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74" r:id="rId2"/>
    <p:sldId id="275" r:id="rId3"/>
    <p:sldId id="273" r:id="rId4"/>
    <p:sldId id="257" r:id="rId5"/>
    <p:sldId id="260" r:id="rId6"/>
    <p:sldId id="261" r:id="rId7"/>
    <p:sldId id="262" r:id="rId8"/>
    <p:sldId id="263" r:id="rId9"/>
    <p:sldId id="265" r:id="rId10"/>
    <p:sldId id="267" r:id="rId11"/>
    <p:sldId id="266" r:id="rId12"/>
    <p:sldId id="268" r:id="rId13"/>
    <p:sldId id="269" r:id="rId14"/>
    <p:sldId id="270" r:id="rId15"/>
    <p:sldId id="271" r:id="rId16"/>
    <p:sldId id="272" r:id="rId17"/>
    <p:sldId id="276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E0000"/>
    <a:srgbClr val="0000FF"/>
    <a:srgbClr val="FF00FF"/>
    <a:srgbClr val="FF9900"/>
    <a:srgbClr val="9148C8"/>
    <a:srgbClr val="FFAC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757" autoAdjust="0"/>
    <p:restoredTop sz="94660"/>
  </p:normalViewPr>
  <p:slideViewPr>
    <p:cSldViewPr>
      <p:cViewPr varScale="1">
        <p:scale>
          <a:sx n="100" d="100"/>
          <a:sy n="100" d="100"/>
        </p:scale>
        <p:origin x="-33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E2DA98-C83B-4CB0-B631-1E6ECFB26E87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AF389C-FCBC-4A10-B384-0F3131DF34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1B70F-ECC4-4527-9FBB-C007858BE03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1D8246B-6D70-4D50-ADB7-D8D25E46EBF1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75EA08D4-2BD1-4013-AF83-EAA601B122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D8246B-6D70-4D50-ADB7-D8D25E46EBF1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EA08D4-2BD1-4013-AF83-EAA601B122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1D8246B-6D70-4D50-ADB7-D8D25E46EBF1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75EA08D4-2BD1-4013-AF83-EAA601B122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D8246B-6D70-4D50-ADB7-D8D25E46EBF1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75EA08D4-2BD1-4013-AF83-EAA601B122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D8246B-6D70-4D50-ADB7-D8D25E46EBF1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75EA08D4-2BD1-4013-AF83-EAA601B122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D8246B-6D70-4D50-ADB7-D8D25E46EBF1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EA08D4-2BD1-4013-AF83-EAA601B122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D8246B-6D70-4D50-ADB7-D8D25E46EBF1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EA08D4-2BD1-4013-AF83-EAA601B122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1D8246B-6D70-4D50-ADB7-D8D25E46EBF1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75EA08D4-2BD1-4013-AF83-EAA601B122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1D8246B-6D70-4D50-ADB7-D8D25E46EBF1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75EA08D4-2BD1-4013-AF83-EAA601B122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D8246B-6D70-4D50-ADB7-D8D25E46EBF1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EA08D4-2BD1-4013-AF83-EAA601B122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D8246B-6D70-4D50-ADB7-D8D25E46EBF1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EA08D4-2BD1-4013-AF83-EAA601B122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11D8246B-6D70-4D50-ADB7-D8D25E46EBF1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75EA08D4-2BD1-4013-AF83-EAA601B122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gif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gif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hyperlink" Target="http://upload.wikimedia.org/wikipedia/commons/0/07/Ban_Ki-moon_by_UNDP.jpg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0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Flag_of_Ghana.svg" TargetMode="External"/><Relationship Id="rId13" Type="http://schemas.openxmlformats.org/officeDocument/2006/relationships/hyperlink" Target="https://encrypted-tbn1.gstatic.com/images?q=tbn:ANd9GcTPfb29JT6rpPuRJd_HqD0_MoQIf7pXbGGxvYqaZ5WzKME8D2h1Jg" TargetMode="External"/><Relationship Id="rId3" Type="http://schemas.openxmlformats.org/officeDocument/2006/relationships/hyperlink" Target="http://cs.wikipedia.org/wiki/Soubor:Flag_of_Sweden.svg" TargetMode="External"/><Relationship Id="rId7" Type="http://schemas.openxmlformats.org/officeDocument/2006/relationships/hyperlink" Target="http://cs.wikipedia.org/wiki/Soubor:Flag_of_Egypt.svg" TargetMode="External"/><Relationship Id="rId12" Type="http://schemas.openxmlformats.org/officeDocument/2006/relationships/hyperlink" Target="http://www.nndb.com/people/155/000056984/u_thant.jpg" TargetMode="External"/><Relationship Id="rId17" Type="http://schemas.openxmlformats.org/officeDocument/2006/relationships/hyperlink" Target="http://upload.wikimedia.org/wikipedia/commons/thumb/0/07/Ban_Ki-moon_by_UNDP.jpg/150px-Ban_Ki-moon_by_UNDP.jpg" TargetMode="External"/><Relationship Id="rId2" Type="http://schemas.openxmlformats.org/officeDocument/2006/relationships/hyperlink" Target="http://cs.wikipedia.org/wiki/Soubor:Flag_of_Norway.svg" TargetMode="External"/><Relationship Id="rId16" Type="http://schemas.openxmlformats.org/officeDocument/2006/relationships/hyperlink" Target="http://cs.wikipedia.org/wiki/Soubor:Kofi_Anna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Flag_of_Peru.svg" TargetMode="External"/><Relationship Id="rId11" Type="http://schemas.openxmlformats.org/officeDocument/2006/relationships/hyperlink" Target="https://encrypted-tbn3.gstatic.com/images?q=tbn:ANd9GcSIrBlEs3PieLwemoe7b76m9ow3tee91rVPYe3KcAVwk5MjC5OG" TargetMode="External"/><Relationship Id="rId5" Type="http://schemas.openxmlformats.org/officeDocument/2006/relationships/hyperlink" Target="http://cs.wikipedia.org/wiki/Soubor:Flag_of_Austria.svg" TargetMode="External"/><Relationship Id="rId15" Type="http://schemas.openxmlformats.org/officeDocument/2006/relationships/hyperlink" Target="http://www.osn.cz/system-osn/generalni-tajemnik/_img/images/butrus-butrus-ghali.jpg" TargetMode="External"/><Relationship Id="rId10" Type="http://schemas.openxmlformats.org/officeDocument/2006/relationships/hyperlink" Target="http://t0.gstatic.com/images?q=tbn:ANd9GcT4r0cIzBIrsTYGOYglCogh_t3lBaFTmwI5gj2MfVFjA4ov0XAHaQ" TargetMode="External"/><Relationship Id="rId4" Type="http://schemas.openxmlformats.org/officeDocument/2006/relationships/hyperlink" Target="http://cs.wikipedia.org/wiki/Soubor:Flag_of_Myanmar.svg" TargetMode="External"/><Relationship Id="rId9" Type="http://schemas.openxmlformats.org/officeDocument/2006/relationships/hyperlink" Target="http://cs.wikipedia.org/wiki/Soubor:Flag_of_South_Korea.svg" TargetMode="External"/><Relationship Id="rId14" Type="http://schemas.openxmlformats.org/officeDocument/2006/relationships/hyperlink" Target="https://encrypted-tbn1.gstatic.com/images?q=tbn:ANd9GcSgZr0v5fbsGs_X-Hf4mWPm47Zb9po2CrLFb0QK1cdRTKv6aCCjg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48680"/>
            <a:ext cx="8136904" cy="576064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  <a:latin typeface="Calibri" pitchFamily="34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793397" y="2996952"/>
          <a:ext cx="3866836" cy="868680"/>
        </p:xfrm>
        <a:graphic>
          <a:graphicData uri="http://schemas.openxmlformats.org/drawingml/2006/table">
            <a:tbl>
              <a:tblPr/>
              <a:tblGrid>
                <a:gridCol w="1992431"/>
                <a:gridCol w="1874405"/>
              </a:tblGrid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solidFill>
                            <a:schemeClr val="bg1"/>
                          </a:solidFill>
                          <a:latin typeface="Calibri"/>
                        </a:rPr>
                        <a:t>Autor: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solidFill>
                            <a:schemeClr val="bg1"/>
                          </a:solidFill>
                          <a:latin typeface="Calibri"/>
                        </a:rPr>
                        <a:t>Mgr. Jitka Hříbková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  <a:tr h="254032">
                <a:tc>
                  <a:txBody>
                    <a:bodyPr/>
                    <a:lstStyle/>
                    <a:p>
                      <a:r>
                        <a:rPr lang="cs-CZ" sz="1300" b="1" dirty="0">
                          <a:solidFill>
                            <a:schemeClr val="bg1"/>
                          </a:solidFill>
                          <a:latin typeface="Calibri"/>
                        </a:rPr>
                        <a:t>Číslo </a:t>
                      </a:r>
                      <a:r>
                        <a:rPr lang="cs-CZ" sz="1300" b="1" dirty="0" err="1">
                          <a:solidFill>
                            <a:schemeClr val="bg1"/>
                          </a:solidFill>
                          <a:latin typeface="Calibri"/>
                        </a:rPr>
                        <a:t>DUMu</a:t>
                      </a:r>
                      <a:r>
                        <a:rPr lang="cs-CZ" sz="1300" b="1" dirty="0">
                          <a:solidFill>
                            <a:schemeClr val="bg1"/>
                          </a:solidFill>
                          <a:latin typeface="Calibri"/>
                        </a:rPr>
                        <a:t>: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solidFill>
                            <a:schemeClr val="bg1"/>
                          </a:solidFill>
                          <a:latin typeface="Calibri"/>
                        </a:rPr>
                        <a:t>VkO9</a:t>
                      </a:r>
                      <a:r>
                        <a:rPr lang="cs-CZ" sz="1300" baseline="0" dirty="0" smtClean="0">
                          <a:solidFill>
                            <a:schemeClr val="bg1"/>
                          </a:solidFill>
                          <a:latin typeface="Calibri"/>
                        </a:rPr>
                        <a:t> - 17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</a:tr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solidFill>
                            <a:schemeClr val="bg1"/>
                          </a:solidFill>
                          <a:latin typeface="Calibri"/>
                        </a:rPr>
                        <a:t>Datum ověření ve </a:t>
                      </a:r>
                      <a:r>
                        <a:rPr lang="cs-CZ" sz="1300" b="1" dirty="0" smtClean="0">
                          <a:solidFill>
                            <a:schemeClr val="bg1"/>
                          </a:solidFill>
                          <a:latin typeface="Calibri"/>
                        </a:rPr>
                        <a:t> výuce</a:t>
                      </a:r>
                      <a:r>
                        <a:rPr lang="cs-CZ" sz="1300" b="1" dirty="0">
                          <a:solidFill>
                            <a:schemeClr val="bg1"/>
                          </a:solidFill>
                          <a:latin typeface="Calibri"/>
                        </a:rPr>
                        <a:t>: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solidFill>
                            <a:schemeClr val="bg1"/>
                          </a:solidFill>
                          <a:latin typeface="Calibri"/>
                        </a:rPr>
                        <a:t>25. 3. 2011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755576" y="5805264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>
                <a:solidFill>
                  <a:schemeClr val="bg1"/>
                </a:solidFill>
                <a:latin typeface="Calibri" pitchFamily="34" charset="0"/>
              </a:rPr>
              <a:t>Téma:</a:t>
            </a:r>
            <a:r>
              <a:rPr lang="cs-CZ" dirty="0">
                <a:solidFill>
                  <a:schemeClr val="bg1"/>
                </a:solidFill>
                <a:latin typeface="Calibri" pitchFamily="34" charset="0"/>
              </a:rPr>
              <a:t> 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Systém OSN</a:t>
            </a:r>
            <a:endParaRPr lang="cs-CZ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55576" y="5435932"/>
            <a:ext cx="4158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>
                <a:solidFill>
                  <a:schemeClr val="bg1"/>
                </a:solidFill>
                <a:latin typeface="Calibri" pitchFamily="34" charset="0"/>
              </a:rPr>
              <a:t>Tématický</a:t>
            </a:r>
            <a:r>
              <a:rPr lang="cs-CZ" u="sng" dirty="0">
                <a:solidFill>
                  <a:schemeClr val="bg1"/>
                </a:solidFill>
                <a:latin typeface="Calibri" pitchFamily="34" charset="0"/>
              </a:rPr>
              <a:t> okruh</a:t>
            </a:r>
            <a:r>
              <a:rPr lang="cs-CZ" dirty="0">
                <a:solidFill>
                  <a:schemeClr val="bg1"/>
                </a:solidFill>
                <a:latin typeface="Calibri" pitchFamily="34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Nadnárodní společenství</a:t>
            </a:r>
            <a:endParaRPr lang="cs-CZ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55576" y="5066600"/>
            <a:ext cx="36497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>
                <a:solidFill>
                  <a:schemeClr val="bg1"/>
                </a:solidFill>
                <a:latin typeface="Calibri" pitchFamily="34" charset="0"/>
              </a:rPr>
              <a:t>Vzdělávací obor</a:t>
            </a:r>
            <a:r>
              <a:rPr lang="cs-CZ" dirty="0">
                <a:solidFill>
                  <a:schemeClr val="bg1"/>
                </a:solidFill>
                <a:latin typeface="Calibri" pitchFamily="34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Výchova k občanství</a:t>
            </a:r>
            <a:endParaRPr lang="cs-CZ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55576" y="4697268"/>
            <a:ext cx="37340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>
                <a:solidFill>
                  <a:schemeClr val="bg1"/>
                </a:solidFill>
                <a:latin typeface="Calibri" pitchFamily="34" charset="0"/>
              </a:rPr>
              <a:t>Vzdělávací oblast</a:t>
            </a:r>
            <a:r>
              <a:rPr lang="cs-CZ" dirty="0">
                <a:solidFill>
                  <a:schemeClr val="bg1"/>
                </a:solidFill>
                <a:latin typeface="Calibri" pitchFamily="34" charset="0"/>
              </a:rPr>
              <a:t>: Člověk a 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společnost</a:t>
            </a:r>
            <a:endParaRPr lang="cs-CZ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55576" y="4327936"/>
            <a:ext cx="154542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>
                <a:solidFill>
                  <a:schemeClr val="bg1"/>
                </a:solidFill>
                <a:latin typeface="Calibri" pitchFamily="34" charset="0"/>
              </a:rPr>
              <a:t>Ročník</a:t>
            </a:r>
            <a:r>
              <a:rPr lang="cs-CZ" dirty="0">
                <a:solidFill>
                  <a:schemeClr val="bg1"/>
                </a:solidFill>
                <a:latin typeface="Calibri" pitchFamily="34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devátý</a:t>
            </a:r>
            <a:endParaRPr lang="cs-CZ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671388" y="2214156"/>
            <a:ext cx="29930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dirty="0">
                <a:solidFill>
                  <a:schemeClr val="bg1"/>
                </a:solidFill>
                <a:latin typeface="Calibri" pitchFamily="34" charset="0"/>
              </a:rPr>
              <a:t>Projekt: OP VK 1.4 709998205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627784" y="2466037"/>
            <a:ext cx="3858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 Číslo </a:t>
            </a:r>
            <a:r>
              <a:rPr lang="cs-CZ" dirty="0">
                <a:solidFill>
                  <a:schemeClr val="bg1"/>
                </a:solidFill>
                <a:latin typeface="Calibri" pitchFamily="34" charset="0"/>
              </a:rPr>
              <a:t>projektu: CZ.1.07/1.4.00/21.0440</a:t>
            </a:r>
          </a:p>
        </p:txBody>
      </p:sp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32374"/>
            <a:ext cx="1304925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http://zsgenklapalka.wz.cz/telowebu/obsah_soubory/logo_gran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60501" y="648957"/>
            <a:ext cx="5472608" cy="119586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548680"/>
            <a:ext cx="8136904" cy="576064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99592" y="836712"/>
            <a:ext cx="7128792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>
                <a:solidFill>
                  <a:schemeClr val="bg1"/>
                </a:solidFill>
                <a:latin typeface="Calibri" pitchFamily="34" charset="0"/>
              </a:rPr>
              <a:t>ANOTACE</a:t>
            </a:r>
          </a:p>
          <a:p>
            <a:endParaRPr lang="cs-CZ" b="1" dirty="0">
              <a:solidFill>
                <a:schemeClr val="bg1"/>
              </a:solidFill>
              <a:latin typeface="Calibri" pitchFamily="34" charset="0"/>
            </a:endParaRPr>
          </a:p>
          <a:p>
            <a:r>
              <a:rPr lang="cs-CZ" b="1" dirty="0">
                <a:solidFill>
                  <a:schemeClr val="bg1"/>
                </a:solidFill>
                <a:latin typeface="Calibri" pitchFamily="34" charset="0"/>
              </a:rPr>
              <a:t>Digitální výukový materiál </a:t>
            </a:r>
            <a:r>
              <a:rPr lang="cs-CZ" b="1" dirty="0" smtClean="0">
                <a:solidFill>
                  <a:schemeClr val="bg1"/>
                </a:solidFill>
                <a:latin typeface="Calibri" pitchFamily="34" charset="0"/>
              </a:rPr>
              <a:t>SYSTÉM OSNA je součástí výkladové hodiny.</a:t>
            </a:r>
          </a:p>
          <a:p>
            <a:endParaRPr lang="cs-CZ" b="1" dirty="0">
              <a:solidFill>
                <a:schemeClr val="bg1"/>
              </a:solidFill>
              <a:latin typeface="Calibri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Výklad </a:t>
            </a:r>
            <a:r>
              <a:rPr lang="cs-CZ" dirty="0">
                <a:solidFill>
                  <a:schemeClr val="bg1"/>
                </a:solidFill>
                <a:latin typeface="Calibri" pitchFamily="34" charset="0"/>
              </a:rPr>
              <a:t>je doplněn obrázky 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z internetu.</a:t>
            </a:r>
            <a:endParaRPr lang="cs-CZ" dirty="0">
              <a:solidFill>
                <a:schemeClr val="bg1"/>
              </a:solidFill>
              <a:latin typeface="Calibri" pitchFamily="34" charset="0"/>
            </a:endParaRPr>
          </a:p>
          <a:p>
            <a:endParaRPr lang="cs-CZ" b="1" dirty="0">
              <a:solidFill>
                <a:schemeClr val="bg1"/>
              </a:solidFill>
              <a:latin typeface="Calibri" pitchFamily="34" charset="0"/>
            </a:endParaRPr>
          </a:p>
          <a:p>
            <a:r>
              <a:rPr lang="cs-CZ" b="1" dirty="0">
                <a:solidFill>
                  <a:schemeClr val="bg1"/>
                </a:solidFill>
                <a:latin typeface="Calibri" pitchFamily="34" charset="0"/>
              </a:rPr>
              <a:t>Výukový materiál je určen pro žáky </a:t>
            </a:r>
            <a:r>
              <a:rPr lang="cs-CZ" b="1" dirty="0" smtClean="0">
                <a:solidFill>
                  <a:schemeClr val="bg1"/>
                </a:solidFill>
                <a:latin typeface="Calibri" pitchFamily="34" charset="0"/>
              </a:rPr>
              <a:t>9. ročníku.</a:t>
            </a:r>
          </a:p>
          <a:p>
            <a:endParaRPr lang="cs-CZ" b="1" dirty="0">
              <a:solidFill>
                <a:schemeClr val="bg1"/>
              </a:solidFill>
              <a:latin typeface="Calibri" pitchFamily="34" charset="0"/>
            </a:endParaRPr>
          </a:p>
          <a:p>
            <a:r>
              <a:rPr lang="cs-CZ" dirty="0">
                <a:solidFill>
                  <a:schemeClr val="bg1"/>
                </a:solidFill>
                <a:latin typeface="Calibri" pitchFamily="34" charset="0"/>
              </a:rPr>
              <a:t>Práce je určena na interaktivní tabuli SMART Notebook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.</a:t>
            </a:r>
          </a:p>
          <a:p>
            <a:endParaRPr lang="cs-CZ" dirty="0">
              <a:solidFill>
                <a:schemeClr val="bg1"/>
              </a:solidFill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SYSTÉM OSN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923928" y="5661248"/>
            <a:ext cx="460851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Zpracovala: Mgr.</a:t>
            </a:r>
            <a:r>
              <a:rPr kumimoji="0" lang="cs-CZ" sz="1200" b="1" i="0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Jitka Hříbková, ZŠ </a:t>
            </a:r>
            <a:r>
              <a:rPr kumimoji="0" lang="cs-CZ" sz="1200" b="1" i="0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Dyjákovice</a:t>
            </a: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4" name="Přímá spojovací čára 153"/>
          <p:cNvCxnSpPr/>
          <p:nvPr/>
        </p:nvCxnSpPr>
        <p:spPr>
          <a:xfrm rot="5400000">
            <a:off x="2267744" y="2060848"/>
            <a:ext cx="1656184" cy="1512168"/>
          </a:xfrm>
          <a:prstGeom prst="line">
            <a:avLst/>
          </a:prstGeom>
          <a:ln w="25400"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Přímá spojovací čára 128"/>
          <p:cNvCxnSpPr/>
          <p:nvPr/>
        </p:nvCxnSpPr>
        <p:spPr>
          <a:xfrm rot="10800000" flipV="1">
            <a:off x="1907704" y="1988840"/>
            <a:ext cx="1656184" cy="1152128"/>
          </a:xfrm>
          <a:prstGeom prst="line">
            <a:avLst/>
          </a:prstGeom>
          <a:ln w="25400"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Přímá spojovací čára 126"/>
          <p:cNvCxnSpPr/>
          <p:nvPr/>
        </p:nvCxnSpPr>
        <p:spPr>
          <a:xfrm rot="10800000" flipV="1">
            <a:off x="1691680" y="1916832"/>
            <a:ext cx="1584176" cy="720080"/>
          </a:xfrm>
          <a:prstGeom prst="line">
            <a:avLst/>
          </a:prstGeom>
          <a:ln w="25400"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Přímá spojovací čára 117"/>
          <p:cNvCxnSpPr>
            <a:endCxn id="25" idx="0"/>
          </p:cNvCxnSpPr>
          <p:nvPr/>
        </p:nvCxnSpPr>
        <p:spPr>
          <a:xfrm rot="10800000" flipV="1">
            <a:off x="2915816" y="1988840"/>
            <a:ext cx="504056" cy="216024"/>
          </a:xfrm>
          <a:prstGeom prst="line">
            <a:avLst/>
          </a:prstGeom>
          <a:ln w="25400">
            <a:solidFill>
              <a:schemeClr val="tx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Přímá spojovací čára 115"/>
          <p:cNvCxnSpPr>
            <a:stCxn id="20" idx="2"/>
            <a:endCxn id="21" idx="0"/>
          </p:cNvCxnSpPr>
          <p:nvPr/>
        </p:nvCxnSpPr>
        <p:spPr>
          <a:xfrm rot="16200000" flipH="1">
            <a:off x="3563888" y="2420888"/>
            <a:ext cx="936104" cy="72008"/>
          </a:xfrm>
          <a:prstGeom prst="line">
            <a:avLst/>
          </a:prstGeom>
          <a:ln w="254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Přímá spojovací čára 119"/>
          <p:cNvCxnSpPr/>
          <p:nvPr/>
        </p:nvCxnSpPr>
        <p:spPr>
          <a:xfrm rot="16200000" flipH="1">
            <a:off x="4644008" y="1988840"/>
            <a:ext cx="144016" cy="144016"/>
          </a:xfrm>
          <a:prstGeom prst="line">
            <a:avLst/>
          </a:prstGeom>
          <a:ln w="254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Přímá spojovací čára 123"/>
          <p:cNvCxnSpPr/>
          <p:nvPr/>
        </p:nvCxnSpPr>
        <p:spPr>
          <a:xfrm rot="10800000" flipV="1">
            <a:off x="4211960" y="1268760"/>
            <a:ext cx="288032" cy="216024"/>
          </a:xfrm>
          <a:prstGeom prst="line">
            <a:avLst/>
          </a:prstGeom>
          <a:ln w="254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Přímá spojovací čára 121"/>
          <p:cNvCxnSpPr/>
          <p:nvPr/>
        </p:nvCxnSpPr>
        <p:spPr>
          <a:xfrm rot="16200000" flipH="1">
            <a:off x="3599892" y="1304764"/>
            <a:ext cx="216024" cy="144016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délník 13"/>
          <p:cNvSpPr/>
          <p:nvPr/>
        </p:nvSpPr>
        <p:spPr>
          <a:xfrm>
            <a:off x="179512" y="2348880"/>
            <a:ext cx="1656184" cy="42484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100" dirty="0" smtClean="0">
                <a:solidFill>
                  <a:srgbClr val="FF9900"/>
                </a:solidFill>
                <a:latin typeface="Clarendon Condensed" pitchFamily="18" charset="0"/>
                <a:cs typeface="Andalus" pitchFamily="18" charset="-78"/>
              </a:rPr>
              <a:t>UNRWA – Agentura OSN pro pomoc a </a:t>
            </a:r>
            <a:r>
              <a:rPr lang="cs-CZ" sz="1000" dirty="0" smtClean="0">
                <a:solidFill>
                  <a:srgbClr val="FF9900"/>
                </a:solidFill>
                <a:latin typeface="Clarendon Condensed" pitchFamily="18" charset="0"/>
                <a:cs typeface="Andalus" pitchFamily="18" charset="-78"/>
              </a:rPr>
              <a:t>zaměstnanost palestinských uprchlíků na Středním východě</a:t>
            </a:r>
          </a:p>
          <a:p>
            <a:r>
              <a:rPr lang="cs-CZ" sz="1000" dirty="0" smtClean="0">
                <a:solidFill>
                  <a:srgbClr val="FF9900"/>
                </a:solidFill>
                <a:latin typeface="Clarendon Condensed" pitchFamily="18" charset="0"/>
                <a:cs typeface="Andalus" pitchFamily="18" charset="-78"/>
              </a:rPr>
              <a:t>UNCTAD – Konference OSN pro obchod a rozvoj</a:t>
            </a:r>
          </a:p>
          <a:p>
            <a:r>
              <a:rPr lang="cs-CZ" sz="1000" dirty="0" smtClean="0">
                <a:solidFill>
                  <a:srgbClr val="FF9900"/>
                </a:solidFill>
                <a:latin typeface="Clarendon Condensed" pitchFamily="18" charset="0"/>
                <a:cs typeface="Andalus" pitchFamily="18" charset="-78"/>
              </a:rPr>
              <a:t>UNICEF – Dětský fond OSN</a:t>
            </a:r>
          </a:p>
          <a:p>
            <a:r>
              <a:rPr lang="cs-CZ" sz="1000" dirty="0" smtClean="0">
                <a:solidFill>
                  <a:srgbClr val="FF9900"/>
                </a:solidFill>
                <a:latin typeface="Clarendon Condensed" pitchFamily="18" charset="0"/>
                <a:cs typeface="Andalus" pitchFamily="18" charset="-78"/>
              </a:rPr>
              <a:t>UNHCR – Úřad vysokého komisaře OSN pro uprchlíky</a:t>
            </a:r>
          </a:p>
          <a:p>
            <a:r>
              <a:rPr lang="cs-CZ" sz="1000" dirty="0" smtClean="0">
                <a:solidFill>
                  <a:srgbClr val="FF9900"/>
                </a:solidFill>
                <a:latin typeface="Clarendon Condensed" pitchFamily="18" charset="0"/>
                <a:cs typeface="Andalus" pitchFamily="18" charset="-78"/>
              </a:rPr>
              <a:t>FAO – Společný světový program výživy OSN</a:t>
            </a:r>
          </a:p>
          <a:p>
            <a:r>
              <a:rPr lang="cs-CZ" sz="1000" dirty="0" smtClean="0">
                <a:solidFill>
                  <a:srgbClr val="FF9900"/>
                </a:solidFill>
                <a:latin typeface="Clarendon Condensed" pitchFamily="18" charset="0"/>
                <a:cs typeface="Andalus" pitchFamily="18" charset="-78"/>
              </a:rPr>
              <a:t>UNITAR – Institut OSN pro výcvik a výzkum</a:t>
            </a:r>
          </a:p>
          <a:p>
            <a:r>
              <a:rPr lang="cs-CZ" sz="1000" dirty="0" smtClean="0">
                <a:solidFill>
                  <a:srgbClr val="FF9900"/>
                </a:solidFill>
                <a:latin typeface="Clarendon Condensed" pitchFamily="18" charset="0"/>
                <a:cs typeface="Andalus" pitchFamily="18" charset="-78"/>
              </a:rPr>
              <a:t>UNDP – Program OSN pro rozvoj</a:t>
            </a:r>
          </a:p>
          <a:p>
            <a:r>
              <a:rPr lang="cs-CZ" sz="1000" dirty="0" smtClean="0">
                <a:solidFill>
                  <a:srgbClr val="FF9900"/>
                </a:solidFill>
                <a:latin typeface="Clarendon Condensed" pitchFamily="18" charset="0"/>
                <a:cs typeface="Andalus" pitchFamily="18" charset="-78"/>
              </a:rPr>
              <a:t>UNIDO – Organizace OSN pro průmyslový rozvoj</a:t>
            </a:r>
          </a:p>
          <a:p>
            <a:r>
              <a:rPr lang="cs-CZ" sz="1000" dirty="0" smtClean="0">
                <a:solidFill>
                  <a:srgbClr val="FF9900"/>
                </a:solidFill>
                <a:latin typeface="Clarendon Condensed" pitchFamily="18" charset="0"/>
                <a:cs typeface="Andalus" pitchFamily="18" charset="-78"/>
              </a:rPr>
              <a:t>UNEP – program OSN pro životní prostředí</a:t>
            </a:r>
          </a:p>
          <a:p>
            <a:r>
              <a:rPr lang="cs-CZ" sz="1000" dirty="0" smtClean="0">
                <a:solidFill>
                  <a:srgbClr val="FF9900"/>
                </a:solidFill>
                <a:latin typeface="Clarendon Condensed" pitchFamily="18" charset="0"/>
                <a:cs typeface="Andalus" pitchFamily="18" charset="-78"/>
              </a:rPr>
              <a:t>UNU – Univerzita OSN</a:t>
            </a:r>
          </a:p>
          <a:p>
            <a:pPr algn="ctr"/>
            <a:endParaRPr lang="cs-CZ" sz="1100" dirty="0">
              <a:latin typeface="Clarendon Condensed" pitchFamily="18" charset="0"/>
              <a:cs typeface="Andalus" pitchFamily="18" charset="-78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627784" y="5805264"/>
            <a:ext cx="1656184" cy="8194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100" dirty="0" smtClean="0">
                <a:solidFill>
                  <a:srgbClr val="FF9900"/>
                </a:solidFill>
                <a:latin typeface="Clarendon Condensed" pitchFamily="18" charset="0"/>
                <a:cs typeface="Aparajita" pitchFamily="34" charset="0"/>
              </a:rPr>
              <a:t>Zvláštní fond OSN</a:t>
            </a:r>
          </a:p>
          <a:p>
            <a:r>
              <a:rPr lang="cs-CZ" sz="1100" dirty="0" smtClean="0">
                <a:solidFill>
                  <a:srgbClr val="FF9900"/>
                </a:solidFill>
                <a:latin typeface="Clarendon Condensed" pitchFamily="18" charset="0"/>
                <a:cs typeface="Aparajita" pitchFamily="34" charset="0"/>
              </a:rPr>
              <a:t>Rada pro světovou výživu</a:t>
            </a:r>
            <a:endParaRPr lang="cs-CZ" sz="1100" dirty="0">
              <a:solidFill>
                <a:srgbClr val="FF9900"/>
              </a:solidFill>
              <a:latin typeface="Clarendon Condensed" pitchFamily="18" charset="0"/>
              <a:cs typeface="Aparajita" pitchFamily="34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156176" y="260648"/>
            <a:ext cx="2862064" cy="17851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>
                <a:solidFill>
                  <a:schemeClr val="accent3"/>
                </a:solidFill>
                <a:latin typeface="Clarendon Condensed" pitchFamily="18" charset="0"/>
                <a:cs typeface="Andalus" pitchFamily="18" charset="-78"/>
              </a:rPr>
              <a:t>UNTSO – Dozorčí organizace OSN pro příměří v Palestině</a:t>
            </a:r>
          </a:p>
          <a:p>
            <a:r>
              <a:rPr lang="cs-CZ" sz="1000" dirty="0" smtClean="0">
                <a:solidFill>
                  <a:schemeClr val="accent3"/>
                </a:solidFill>
                <a:latin typeface="Clarendon Condensed" pitchFamily="18" charset="0"/>
                <a:cs typeface="Andalus" pitchFamily="18" charset="-78"/>
              </a:rPr>
              <a:t>UNMOGIP – Vojenská pozorovatelská skupina OSN v Indii a Pákistánu</a:t>
            </a:r>
          </a:p>
          <a:p>
            <a:r>
              <a:rPr lang="cs-CZ" sz="1000" dirty="0" smtClean="0">
                <a:solidFill>
                  <a:schemeClr val="accent3"/>
                </a:solidFill>
                <a:latin typeface="Clarendon Condensed" pitchFamily="18" charset="0"/>
                <a:cs typeface="Andalus" pitchFamily="18" charset="-78"/>
              </a:rPr>
              <a:t>UNFICYP – Ozbrojené síly OSN na Kypru</a:t>
            </a:r>
          </a:p>
          <a:p>
            <a:r>
              <a:rPr lang="cs-CZ" sz="1000" dirty="0" smtClean="0">
                <a:solidFill>
                  <a:schemeClr val="accent3"/>
                </a:solidFill>
                <a:latin typeface="Clarendon Condensed" pitchFamily="18" charset="0"/>
                <a:cs typeface="Andalus" pitchFamily="18" charset="-78"/>
              </a:rPr>
              <a:t>UNEF – Mimořádné ozbrojené síly OSN</a:t>
            </a:r>
          </a:p>
          <a:p>
            <a:r>
              <a:rPr lang="cs-CZ" sz="1000" dirty="0" smtClean="0">
                <a:solidFill>
                  <a:schemeClr val="accent3"/>
                </a:solidFill>
                <a:latin typeface="Clarendon Condensed" pitchFamily="18" charset="0"/>
                <a:cs typeface="Andalus" pitchFamily="18" charset="-78"/>
              </a:rPr>
              <a:t>UNDOF – Skupina vojenských pozorovatelů OSN pro dodržování dohody o odpoutání vojsk</a:t>
            </a:r>
          </a:p>
          <a:p>
            <a:r>
              <a:rPr lang="cs-CZ" sz="1000" dirty="0" smtClean="0">
                <a:solidFill>
                  <a:schemeClr val="accent3"/>
                </a:solidFill>
                <a:latin typeface="Clarendon Condensed" pitchFamily="18" charset="0"/>
                <a:cs typeface="Andalus" pitchFamily="18" charset="-78"/>
              </a:rPr>
              <a:t>Vojenský štábní výbor</a:t>
            </a:r>
          </a:p>
          <a:p>
            <a:r>
              <a:rPr lang="cs-CZ" sz="1000" dirty="0" smtClean="0">
                <a:solidFill>
                  <a:schemeClr val="accent3"/>
                </a:solidFill>
                <a:latin typeface="Clarendon Condensed" pitchFamily="18" charset="0"/>
                <a:cs typeface="Andalus" pitchFamily="18" charset="-78"/>
              </a:rPr>
              <a:t>Komise pro odzbrojení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6084168" y="2537520"/>
            <a:ext cx="2808312" cy="43204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200" dirty="0" smtClean="0">
                <a:solidFill>
                  <a:srgbClr val="FF9900"/>
                </a:solidFill>
                <a:latin typeface="Clarendon Condensed" pitchFamily="18" charset="0"/>
                <a:cs typeface="Aparajita" pitchFamily="34" charset="0"/>
              </a:rPr>
              <a:t>IAEA – Mezinárodní agentura pro atomovou energii</a:t>
            </a:r>
          </a:p>
          <a:p>
            <a:r>
              <a:rPr lang="cs-CZ" sz="1000" dirty="0" smtClean="0">
                <a:solidFill>
                  <a:srgbClr val="7030A0"/>
                </a:solidFill>
                <a:latin typeface="Clarendon Condensed" pitchFamily="18" charset="0"/>
                <a:cs typeface="Aparajita" pitchFamily="34" charset="0"/>
              </a:rPr>
              <a:t>GATT – Všeobecná dohoda o clech a obchodu</a:t>
            </a:r>
          </a:p>
          <a:p>
            <a:r>
              <a:rPr lang="cs-CZ" sz="1000" dirty="0" smtClean="0">
                <a:solidFill>
                  <a:srgbClr val="7030A0"/>
                </a:solidFill>
                <a:latin typeface="Clarendon Condensed" pitchFamily="18" charset="0"/>
                <a:cs typeface="Aparajita" pitchFamily="34" charset="0"/>
              </a:rPr>
              <a:t>ILO – Mezinárodní organizace práce</a:t>
            </a:r>
          </a:p>
          <a:p>
            <a:r>
              <a:rPr lang="cs-CZ" sz="1000" dirty="0" smtClean="0">
                <a:solidFill>
                  <a:srgbClr val="7030A0"/>
                </a:solidFill>
                <a:latin typeface="Clarendon Condensed" pitchFamily="18" charset="0"/>
                <a:cs typeface="Aparajita" pitchFamily="34" charset="0"/>
              </a:rPr>
              <a:t>FAO – Organizace OSN pro výživu a zemědělství</a:t>
            </a:r>
          </a:p>
          <a:p>
            <a:r>
              <a:rPr lang="cs-CZ" sz="1000" dirty="0" smtClean="0">
                <a:solidFill>
                  <a:srgbClr val="7030A0"/>
                </a:solidFill>
                <a:latin typeface="Clarendon Condensed" pitchFamily="18" charset="0"/>
                <a:cs typeface="Aparajita" pitchFamily="34" charset="0"/>
              </a:rPr>
              <a:t>UNESCO – Organizace OSN pro výchovu a kulturu</a:t>
            </a:r>
          </a:p>
          <a:p>
            <a:r>
              <a:rPr lang="cs-CZ" sz="1000" dirty="0" smtClean="0">
                <a:solidFill>
                  <a:srgbClr val="7030A0"/>
                </a:solidFill>
                <a:latin typeface="Clarendon Condensed" pitchFamily="18" charset="0"/>
                <a:cs typeface="Aparajita" pitchFamily="34" charset="0"/>
              </a:rPr>
              <a:t>WHO – Světová zdravotnická organizace </a:t>
            </a:r>
          </a:p>
          <a:p>
            <a:r>
              <a:rPr lang="cs-CZ" sz="1000" dirty="0" smtClean="0">
                <a:solidFill>
                  <a:srgbClr val="7030A0"/>
                </a:solidFill>
                <a:latin typeface="Clarendon Condensed" pitchFamily="18" charset="0"/>
                <a:cs typeface="Aparajita" pitchFamily="34" charset="0"/>
              </a:rPr>
              <a:t>IDA – Mezinárodní sdružení pro rozvoj</a:t>
            </a:r>
          </a:p>
          <a:p>
            <a:r>
              <a:rPr lang="cs-CZ" sz="1000" dirty="0" smtClean="0">
                <a:solidFill>
                  <a:srgbClr val="7030A0"/>
                </a:solidFill>
                <a:latin typeface="Clarendon Condensed" pitchFamily="18" charset="0"/>
                <a:cs typeface="Aparajita" pitchFamily="34" charset="0"/>
              </a:rPr>
              <a:t>IBRD – Mezinárodní banka pro rekonstrukci a  rozvoj</a:t>
            </a:r>
          </a:p>
          <a:p>
            <a:r>
              <a:rPr lang="cs-CZ" sz="1000" dirty="0" smtClean="0">
                <a:solidFill>
                  <a:srgbClr val="7030A0"/>
                </a:solidFill>
                <a:latin typeface="Clarendon Condensed" pitchFamily="18" charset="0"/>
                <a:cs typeface="Aparajita" pitchFamily="34" charset="0"/>
              </a:rPr>
              <a:t>IFC – Mezinárodní finanční korporace</a:t>
            </a:r>
          </a:p>
          <a:p>
            <a:r>
              <a:rPr lang="cs-CZ" sz="1000" dirty="0" smtClean="0">
                <a:solidFill>
                  <a:srgbClr val="7030A0"/>
                </a:solidFill>
                <a:latin typeface="Clarendon Condensed" pitchFamily="18" charset="0"/>
                <a:cs typeface="Aparajita" pitchFamily="34" charset="0"/>
              </a:rPr>
              <a:t>IMF – Mezinárodní měnový fond</a:t>
            </a:r>
          </a:p>
          <a:p>
            <a:r>
              <a:rPr lang="cs-CZ" sz="1000" dirty="0" smtClean="0">
                <a:solidFill>
                  <a:srgbClr val="7030A0"/>
                </a:solidFill>
                <a:latin typeface="Clarendon Condensed" pitchFamily="18" charset="0"/>
                <a:cs typeface="Aparajita" pitchFamily="34" charset="0"/>
              </a:rPr>
              <a:t>ICAO – Mezinárodní organizace pro civilní letectví</a:t>
            </a:r>
          </a:p>
          <a:p>
            <a:r>
              <a:rPr lang="cs-CZ" sz="1000" dirty="0" smtClean="0">
                <a:solidFill>
                  <a:srgbClr val="7030A0"/>
                </a:solidFill>
                <a:latin typeface="Clarendon Condensed" pitchFamily="18" charset="0"/>
                <a:cs typeface="Aparajita" pitchFamily="34" charset="0"/>
              </a:rPr>
              <a:t>UPU – Světová poštovní unie</a:t>
            </a:r>
          </a:p>
          <a:p>
            <a:r>
              <a:rPr lang="cs-CZ" sz="1000" dirty="0" smtClean="0">
                <a:solidFill>
                  <a:srgbClr val="7030A0"/>
                </a:solidFill>
                <a:latin typeface="Clarendon Condensed" pitchFamily="18" charset="0"/>
                <a:cs typeface="Aparajita" pitchFamily="34" charset="0"/>
              </a:rPr>
              <a:t>ITU – Mezinárodní telekomunikační unie</a:t>
            </a:r>
          </a:p>
          <a:p>
            <a:r>
              <a:rPr lang="cs-CZ" sz="1000" dirty="0" smtClean="0">
                <a:solidFill>
                  <a:srgbClr val="7030A0"/>
                </a:solidFill>
                <a:latin typeface="Clarendon Condensed" pitchFamily="18" charset="0"/>
                <a:cs typeface="Aparajita" pitchFamily="34" charset="0"/>
              </a:rPr>
              <a:t>WMO –Světová meteorologická organizace</a:t>
            </a:r>
          </a:p>
          <a:p>
            <a:r>
              <a:rPr lang="cs-CZ" sz="1000" dirty="0" smtClean="0">
                <a:solidFill>
                  <a:srgbClr val="7030A0"/>
                </a:solidFill>
                <a:latin typeface="Clarendon Condensed" pitchFamily="18" charset="0"/>
                <a:cs typeface="Aparajita" pitchFamily="34" charset="0"/>
              </a:rPr>
              <a:t>IMCO – Mezinárodní námořní poradní organizace</a:t>
            </a:r>
          </a:p>
          <a:p>
            <a:r>
              <a:rPr lang="cs-CZ" sz="1000" dirty="0" smtClean="0">
                <a:solidFill>
                  <a:srgbClr val="7030A0"/>
                </a:solidFill>
                <a:latin typeface="Clarendon Condensed" pitchFamily="18" charset="0"/>
                <a:cs typeface="Aparajita" pitchFamily="34" charset="0"/>
              </a:rPr>
              <a:t>WIPO – Světová organizace duševního vlastnictví</a:t>
            </a:r>
          </a:p>
          <a:p>
            <a:endParaRPr lang="cs-CZ" sz="1000" dirty="0" smtClean="0">
              <a:solidFill>
                <a:srgbClr val="7030A0"/>
              </a:solidFill>
              <a:latin typeface="Clarendon Condensed" pitchFamily="18" charset="0"/>
            </a:endParaRPr>
          </a:p>
          <a:p>
            <a:pPr algn="ctr"/>
            <a:endParaRPr lang="cs-CZ" sz="1000" dirty="0" smtClean="0">
              <a:latin typeface="Clarendon Condensed" pitchFamily="18" charset="0"/>
            </a:endParaRPr>
          </a:p>
          <a:p>
            <a:pPr algn="ctr"/>
            <a:endParaRPr lang="cs-CZ" sz="1100" dirty="0">
              <a:latin typeface="Clarendon Condensed" pitchFamily="18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635896" y="4005064"/>
            <a:ext cx="1656184" cy="122413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100" dirty="0" smtClean="0">
                <a:solidFill>
                  <a:srgbClr val="7030A0"/>
                </a:solidFill>
                <a:latin typeface="Clarendon Condensed" pitchFamily="18" charset="0"/>
                <a:cs typeface="Aparajita" pitchFamily="34" charset="0"/>
              </a:rPr>
              <a:t>Oblastní komise</a:t>
            </a:r>
          </a:p>
          <a:p>
            <a:r>
              <a:rPr lang="cs-CZ" sz="1100" dirty="0" smtClean="0">
                <a:solidFill>
                  <a:srgbClr val="7030A0"/>
                </a:solidFill>
                <a:latin typeface="Clarendon Condensed" pitchFamily="18" charset="0"/>
                <a:cs typeface="Aparajita" pitchFamily="34" charset="0"/>
              </a:rPr>
              <a:t>Funkční komise</a:t>
            </a:r>
          </a:p>
          <a:p>
            <a:r>
              <a:rPr lang="cs-CZ" sz="1100" dirty="0" smtClean="0">
                <a:solidFill>
                  <a:srgbClr val="7030A0"/>
                </a:solidFill>
                <a:latin typeface="Clarendon Condensed" pitchFamily="18" charset="0"/>
                <a:cs typeface="Aparajita" pitchFamily="34" charset="0"/>
              </a:rPr>
              <a:t>Výbory vytvářené pro zasedání, stálé výbory a ad hoc výbory</a:t>
            </a:r>
            <a:endParaRPr lang="cs-CZ" sz="1100" dirty="0">
              <a:solidFill>
                <a:srgbClr val="7030A0"/>
              </a:solidFill>
              <a:latin typeface="Clarendon Condensed" pitchFamily="18" charset="0"/>
              <a:cs typeface="Aparajita" pitchFamily="34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0" y="1196752"/>
            <a:ext cx="1907704" cy="93610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cs-CZ" sz="1000" dirty="0" smtClean="0">
                <a:solidFill>
                  <a:srgbClr val="FF9900"/>
                </a:solidFill>
                <a:latin typeface="Clarendon Condensed" pitchFamily="18" charset="0"/>
                <a:cs typeface="Aparajita" pitchFamily="34" charset="0"/>
              </a:rPr>
              <a:t>Hlavní výbory</a:t>
            </a:r>
          </a:p>
          <a:p>
            <a:pPr algn="r"/>
            <a:r>
              <a:rPr lang="cs-CZ" sz="1000" dirty="0" smtClean="0">
                <a:solidFill>
                  <a:srgbClr val="FF9900"/>
                </a:solidFill>
                <a:latin typeface="Clarendon Condensed" pitchFamily="18" charset="0"/>
                <a:cs typeface="Aparajita" pitchFamily="34" charset="0"/>
              </a:rPr>
              <a:t>Stálé a procedurální výbory</a:t>
            </a:r>
          </a:p>
          <a:p>
            <a:pPr algn="r"/>
            <a:r>
              <a:rPr lang="cs-CZ" sz="1000" dirty="0" smtClean="0">
                <a:solidFill>
                  <a:srgbClr val="FF9900"/>
                </a:solidFill>
                <a:latin typeface="Clarendon Condensed" pitchFamily="18" charset="0"/>
                <a:cs typeface="Aparajita" pitchFamily="34" charset="0"/>
              </a:rPr>
              <a:t>Další pomocné orgány valného shromáždění</a:t>
            </a:r>
            <a:endParaRPr lang="cs-CZ" sz="1000" dirty="0">
              <a:solidFill>
                <a:srgbClr val="FF9900"/>
              </a:solidFill>
              <a:latin typeface="Clarendon Condensed" pitchFamily="18" charset="0"/>
              <a:cs typeface="Aparajita" pitchFamily="34" charset="0"/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3275856" y="1484784"/>
            <a:ext cx="1440160" cy="504056"/>
          </a:xfrm>
          <a:prstGeom prst="roundRect">
            <a:avLst/>
          </a:prstGeom>
          <a:solidFill>
            <a:srgbClr val="FFAC33"/>
          </a:solidFill>
          <a:ln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chemeClr val="bg1"/>
                </a:solidFill>
                <a:latin typeface="Clarendon Condensed" pitchFamily="18" charset="0"/>
              </a:rPr>
              <a:t>VALNÉ SHROMÁŽDĚNÍ</a:t>
            </a:r>
            <a:endParaRPr lang="cs-CZ" sz="1200" dirty="0">
              <a:solidFill>
                <a:schemeClr val="bg1"/>
              </a:solidFill>
              <a:latin typeface="Clarendon Condensed" pitchFamily="18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3347864" y="2924944"/>
            <a:ext cx="1440160" cy="504056"/>
          </a:xfrm>
          <a:prstGeom prst="roundRect">
            <a:avLst/>
          </a:prstGeom>
          <a:solidFill>
            <a:srgbClr val="9148C8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latin typeface="Clarendon Condensed" pitchFamily="18" charset="0"/>
              </a:rPr>
              <a:t>HOSPODÁŘSKÁ </a:t>
            </a:r>
          </a:p>
          <a:p>
            <a:pPr algn="ctr"/>
            <a:r>
              <a:rPr lang="cs-CZ" sz="1200" dirty="0" smtClean="0">
                <a:latin typeface="Clarendon Condensed" pitchFamily="18" charset="0"/>
              </a:rPr>
              <a:t>A SOCIÁLNÍ RADA</a:t>
            </a:r>
            <a:endParaRPr lang="cs-CZ" sz="1200" dirty="0">
              <a:latin typeface="Clarendon Condensed" pitchFamily="18" charset="0"/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267744" y="764704"/>
            <a:ext cx="1440160" cy="504056"/>
          </a:xfrm>
          <a:prstGeom prst="round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latin typeface="Clarendon Condensed" pitchFamily="18" charset="0"/>
              </a:rPr>
              <a:t>PORUČENSKÁ RADA</a:t>
            </a:r>
            <a:endParaRPr lang="cs-CZ" sz="1200" dirty="0">
              <a:latin typeface="Clarendon Condensed" pitchFamily="18" charset="0"/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4427984" y="764704"/>
            <a:ext cx="1440160" cy="504056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latin typeface="Clarendon Condensed" pitchFamily="18" charset="0"/>
              </a:rPr>
              <a:t>RADA BEZPEČNOSTI</a:t>
            </a:r>
          </a:p>
        </p:txBody>
      </p:sp>
      <p:sp>
        <p:nvSpPr>
          <p:cNvPr id="24" name="Zaoblený obdélník 23"/>
          <p:cNvSpPr/>
          <p:nvPr/>
        </p:nvSpPr>
        <p:spPr>
          <a:xfrm>
            <a:off x="4427984" y="2132856"/>
            <a:ext cx="1440160" cy="504056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latin typeface="Clarendon Condensed" pitchFamily="18" charset="0"/>
              </a:rPr>
              <a:t>SEKRETARIÁT</a:t>
            </a:r>
            <a:endParaRPr lang="cs-CZ" sz="1200" dirty="0">
              <a:latin typeface="Clarendon Condensed" pitchFamily="18" charset="0"/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2195736" y="2204864"/>
            <a:ext cx="1440160" cy="504056"/>
          </a:xfrm>
          <a:prstGeom prst="round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latin typeface="Clarendon Condensed" pitchFamily="18" charset="0"/>
              </a:rPr>
              <a:t>MEZINÁRODNÍ SOUDNÍ DVŮR</a:t>
            </a:r>
            <a:endParaRPr lang="cs-CZ" sz="1200" dirty="0">
              <a:latin typeface="Clarendon Condensed" pitchFamily="18" charset="0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275856" y="116632"/>
            <a:ext cx="2232248" cy="6034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larendon Condensed" pitchFamily="18" charset="0"/>
                <a:cs typeface="Aparajita" pitchFamily="34" charset="0"/>
              </a:rPr>
              <a:t>Systém OSN</a:t>
            </a:r>
            <a:endParaRPr lang="cs-CZ" sz="20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larendon Condensed" pitchFamily="18" charset="0"/>
              <a:cs typeface="Aparajita" pitchFamily="34" charset="0"/>
            </a:endParaRPr>
          </a:p>
        </p:txBody>
      </p:sp>
      <p:cxnSp>
        <p:nvCxnSpPr>
          <p:cNvPr id="28" name="Přímá spojovací čára 27"/>
          <p:cNvCxnSpPr>
            <a:endCxn id="20" idx="1"/>
          </p:cNvCxnSpPr>
          <p:nvPr/>
        </p:nvCxnSpPr>
        <p:spPr>
          <a:xfrm>
            <a:off x="2123728" y="1628800"/>
            <a:ext cx="1152128" cy="108012"/>
          </a:xfrm>
          <a:prstGeom prst="line">
            <a:avLst/>
          </a:prstGeom>
          <a:ln w="25400"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 rot="5400000">
            <a:off x="1943708" y="1592796"/>
            <a:ext cx="360040" cy="0"/>
          </a:xfrm>
          <a:prstGeom prst="line">
            <a:avLst/>
          </a:prstGeom>
          <a:ln w="25400"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1979712" y="1412776"/>
            <a:ext cx="144016" cy="0"/>
          </a:xfrm>
          <a:prstGeom prst="line">
            <a:avLst/>
          </a:prstGeom>
          <a:ln w="25400"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>
            <a:off x="1979712" y="1556792"/>
            <a:ext cx="144016" cy="0"/>
          </a:xfrm>
          <a:prstGeom prst="line">
            <a:avLst/>
          </a:prstGeom>
          <a:ln w="25400"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>
            <a:off x="1979712" y="1772816"/>
            <a:ext cx="144016" cy="0"/>
          </a:xfrm>
          <a:prstGeom prst="line">
            <a:avLst/>
          </a:prstGeom>
          <a:ln w="25400"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/>
          <p:nvPr/>
        </p:nvCxnSpPr>
        <p:spPr>
          <a:xfrm rot="5400000">
            <a:off x="5544108" y="872716"/>
            <a:ext cx="1080120" cy="0"/>
          </a:xfrm>
          <a:prstGeom prst="line">
            <a:avLst/>
          </a:prstGeom>
          <a:ln w="254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 flipV="1">
            <a:off x="5796136" y="620688"/>
            <a:ext cx="288032" cy="144016"/>
          </a:xfrm>
          <a:prstGeom prst="line">
            <a:avLst/>
          </a:prstGeom>
          <a:ln w="254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>
            <a:off x="6084168" y="332656"/>
            <a:ext cx="144016" cy="0"/>
          </a:xfrm>
          <a:prstGeom prst="line">
            <a:avLst/>
          </a:prstGeom>
          <a:ln w="254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>
            <a:off x="6084168" y="692696"/>
            <a:ext cx="144016" cy="0"/>
          </a:xfrm>
          <a:prstGeom prst="line">
            <a:avLst/>
          </a:prstGeom>
          <a:ln w="254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čára 51"/>
          <p:cNvCxnSpPr/>
          <p:nvPr/>
        </p:nvCxnSpPr>
        <p:spPr>
          <a:xfrm>
            <a:off x="6084168" y="1052736"/>
            <a:ext cx="144016" cy="0"/>
          </a:xfrm>
          <a:prstGeom prst="line">
            <a:avLst/>
          </a:prstGeom>
          <a:ln w="254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/>
          <p:nvPr/>
        </p:nvCxnSpPr>
        <p:spPr>
          <a:xfrm>
            <a:off x="6084168" y="1196752"/>
            <a:ext cx="144016" cy="0"/>
          </a:xfrm>
          <a:prstGeom prst="line">
            <a:avLst/>
          </a:prstGeom>
          <a:ln w="254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ovací čára 57"/>
          <p:cNvCxnSpPr/>
          <p:nvPr/>
        </p:nvCxnSpPr>
        <p:spPr>
          <a:xfrm>
            <a:off x="6084168" y="1412776"/>
            <a:ext cx="144016" cy="0"/>
          </a:xfrm>
          <a:prstGeom prst="line">
            <a:avLst/>
          </a:prstGeom>
          <a:ln w="254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čára 60"/>
          <p:cNvCxnSpPr/>
          <p:nvPr/>
        </p:nvCxnSpPr>
        <p:spPr>
          <a:xfrm rot="16200000" flipH="1">
            <a:off x="5688124" y="1376772"/>
            <a:ext cx="432048" cy="216024"/>
          </a:xfrm>
          <a:prstGeom prst="line">
            <a:avLst/>
          </a:prstGeom>
          <a:ln w="254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ovací čára 62"/>
          <p:cNvCxnSpPr/>
          <p:nvPr/>
        </p:nvCxnSpPr>
        <p:spPr>
          <a:xfrm>
            <a:off x="6012160" y="1700808"/>
            <a:ext cx="216024" cy="0"/>
          </a:xfrm>
          <a:prstGeom prst="line">
            <a:avLst/>
          </a:prstGeom>
          <a:ln w="254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ovací čára 67"/>
          <p:cNvCxnSpPr>
            <a:stCxn id="20" idx="3"/>
          </p:cNvCxnSpPr>
          <p:nvPr/>
        </p:nvCxnSpPr>
        <p:spPr>
          <a:xfrm>
            <a:off x="4716016" y="1736812"/>
            <a:ext cx="1368152" cy="180020"/>
          </a:xfrm>
          <a:prstGeom prst="line">
            <a:avLst/>
          </a:prstGeom>
          <a:ln w="25400"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ovací čára 69"/>
          <p:cNvCxnSpPr/>
          <p:nvPr/>
        </p:nvCxnSpPr>
        <p:spPr>
          <a:xfrm>
            <a:off x="5364088" y="1268760"/>
            <a:ext cx="720080" cy="648072"/>
          </a:xfrm>
          <a:prstGeom prst="line">
            <a:avLst/>
          </a:prstGeom>
          <a:ln w="254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ovací čára 71"/>
          <p:cNvCxnSpPr/>
          <p:nvPr/>
        </p:nvCxnSpPr>
        <p:spPr>
          <a:xfrm>
            <a:off x="6084168" y="1916832"/>
            <a:ext cx="72008" cy="0"/>
          </a:xfrm>
          <a:prstGeom prst="line">
            <a:avLst/>
          </a:prstGeom>
          <a:ln w="254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ovací čára 74"/>
          <p:cNvCxnSpPr/>
          <p:nvPr/>
        </p:nvCxnSpPr>
        <p:spPr>
          <a:xfrm>
            <a:off x="4716016" y="1916832"/>
            <a:ext cx="1296144" cy="144016"/>
          </a:xfrm>
          <a:prstGeom prst="line">
            <a:avLst/>
          </a:prstGeom>
          <a:ln w="25400"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ovací čára 76"/>
          <p:cNvCxnSpPr/>
          <p:nvPr/>
        </p:nvCxnSpPr>
        <p:spPr>
          <a:xfrm rot="5400000">
            <a:off x="5904148" y="2168860"/>
            <a:ext cx="216024" cy="0"/>
          </a:xfrm>
          <a:prstGeom prst="line">
            <a:avLst/>
          </a:prstGeom>
          <a:ln w="25400"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ovací čára 78"/>
          <p:cNvCxnSpPr/>
          <p:nvPr/>
        </p:nvCxnSpPr>
        <p:spPr>
          <a:xfrm>
            <a:off x="6012160" y="2276872"/>
            <a:ext cx="144016" cy="72008"/>
          </a:xfrm>
          <a:prstGeom prst="line">
            <a:avLst/>
          </a:prstGeom>
          <a:ln w="25400"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ovací čára 80"/>
          <p:cNvCxnSpPr>
            <a:stCxn id="21" idx="3"/>
          </p:cNvCxnSpPr>
          <p:nvPr/>
        </p:nvCxnSpPr>
        <p:spPr>
          <a:xfrm flipV="1">
            <a:off x="4788024" y="3140968"/>
            <a:ext cx="1080120" cy="36004"/>
          </a:xfrm>
          <a:prstGeom prst="line">
            <a:avLst/>
          </a:prstGeom>
          <a:ln w="254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ovací čára 82"/>
          <p:cNvCxnSpPr/>
          <p:nvPr/>
        </p:nvCxnSpPr>
        <p:spPr>
          <a:xfrm rot="5400000">
            <a:off x="4283968" y="4725144"/>
            <a:ext cx="3168352" cy="0"/>
          </a:xfrm>
          <a:prstGeom prst="line">
            <a:avLst/>
          </a:prstGeom>
          <a:ln w="254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ovací čára 86"/>
          <p:cNvCxnSpPr/>
          <p:nvPr/>
        </p:nvCxnSpPr>
        <p:spPr>
          <a:xfrm flipV="1">
            <a:off x="4788024" y="2708920"/>
            <a:ext cx="1296144" cy="288032"/>
          </a:xfrm>
          <a:prstGeom prst="line">
            <a:avLst/>
          </a:prstGeom>
          <a:ln w="254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ovací čára 88"/>
          <p:cNvCxnSpPr/>
          <p:nvPr/>
        </p:nvCxnSpPr>
        <p:spPr>
          <a:xfrm flipV="1">
            <a:off x="5868144" y="3068960"/>
            <a:ext cx="216024" cy="72008"/>
          </a:xfrm>
          <a:prstGeom prst="line">
            <a:avLst/>
          </a:prstGeom>
          <a:ln w="254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ovací čára 90"/>
          <p:cNvCxnSpPr/>
          <p:nvPr/>
        </p:nvCxnSpPr>
        <p:spPr>
          <a:xfrm flipV="1">
            <a:off x="5868144" y="3212976"/>
            <a:ext cx="216024" cy="72008"/>
          </a:xfrm>
          <a:prstGeom prst="line">
            <a:avLst/>
          </a:prstGeom>
          <a:ln w="254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Přímá spojovací čára 92"/>
          <p:cNvCxnSpPr/>
          <p:nvPr/>
        </p:nvCxnSpPr>
        <p:spPr>
          <a:xfrm>
            <a:off x="5868144" y="3645024"/>
            <a:ext cx="216024" cy="0"/>
          </a:xfrm>
          <a:prstGeom prst="line">
            <a:avLst/>
          </a:prstGeom>
          <a:ln w="254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ovací čára 94"/>
          <p:cNvCxnSpPr/>
          <p:nvPr/>
        </p:nvCxnSpPr>
        <p:spPr>
          <a:xfrm>
            <a:off x="5868144" y="4005064"/>
            <a:ext cx="216024" cy="0"/>
          </a:xfrm>
          <a:prstGeom prst="line">
            <a:avLst/>
          </a:prstGeom>
          <a:ln w="254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ovací čára 96"/>
          <p:cNvCxnSpPr/>
          <p:nvPr/>
        </p:nvCxnSpPr>
        <p:spPr>
          <a:xfrm>
            <a:off x="5868144" y="4149080"/>
            <a:ext cx="216024" cy="0"/>
          </a:xfrm>
          <a:prstGeom prst="line">
            <a:avLst/>
          </a:prstGeom>
          <a:ln w="254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ovací čára 98"/>
          <p:cNvCxnSpPr/>
          <p:nvPr/>
        </p:nvCxnSpPr>
        <p:spPr>
          <a:xfrm>
            <a:off x="5868144" y="6021288"/>
            <a:ext cx="216024" cy="0"/>
          </a:xfrm>
          <a:prstGeom prst="line">
            <a:avLst/>
          </a:prstGeom>
          <a:ln w="254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Přímá spojovací čára 99"/>
          <p:cNvCxnSpPr/>
          <p:nvPr/>
        </p:nvCxnSpPr>
        <p:spPr>
          <a:xfrm>
            <a:off x="5868144" y="6309320"/>
            <a:ext cx="216024" cy="0"/>
          </a:xfrm>
          <a:prstGeom prst="line">
            <a:avLst/>
          </a:prstGeom>
          <a:ln w="254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Přímá spojovací čára 104"/>
          <p:cNvCxnSpPr/>
          <p:nvPr/>
        </p:nvCxnSpPr>
        <p:spPr>
          <a:xfrm>
            <a:off x="5868144" y="5661248"/>
            <a:ext cx="216024" cy="0"/>
          </a:xfrm>
          <a:prstGeom prst="line">
            <a:avLst/>
          </a:prstGeom>
          <a:ln w="254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ovací čára 105"/>
          <p:cNvCxnSpPr/>
          <p:nvPr/>
        </p:nvCxnSpPr>
        <p:spPr>
          <a:xfrm>
            <a:off x="5868144" y="4725144"/>
            <a:ext cx="216024" cy="0"/>
          </a:xfrm>
          <a:prstGeom prst="line">
            <a:avLst/>
          </a:prstGeom>
          <a:ln w="254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ovací čára 106"/>
          <p:cNvCxnSpPr/>
          <p:nvPr/>
        </p:nvCxnSpPr>
        <p:spPr>
          <a:xfrm>
            <a:off x="5868144" y="5805264"/>
            <a:ext cx="216024" cy="0"/>
          </a:xfrm>
          <a:prstGeom prst="line">
            <a:avLst/>
          </a:prstGeom>
          <a:ln w="254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Přímá spojovací čára 108"/>
          <p:cNvCxnSpPr/>
          <p:nvPr/>
        </p:nvCxnSpPr>
        <p:spPr>
          <a:xfrm>
            <a:off x="5868144" y="5085184"/>
            <a:ext cx="216024" cy="0"/>
          </a:xfrm>
          <a:prstGeom prst="line">
            <a:avLst/>
          </a:prstGeom>
          <a:ln w="254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Přímá spojovací čára 109"/>
          <p:cNvCxnSpPr/>
          <p:nvPr/>
        </p:nvCxnSpPr>
        <p:spPr>
          <a:xfrm>
            <a:off x="5868144" y="4869160"/>
            <a:ext cx="216024" cy="0"/>
          </a:xfrm>
          <a:prstGeom prst="line">
            <a:avLst/>
          </a:prstGeom>
          <a:ln w="254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Přímá spojovací čára 110"/>
          <p:cNvCxnSpPr/>
          <p:nvPr/>
        </p:nvCxnSpPr>
        <p:spPr>
          <a:xfrm>
            <a:off x="5868144" y="5445224"/>
            <a:ext cx="216024" cy="0"/>
          </a:xfrm>
          <a:prstGeom prst="line">
            <a:avLst/>
          </a:prstGeom>
          <a:ln w="254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Přímá spojovací čára 111"/>
          <p:cNvCxnSpPr/>
          <p:nvPr/>
        </p:nvCxnSpPr>
        <p:spPr>
          <a:xfrm>
            <a:off x="5868144" y="4365104"/>
            <a:ext cx="216024" cy="0"/>
          </a:xfrm>
          <a:prstGeom prst="line">
            <a:avLst/>
          </a:prstGeom>
          <a:ln w="254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1" name="Přímá spojovací čára 130"/>
          <p:cNvCxnSpPr/>
          <p:nvPr/>
        </p:nvCxnSpPr>
        <p:spPr>
          <a:xfrm rot="5400000">
            <a:off x="395536" y="4653136"/>
            <a:ext cx="3024336" cy="0"/>
          </a:xfrm>
          <a:prstGeom prst="line">
            <a:avLst/>
          </a:prstGeom>
          <a:ln w="25400"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Přímá spojovací čára 132"/>
          <p:cNvCxnSpPr/>
          <p:nvPr/>
        </p:nvCxnSpPr>
        <p:spPr>
          <a:xfrm rot="10800000">
            <a:off x="1691680" y="6165304"/>
            <a:ext cx="216024" cy="0"/>
          </a:xfrm>
          <a:prstGeom prst="line">
            <a:avLst/>
          </a:prstGeom>
          <a:ln w="25400"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Přímá spojovací čára 134"/>
          <p:cNvCxnSpPr/>
          <p:nvPr/>
        </p:nvCxnSpPr>
        <p:spPr>
          <a:xfrm rot="10800000">
            <a:off x="1763688" y="5805264"/>
            <a:ext cx="144016" cy="0"/>
          </a:xfrm>
          <a:prstGeom prst="line">
            <a:avLst/>
          </a:prstGeom>
          <a:ln w="25400"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Přímá spojovací čára 136"/>
          <p:cNvCxnSpPr/>
          <p:nvPr/>
        </p:nvCxnSpPr>
        <p:spPr>
          <a:xfrm rot="10800000">
            <a:off x="1691680" y="5517232"/>
            <a:ext cx="216024" cy="0"/>
          </a:xfrm>
          <a:prstGeom prst="line">
            <a:avLst/>
          </a:prstGeom>
          <a:ln w="25400"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9" name="Přímá spojovací čára 138"/>
          <p:cNvCxnSpPr/>
          <p:nvPr/>
        </p:nvCxnSpPr>
        <p:spPr>
          <a:xfrm rot="10800000">
            <a:off x="1691680" y="5157192"/>
            <a:ext cx="216024" cy="0"/>
          </a:xfrm>
          <a:prstGeom prst="line">
            <a:avLst/>
          </a:prstGeom>
          <a:ln w="25400"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1" name="Přímá spojovací čára 140"/>
          <p:cNvCxnSpPr/>
          <p:nvPr/>
        </p:nvCxnSpPr>
        <p:spPr>
          <a:xfrm rot="10800000">
            <a:off x="1691680" y="4797152"/>
            <a:ext cx="216024" cy="0"/>
          </a:xfrm>
          <a:prstGeom prst="line">
            <a:avLst/>
          </a:prstGeom>
          <a:ln w="25400"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3" name="Přímá spojovací čára 142"/>
          <p:cNvCxnSpPr/>
          <p:nvPr/>
        </p:nvCxnSpPr>
        <p:spPr>
          <a:xfrm rot="10800000">
            <a:off x="1691680" y="4509120"/>
            <a:ext cx="216024" cy="0"/>
          </a:xfrm>
          <a:prstGeom prst="line">
            <a:avLst/>
          </a:prstGeom>
          <a:ln w="25400"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5" name="Přímá spojovací čára 144"/>
          <p:cNvCxnSpPr/>
          <p:nvPr/>
        </p:nvCxnSpPr>
        <p:spPr>
          <a:xfrm rot="10800000">
            <a:off x="1691680" y="4005064"/>
            <a:ext cx="216024" cy="0"/>
          </a:xfrm>
          <a:prstGeom prst="line">
            <a:avLst/>
          </a:prstGeom>
          <a:ln w="25400"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8" name="Přímá spojovací čára 147"/>
          <p:cNvCxnSpPr/>
          <p:nvPr/>
        </p:nvCxnSpPr>
        <p:spPr>
          <a:xfrm rot="10800000">
            <a:off x="1763688" y="3789040"/>
            <a:ext cx="144016" cy="0"/>
          </a:xfrm>
          <a:prstGeom prst="line">
            <a:avLst/>
          </a:prstGeom>
          <a:ln w="25400"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0" name="Přímá spojovací čára 149"/>
          <p:cNvCxnSpPr/>
          <p:nvPr/>
        </p:nvCxnSpPr>
        <p:spPr>
          <a:xfrm rot="10800000">
            <a:off x="1763688" y="3501008"/>
            <a:ext cx="144016" cy="0"/>
          </a:xfrm>
          <a:prstGeom prst="line">
            <a:avLst/>
          </a:prstGeom>
          <a:ln w="25400"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6" name="Přímá spojovací čára 155"/>
          <p:cNvCxnSpPr/>
          <p:nvPr/>
        </p:nvCxnSpPr>
        <p:spPr>
          <a:xfrm rot="5400000">
            <a:off x="1007604" y="4977172"/>
            <a:ext cx="2664296" cy="0"/>
          </a:xfrm>
          <a:prstGeom prst="line">
            <a:avLst/>
          </a:prstGeom>
          <a:ln w="25400"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9" name="Přímá spojovací čára 158"/>
          <p:cNvCxnSpPr/>
          <p:nvPr/>
        </p:nvCxnSpPr>
        <p:spPr>
          <a:xfrm>
            <a:off x="2339752" y="6093296"/>
            <a:ext cx="288032" cy="0"/>
          </a:xfrm>
          <a:prstGeom prst="line">
            <a:avLst/>
          </a:prstGeom>
          <a:ln w="25400"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0" name="Přímá spojovací čára 169"/>
          <p:cNvCxnSpPr/>
          <p:nvPr/>
        </p:nvCxnSpPr>
        <p:spPr>
          <a:xfrm>
            <a:off x="2339752" y="6309320"/>
            <a:ext cx="288032" cy="0"/>
          </a:xfrm>
          <a:prstGeom prst="line">
            <a:avLst/>
          </a:prstGeom>
          <a:ln w="25400"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3" name="Přímá spojovací čára 172"/>
          <p:cNvCxnSpPr/>
          <p:nvPr/>
        </p:nvCxnSpPr>
        <p:spPr>
          <a:xfrm rot="5400000">
            <a:off x="3239852" y="3537012"/>
            <a:ext cx="720080" cy="504056"/>
          </a:xfrm>
          <a:prstGeom prst="line">
            <a:avLst/>
          </a:prstGeom>
          <a:ln w="254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6" name="Přímá spojovací čára 175"/>
          <p:cNvCxnSpPr/>
          <p:nvPr/>
        </p:nvCxnSpPr>
        <p:spPr>
          <a:xfrm rot="5400000">
            <a:off x="3131840" y="4365104"/>
            <a:ext cx="432048" cy="0"/>
          </a:xfrm>
          <a:prstGeom prst="line">
            <a:avLst/>
          </a:prstGeom>
          <a:ln w="254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6" name="Přímá spojovací čára 185"/>
          <p:cNvCxnSpPr/>
          <p:nvPr/>
        </p:nvCxnSpPr>
        <p:spPr>
          <a:xfrm>
            <a:off x="3347864" y="4581128"/>
            <a:ext cx="216024" cy="0"/>
          </a:xfrm>
          <a:prstGeom prst="line">
            <a:avLst/>
          </a:prstGeom>
          <a:ln w="254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8" name="Přímá spojovací čára 187"/>
          <p:cNvCxnSpPr/>
          <p:nvPr/>
        </p:nvCxnSpPr>
        <p:spPr>
          <a:xfrm>
            <a:off x="3347864" y="4437112"/>
            <a:ext cx="216024" cy="0"/>
          </a:xfrm>
          <a:prstGeom prst="line">
            <a:avLst/>
          </a:prstGeom>
          <a:ln w="254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0" name="Přímá spojovací čára 189"/>
          <p:cNvCxnSpPr/>
          <p:nvPr/>
        </p:nvCxnSpPr>
        <p:spPr>
          <a:xfrm>
            <a:off x="3347864" y="4293096"/>
            <a:ext cx="216024" cy="0"/>
          </a:xfrm>
          <a:prstGeom prst="line">
            <a:avLst/>
          </a:prstGeom>
          <a:ln w="254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0" name="Picture 10" descr="http://www.romea.cz/images/servis/osn-log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332656"/>
            <a:ext cx="957553" cy="72008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Valné shromáždění OSN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Hlavní orgán OSN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Jsou v něm zastoupeny všechny členské státy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Zasedá 1x za rok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Na něj navazují přidružené, tzv. odborné organizace:</a:t>
            </a:r>
          </a:p>
          <a:p>
            <a:pPr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   </a:t>
            </a:r>
            <a:r>
              <a:rPr lang="cs-CZ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U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N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E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O</a:t>
            </a:r>
            <a:r>
              <a:rPr lang="cs-CZ" b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, </a:t>
            </a:r>
            <a:r>
              <a:rPr lang="cs-CZ" b="1" dirty="0" smtClean="0">
                <a:solidFill>
                  <a:srgbClr val="FF00FF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UNICEF</a:t>
            </a:r>
            <a:r>
              <a:rPr lang="cs-CZ" b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, </a:t>
            </a:r>
            <a:r>
              <a:rPr lang="cs-CZ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WHO</a:t>
            </a:r>
            <a:r>
              <a:rPr lang="cs-CZ" b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, </a:t>
            </a:r>
            <a:r>
              <a:rPr lang="cs-CZ" b="1" dirty="0" smtClean="0">
                <a:solidFill>
                  <a:srgbClr val="FE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MČK</a:t>
            </a:r>
            <a:r>
              <a:rPr lang="cs-CZ" b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 apod.</a:t>
            </a:r>
          </a:p>
          <a:p>
            <a:endParaRPr lang="cs-CZ" b="1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Rada bezpečnosti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tvořena 5 stálými členy (Čína, Francie, Rusko, USA, Velká Británie) a 10 nestálými členy, kteří jsou voleni na 2 roky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Rozhodnutí Rady bezpečnosti závazné pro všechny členské země OSN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Sekretariát OSN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Tvořen generálním tajemníkem  a potřebným počtem dalších zaměstnanců</a:t>
            </a:r>
          </a:p>
          <a:p>
            <a:r>
              <a:rPr lang="cs-CZ" dirty="0" smtClean="0"/>
              <a:t>Generální tajemník je nejvyšší správní úředník</a:t>
            </a:r>
          </a:p>
          <a:p>
            <a:r>
              <a:rPr lang="cs-CZ" dirty="0" smtClean="0"/>
              <a:t>Je volen Valným shromážděním na 5 let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Generální tajemníci OSN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799518"/>
          </a:xfrm>
        </p:spPr>
        <p:txBody>
          <a:bodyPr>
            <a:normAutofit fontScale="90000"/>
          </a:bodyPr>
          <a:lstStyle/>
          <a:p>
            <a:pPr algn="l"/>
            <a:r>
              <a:rPr lang="cs-CZ" sz="3600" b="1" dirty="0" err="1" smtClean="0"/>
              <a:t>Trygve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Lie</a:t>
            </a:r>
            <a:r>
              <a:rPr lang="cs-CZ" sz="3600" b="1" dirty="0" smtClean="0"/>
              <a:t>                                   Norsko</a:t>
            </a:r>
            <a:endParaRPr lang="cs-CZ" sz="3600" b="1" dirty="0"/>
          </a:p>
        </p:txBody>
      </p:sp>
      <p:pic>
        <p:nvPicPr>
          <p:cNvPr id="7174" name="Picture 6" descr="http://www.wingnet.org/sales/pix/ss3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556792"/>
            <a:ext cx="6480720" cy="486054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176" name="Picture 8" descr="http://www.levnepruvodce.cz/images/vlajka-norsk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1916832"/>
            <a:ext cx="1584176" cy="118813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0" name="Obdélník 9"/>
          <p:cNvSpPr/>
          <p:nvPr/>
        </p:nvSpPr>
        <p:spPr>
          <a:xfrm>
            <a:off x="6372200" y="1988840"/>
            <a:ext cx="12779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1946-1952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943534"/>
          </a:xfrm>
        </p:spPr>
        <p:txBody>
          <a:bodyPr>
            <a:normAutofit/>
          </a:bodyPr>
          <a:lstStyle/>
          <a:p>
            <a:pPr algn="l"/>
            <a:r>
              <a:rPr lang="cs-CZ" sz="3600" b="1" dirty="0" smtClean="0"/>
              <a:t>Dag </a:t>
            </a:r>
            <a:r>
              <a:rPr lang="cs-CZ" sz="3600" b="1" dirty="0" err="1" smtClean="0"/>
              <a:t>Hammarskjöld</a:t>
            </a:r>
            <a:r>
              <a:rPr lang="cs-CZ" sz="3600" b="1" dirty="0" smtClean="0"/>
              <a:t>             Švédsko</a:t>
            </a:r>
            <a:endParaRPr lang="cs-CZ" sz="3600" b="1" dirty="0"/>
          </a:p>
        </p:txBody>
      </p:sp>
      <p:pic>
        <p:nvPicPr>
          <p:cNvPr id="5122" name="Picture 2" descr="http://en.academic.ru/pictures/enwiki/68/Dag_Hammarskjol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628800"/>
            <a:ext cx="5616624" cy="470682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124" name="Picture 4" descr="http://www.vlajky-statu.cz/data/vlajky/vlajka-svedsko-1100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5" y="2060848"/>
            <a:ext cx="1512167" cy="10081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7" name="Obdélník 6"/>
          <p:cNvSpPr/>
          <p:nvPr/>
        </p:nvSpPr>
        <p:spPr>
          <a:xfrm>
            <a:off x="5796136" y="1988840"/>
            <a:ext cx="12779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1952-1961</a:t>
            </a:r>
            <a:endParaRPr lang="cs-CZ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871526"/>
          </a:xfrm>
        </p:spPr>
        <p:txBody>
          <a:bodyPr>
            <a:normAutofit/>
          </a:bodyPr>
          <a:lstStyle/>
          <a:p>
            <a:pPr algn="l"/>
            <a:r>
              <a:rPr lang="cs-CZ" sz="3600" b="1" dirty="0" smtClean="0"/>
              <a:t>U </a:t>
            </a:r>
            <a:r>
              <a:rPr lang="cs-CZ" sz="3600" b="1" dirty="0" err="1" smtClean="0"/>
              <a:t>Thant</a:t>
            </a:r>
            <a:r>
              <a:rPr lang="cs-CZ" sz="3600" b="1" dirty="0" smtClean="0"/>
              <a:t>                                      Barma</a:t>
            </a:r>
            <a:endParaRPr lang="cs-CZ" sz="3600" b="1" dirty="0"/>
          </a:p>
        </p:txBody>
      </p:sp>
      <p:pic>
        <p:nvPicPr>
          <p:cNvPr id="6146" name="Picture 2" descr="http://nndb.com/people/155/000056984/u_than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1556792"/>
            <a:ext cx="3168352" cy="481268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148" name="Picture 4" descr="http://www.milweb.estranky.cz/img/picture/615/nova-vlajka-barmy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72816"/>
            <a:ext cx="1800200" cy="103061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7" name="Obdélník 6"/>
          <p:cNvSpPr/>
          <p:nvPr/>
        </p:nvSpPr>
        <p:spPr>
          <a:xfrm>
            <a:off x="4932040" y="1628800"/>
            <a:ext cx="12779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1961-1971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871526"/>
          </a:xfrm>
        </p:spPr>
        <p:txBody>
          <a:bodyPr>
            <a:normAutofit/>
          </a:bodyPr>
          <a:lstStyle/>
          <a:p>
            <a:pPr algn="l"/>
            <a:r>
              <a:rPr lang="cs-CZ" sz="3600" b="1" dirty="0" smtClean="0"/>
              <a:t>Kurt  </a:t>
            </a:r>
            <a:r>
              <a:rPr lang="cs-CZ" sz="3600" b="1" dirty="0" err="1" smtClean="0"/>
              <a:t>Waldheim</a:t>
            </a:r>
            <a:r>
              <a:rPr lang="cs-CZ" sz="3600" b="1" dirty="0" smtClean="0"/>
              <a:t>                   Rakousko</a:t>
            </a:r>
            <a:endParaRPr lang="cs-CZ" sz="3600" b="1" dirty="0"/>
          </a:p>
        </p:txBody>
      </p:sp>
      <p:pic>
        <p:nvPicPr>
          <p:cNvPr id="4102" name="Picture 6" descr="http://www.aeiou.at/aeiou.encyclop.data.image.w/w098837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1628800"/>
            <a:ext cx="3888432" cy="487122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4104" name="Picture 8" descr="http://www.flags.net/images/largeflags/AUST0002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844824"/>
            <a:ext cx="1944216" cy="130282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9" name="Obdélník 8"/>
          <p:cNvSpPr/>
          <p:nvPr/>
        </p:nvSpPr>
        <p:spPr>
          <a:xfrm>
            <a:off x="5652120" y="5877272"/>
            <a:ext cx="12779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1972-1981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943534"/>
          </a:xfrm>
        </p:spPr>
        <p:txBody>
          <a:bodyPr>
            <a:normAutofit fontScale="90000"/>
          </a:bodyPr>
          <a:lstStyle/>
          <a:p>
            <a:pPr algn="l"/>
            <a:r>
              <a:rPr lang="cs-CZ" sz="3600" b="1" dirty="0" err="1" smtClean="0"/>
              <a:t>Javier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Pérez</a:t>
            </a:r>
            <a:r>
              <a:rPr lang="cs-CZ" sz="3600" b="1" dirty="0" smtClean="0"/>
              <a:t> de </a:t>
            </a:r>
            <a:r>
              <a:rPr lang="cs-CZ" sz="3600" b="1" dirty="0" err="1" smtClean="0"/>
              <a:t>Cuellar</a:t>
            </a:r>
            <a:r>
              <a:rPr lang="cs-CZ" sz="3600" b="1" dirty="0" smtClean="0"/>
              <a:t>                     Peru</a:t>
            </a:r>
            <a:endParaRPr lang="cs-CZ" sz="3600" b="1" dirty="0"/>
          </a:p>
        </p:txBody>
      </p:sp>
      <p:pic>
        <p:nvPicPr>
          <p:cNvPr id="3078" name="Picture 6" descr="http://www.adn.es/clipping/ADNIMA20081229_0822/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1556792"/>
            <a:ext cx="3528392" cy="466564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3080" name="Picture 8" descr="http://www.33ff.com/flags/XL_flags/Peru_flag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628800"/>
            <a:ext cx="1872208" cy="124814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9" name="Obdélník 8"/>
          <p:cNvSpPr/>
          <p:nvPr/>
        </p:nvSpPr>
        <p:spPr>
          <a:xfrm>
            <a:off x="3419872" y="5661248"/>
            <a:ext cx="12779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1982-1990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936104"/>
          </a:xfrm>
        </p:spPr>
        <p:txBody>
          <a:bodyPr>
            <a:normAutofit fontScale="90000"/>
          </a:bodyPr>
          <a:lstStyle/>
          <a:p>
            <a:pPr algn="l"/>
            <a:r>
              <a:rPr lang="cs-CZ" sz="3600" b="1" dirty="0" err="1" smtClean="0"/>
              <a:t>Butrus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Butrus</a:t>
            </a:r>
            <a:r>
              <a:rPr lang="cs-CZ" sz="3600" b="1" dirty="0" smtClean="0"/>
              <a:t>-</a:t>
            </a:r>
            <a:r>
              <a:rPr lang="cs-CZ" sz="3600" b="1" dirty="0" err="1" smtClean="0"/>
              <a:t>Ghálí</a:t>
            </a:r>
            <a:r>
              <a:rPr lang="cs-CZ" sz="3600" b="1" dirty="0" smtClean="0"/>
              <a:t>                        Egypt</a:t>
            </a:r>
            <a:endParaRPr lang="cs-CZ" sz="3600" b="1" dirty="0"/>
          </a:p>
        </p:txBody>
      </p:sp>
      <p:pic>
        <p:nvPicPr>
          <p:cNvPr id="2050" name="Picture 2" descr="http://www.osn.cz/system-osn/generalni-tajemnik/_img/images/butrus-butrus-ghal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1556792"/>
            <a:ext cx="3240360" cy="485214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054" name="Picture 6" descr="http://www.isisc.org/public/egypt-flag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700808"/>
            <a:ext cx="1947083" cy="129614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9" name="Obdélník 8"/>
          <p:cNvSpPr/>
          <p:nvPr/>
        </p:nvSpPr>
        <p:spPr>
          <a:xfrm>
            <a:off x="4932040" y="5805264"/>
            <a:ext cx="12779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1991-1996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Kofi Anna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1556792"/>
            <a:ext cx="3618402" cy="482453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943534"/>
          </a:xfrm>
        </p:spPr>
        <p:txBody>
          <a:bodyPr>
            <a:normAutofit fontScale="90000"/>
          </a:bodyPr>
          <a:lstStyle/>
          <a:p>
            <a:pPr algn="l"/>
            <a:r>
              <a:rPr lang="cs-CZ" sz="3600" b="1" dirty="0" err="1" smtClean="0"/>
              <a:t>Kofi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Annan</a:t>
            </a:r>
            <a:r>
              <a:rPr lang="cs-CZ" sz="3600" b="1" dirty="0" smtClean="0"/>
              <a:t>                                        Ghana</a:t>
            </a:r>
            <a:endParaRPr lang="cs-CZ" sz="3600" b="1" dirty="0"/>
          </a:p>
        </p:txBody>
      </p:sp>
      <p:pic>
        <p:nvPicPr>
          <p:cNvPr id="1032" name="Picture 8" descr="http://www.vlajky-statu.cz/data/vlajky/vlajka-ghana-800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700809"/>
            <a:ext cx="1947083" cy="129614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0" name="Obdélník 9"/>
          <p:cNvSpPr/>
          <p:nvPr/>
        </p:nvSpPr>
        <p:spPr>
          <a:xfrm>
            <a:off x="3563888" y="5877272"/>
            <a:ext cx="12779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1996-2006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943534"/>
          </a:xfrm>
        </p:spPr>
        <p:txBody>
          <a:bodyPr>
            <a:normAutofit/>
          </a:bodyPr>
          <a:lstStyle/>
          <a:p>
            <a:pPr algn="l"/>
            <a:r>
              <a:rPr lang="cs-CZ" sz="3600" b="1" dirty="0" err="1" smtClean="0"/>
              <a:t>Ban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Ki</a:t>
            </a:r>
            <a:r>
              <a:rPr lang="cs-CZ" sz="3600" b="1" dirty="0" smtClean="0"/>
              <a:t>-</a:t>
            </a:r>
            <a:r>
              <a:rPr lang="cs-CZ" sz="3600" b="1" dirty="0" err="1" smtClean="0"/>
              <a:t>mun</a:t>
            </a:r>
            <a:r>
              <a:rPr lang="cs-CZ" sz="3600" b="1" dirty="0" smtClean="0"/>
              <a:t>                       Jižní Korea</a:t>
            </a:r>
            <a:endParaRPr lang="cs-CZ" sz="3600" b="1" dirty="0"/>
          </a:p>
        </p:txBody>
      </p:sp>
      <p:pic>
        <p:nvPicPr>
          <p:cNvPr id="29698" name="Picture 2" descr="Soubor:Ban Ki-moon by UNDP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1700808"/>
            <a:ext cx="2880320" cy="451225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9700" name="Picture 4" descr="http://vlajky-statu.luksoft.cz/nahled-velky/vlajka_jizni_korey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1772816"/>
            <a:ext cx="2088232" cy="139215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7" name="Obdélník 6"/>
          <p:cNvSpPr/>
          <p:nvPr/>
        </p:nvSpPr>
        <p:spPr>
          <a:xfrm>
            <a:off x="5148064" y="5661248"/>
            <a:ext cx="6912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2007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12568"/>
          </a:xfrm>
        </p:spPr>
        <p:txBody>
          <a:bodyPr>
            <a:normAutofit lnSpcReduction="10000"/>
          </a:bodyPr>
          <a:lstStyle/>
          <a:p>
            <a:r>
              <a:rPr lang="cs-CZ" sz="1400" dirty="0" err="1" smtClean="0"/>
              <a:t>Hrachovcová</a:t>
            </a:r>
            <a:r>
              <a:rPr lang="cs-CZ" sz="1400" dirty="0" smtClean="0"/>
              <a:t>, M. a kol., Občanská výchova pro 9. ročník,  OLOMOUC, 2004</a:t>
            </a:r>
          </a:p>
          <a:p>
            <a:r>
              <a:rPr lang="cs-CZ" sz="1400" dirty="0" smtClean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cs.wikipedia.org/wiki/Soubor:Flag_of_Norway.svg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cs.wikipedia.org/wiki/Soubor:Flag_of_Sweden.svg</a:t>
            </a:r>
            <a:endParaRPr lang="cs-CZ" sz="1400" dirty="0" smtClean="0"/>
          </a:p>
          <a:p>
            <a:r>
              <a:rPr lang="cs-CZ" sz="1400" dirty="0" smtClean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cs.wikipedia.org/wiki/Soubor:Flag_of_Myanmar.svg</a:t>
            </a:r>
            <a:endParaRPr lang="cs-CZ" sz="1400" dirty="0" smtClean="0"/>
          </a:p>
          <a:p>
            <a:r>
              <a:rPr lang="cs-CZ" sz="1400" dirty="0" smtClean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cs.wikipedia.org/wiki/Soubor:Flag_of_Austria.svg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cs.wikipedia.org/wiki/Soubor:Flag_of_Peru.svg</a:t>
            </a:r>
            <a:endParaRPr lang="cs-CZ" sz="1400" dirty="0" smtClean="0"/>
          </a:p>
          <a:p>
            <a:r>
              <a:rPr lang="cs-CZ" sz="1400" dirty="0" smtClean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cs.wikipedia.org/wiki/Soubor:Flag_of_Egypt.svg</a:t>
            </a:r>
            <a:endParaRPr lang="cs-CZ" sz="1400" dirty="0" smtClean="0"/>
          </a:p>
          <a:p>
            <a:r>
              <a:rPr lang="cs-CZ" sz="1400" dirty="0" smtClean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cs.wikipedia.org/wiki/Soubor:Flag_of_Ghana.svg</a:t>
            </a:r>
            <a:endParaRPr lang="cs-CZ" sz="1400" dirty="0" smtClean="0"/>
          </a:p>
          <a:p>
            <a:r>
              <a:rPr lang="cs-CZ" sz="1400" dirty="0" smtClean="0">
                <a:hlinkClick r:id="rId9"/>
              </a:rPr>
              <a:t>http://</a:t>
            </a:r>
            <a:r>
              <a:rPr lang="cs-CZ" sz="1400" dirty="0" smtClean="0">
                <a:hlinkClick r:id="rId9"/>
              </a:rPr>
              <a:t>cs.wikipedia.org/wiki/Soubor:Flag_of_South_Korea.svg</a:t>
            </a:r>
            <a:endParaRPr lang="cs-CZ" sz="1400" dirty="0" smtClean="0"/>
          </a:p>
          <a:p>
            <a:r>
              <a:rPr lang="cs-CZ" sz="1400" dirty="0" smtClean="0">
                <a:hlinkClick r:id="rId10"/>
              </a:rPr>
              <a:t>http://</a:t>
            </a:r>
            <a:r>
              <a:rPr lang="cs-CZ" sz="1400" dirty="0" smtClean="0">
                <a:hlinkClick r:id="rId10"/>
              </a:rPr>
              <a:t>t0.gstatic.com/</a:t>
            </a:r>
            <a:r>
              <a:rPr lang="cs-CZ" sz="1400" dirty="0" err="1" smtClean="0">
                <a:hlinkClick r:id="rId10"/>
              </a:rPr>
              <a:t>images</a:t>
            </a:r>
            <a:r>
              <a:rPr lang="cs-CZ" sz="1400" dirty="0" smtClean="0">
                <a:hlinkClick r:id="rId10"/>
              </a:rPr>
              <a:t>?q=</a:t>
            </a:r>
            <a:r>
              <a:rPr lang="cs-CZ" sz="1400" dirty="0" err="1" smtClean="0">
                <a:hlinkClick r:id="rId10"/>
              </a:rPr>
              <a:t>tbn</a:t>
            </a:r>
            <a:r>
              <a:rPr lang="cs-CZ" sz="1400" dirty="0" smtClean="0">
                <a:hlinkClick r:id="rId10"/>
              </a:rPr>
              <a:t>:ANd9GcT4r0cIzBIrsTYGOYglCogh_t3lBaFTmwI5gj2MfVFjA4ov0XAHaQ</a:t>
            </a:r>
            <a:endParaRPr lang="cs-CZ" sz="1400" dirty="0" smtClean="0"/>
          </a:p>
          <a:p>
            <a:r>
              <a:rPr lang="cs-CZ" sz="1400" dirty="0" smtClean="0">
                <a:hlinkClick r:id="rId11"/>
              </a:rPr>
              <a:t>https://</a:t>
            </a:r>
            <a:r>
              <a:rPr lang="cs-CZ" sz="1400" dirty="0" smtClean="0">
                <a:hlinkClick r:id="rId11"/>
              </a:rPr>
              <a:t>encrypted-tbn3.gstatic.com/images?q=tbn:ANd9GcSIrBlEs3PieLwemoe7b76m9ow3tee91rVPYe3KcAVwk5MjC5OG</a:t>
            </a:r>
            <a:endParaRPr lang="cs-CZ" sz="1400" dirty="0" smtClean="0"/>
          </a:p>
          <a:p>
            <a:r>
              <a:rPr lang="cs-CZ" sz="1400" dirty="0" smtClean="0">
                <a:hlinkClick r:id="rId12"/>
              </a:rPr>
              <a:t>http://</a:t>
            </a:r>
            <a:r>
              <a:rPr lang="cs-CZ" sz="1400" dirty="0" smtClean="0">
                <a:hlinkClick r:id="rId12"/>
              </a:rPr>
              <a:t>www.</a:t>
            </a:r>
            <a:r>
              <a:rPr lang="cs-CZ" sz="1400" dirty="0" err="1" smtClean="0">
                <a:hlinkClick r:id="rId12"/>
              </a:rPr>
              <a:t>nndb.com</a:t>
            </a:r>
            <a:r>
              <a:rPr lang="cs-CZ" sz="1400" dirty="0" smtClean="0">
                <a:hlinkClick r:id="rId12"/>
              </a:rPr>
              <a:t>/</a:t>
            </a:r>
            <a:r>
              <a:rPr lang="cs-CZ" sz="1400" dirty="0" err="1" smtClean="0">
                <a:hlinkClick r:id="rId12"/>
              </a:rPr>
              <a:t>people</a:t>
            </a:r>
            <a:r>
              <a:rPr lang="cs-CZ" sz="1400" dirty="0" smtClean="0">
                <a:hlinkClick r:id="rId12"/>
              </a:rPr>
              <a:t>/155/000056984/u_</a:t>
            </a:r>
            <a:r>
              <a:rPr lang="cs-CZ" sz="1400" dirty="0" err="1" smtClean="0">
                <a:hlinkClick r:id="rId12"/>
              </a:rPr>
              <a:t>thant.jpg</a:t>
            </a:r>
            <a:endParaRPr lang="cs-CZ" sz="1400" dirty="0" smtClean="0"/>
          </a:p>
          <a:p>
            <a:r>
              <a:rPr lang="cs-CZ" sz="1400" dirty="0" smtClean="0">
                <a:hlinkClick r:id="rId13"/>
              </a:rPr>
              <a:t>https://</a:t>
            </a:r>
            <a:r>
              <a:rPr lang="cs-CZ" sz="1400" dirty="0" smtClean="0">
                <a:hlinkClick r:id="rId13"/>
              </a:rPr>
              <a:t>encrypted-tbn1.gstatic.com/images?q=tbn:ANd9GcTPfb29JT6rpPuRJd_HqD0_MoQIf7pXbGGxvYqaZ5WzKME8D2h1Jg</a:t>
            </a:r>
            <a:endParaRPr lang="cs-CZ" sz="1400" dirty="0" smtClean="0"/>
          </a:p>
          <a:p>
            <a:r>
              <a:rPr lang="cs-CZ" sz="1400" dirty="0" smtClean="0">
                <a:hlinkClick r:id="rId14"/>
              </a:rPr>
              <a:t>https://</a:t>
            </a:r>
            <a:r>
              <a:rPr lang="cs-CZ" sz="1400" dirty="0" smtClean="0">
                <a:hlinkClick r:id="rId14"/>
              </a:rPr>
              <a:t>encrypted-tbn1.gstatic.com/images?q=tbn:ANd9GcSgZr0v5fbsGs_X-Hf4mWPm47Zb9po2CrLFb0QK1cdRTKv6aCCjgA</a:t>
            </a:r>
            <a:endParaRPr lang="cs-CZ" sz="1400" dirty="0" smtClean="0"/>
          </a:p>
          <a:p>
            <a:r>
              <a:rPr lang="cs-CZ" sz="1400" dirty="0" smtClean="0">
                <a:hlinkClick r:id="rId15"/>
              </a:rPr>
              <a:t>http://www.</a:t>
            </a:r>
            <a:r>
              <a:rPr lang="cs-CZ" sz="1400" dirty="0" err="1" smtClean="0">
                <a:hlinkClick r:id="rId15"/>
              </a:rPr>
              <a:t>osn.cz</a:t>
            </a:r>
            <a:r>
              <a:rPr lang="cs-CZ" sz="1400" dirty="0" smtClean="0">
                <a:hlinkClick r:id="rId15"/>
              </a:rPr>
              <a:t>/</a:t>
            </a:r>
            <a:r>
              <a:rPr lang="cs-CZ" sz="1400" dirty="0" err="1" smtClean="0">
                <a:hlinkClick r:id="rId15"/>
              </a:rPr>
              <a:t>system</a:t>
            </a:r>
            <a:r>
              <a:rPr lang="cs-CZ" sz="1400" dirty="0" smtClean="0">
                <a:hlinkClick r:id="rId15"/>
              </a:rPr>
              <a:t>-</a:t>
            </a:r>
            <a:r>
              <a:rPr lang="cs-CZ" sz="1400" dirty="0" err="1" smtClean="0">
                <a:hlinkClick r:id="rId15"/>
              </a:rPr>
              <a:t>osn</a:t>
            </a:r>
            <a:r>
              <a:rPr lang="cs-CZ" sz="1400" dirty="0" smtClean="0">
                <a:hlinkClick r:id="rId15"/>
              </a:rPr>
              <a:t>/</a:t>
            </a:r>
            <a:r>
              <a:rPr lang="cs-CZ" sz="1400" dirty="0" err="1" smtClean="0">
                <a:hlinkClick r:id="rId15"/>
              </a:rPr>
              <a:t>generalni</a:t>
            </a:r>
            <a:r>
              <a:rPr lang="cs-CZ" sz="1400" dirty="0" smtClean="0">
                <a:hlinkClick r:id="rId15"/>
              </a:rPr>
              <a:t>-</a:t>
            </a:r>
            <a:r>
              <a:rPr lang="cs-CZ" sz="1400" dirty="0" err="1" smtClean="0">
                <a:hlinkClick r:id="rId15"/>
              </a:rPr>
              <a:t>tajemnik</a:t>
            </a:r>
            <a:r>
              <a:rPr lang="cs-CZ" sz="1400" dirty="0" smtClean="0">
                <a:hlinkClick r:id="rId15"/>
              </a:rPr>
              <a:t>/_</a:t>
            </a:r>
            <a:r>
              <a:rPr lang="cs-CZ" sz="1400" dirty="0" err="1" smtClean="0">
                <a:hlinkClick r:id="rId15"/>
              </a:rPr>
              <a:t>img</a:t>
            </a:r>
            <a:r>
              <a:rPr lang="cs-CZ" sz="1400" dirty="0" smtClean="0">
                <a:hlinkClick r:id="rId15"/>
              </a:rPr>
              <a:t>/</a:t>
            </a:r>
            <a:r>
              <a:rPr lang="cs-CZ" sz="1400" dirty="0" err="1" smtClean="0">
                <a:hlinkClick r:id="rId15"/>
              </a:rPr>
              <a:t>images</a:t>
            </a:r>
            <a:r>
              <a:rPr lang="cs-CZ" sz="1400" dirty="0" smtClean="0">
                <a:hlinkClick r:id="rId15"/>
              </a:rPr>
              <a:t>/</a:t>
            </a:r>
            <a:r>
              <a:rPr lang="cs-CZ" sz="1400" dirty="0" err="1" smtClean="0">
                <a:hlinkClick r:id="rId15"/>
              </a:rPr>
              <a:t>butrus</a:t>
            </a:r>
            <a:r>
              <a:rPr lang="cs-CZ" sz="1400" dirty="0" smtClean="0">
                <a:hlinkClick r:id="rId15"/>
              </a:rPr>
              <a:t>-</a:t>
            </a:r>
            <a:r>
              <a:rPr lang="cs-CZ" sz="1400" dirty="0" err="1" smtClean="0">
                <a:hlinkClick r:id="rId15"/>
              </a:rPr>
              <a:t>butrus</a:t>
            </a:r>
            <a:r>
              <a:rPr lang="cs-CZ" sz="1400" dirty="0" smtClean="0">
                <a:hlinkClick r:id="rId15"/>
              </a:rPr>
              <a:t>-</a:t>
            </a:r>
            <a:r>
              <a:rPr lang="cs-CZ" sz="1400" dirty="0" err="1" smtClean="0">
                <a:hlinkClick r:id="rId15"/>
              </a:rPr>
              <a:t>ghali.jpg</a:t>
            </a:r>
            <a:endParaRPr lang="cs-CZ" sz="1400" dirty="0" smtClean="0"/>
          </a:p>
          <a:p>
            <a:r>
              <a:rPr lang="cs-CZ" sz="1400" dirty="0" smtClean="0">
                <a:hlinkClick r:id="rId16"/>
              </a:rPr>
              <a:t>http://</a:t>
            </a:r>
            <a:r>
              <a:rPr lang="cs-CZ" sz="1400" dirty="0" smtClean="0">
                <a:hlinkClick r:id="rId16"/>
              </a:rPr>
              <a:t>cs.wikipedia.org/wiki/Soubor:Kofi_Annan.jpg</a:t>
            </a:r>
            <a:endParaRPr lang="cs-CZ" sz="1400" dirty="0" smtClean="0"/>
          </a:p>
          <a:p>
            <a:r>
              <a:rPr lang="cs-CZ" sz="1400" dirty="0" smtClean="0">
                <a:hlinkClick r:id="rId17"/>
              </a:rPr>
              <a:t>http://</a:t>
            </a:r>
            <a:r>
              <a:rPr lang="cs-CZ" sz="1400" dirty="0" smtClean="0">
                <a:hlinkClick r:id="rId17"/>
              </a:rPr>
              <a:t>upload.wikimedia.org/wikipedia/commons/thumb/0/07/Ban_Ki-moon_by_UNDP.jpg/150px-Ban_Ki-moon_by_UNDP.jpg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179</TotalTime>
  <Words>582</Words>
  <Application>Microsoft Office PowerPoint</Application>
  <PresentationFormat>Předvádění na obrazovce (4:3)</PresentationFormat>
  <Paragraphs>129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Lití písma</vt:lpstr>
      <vt:lpstr>Snímek 1</vt:lpstr>
      <vt:lpstr>Snímek 2</vt:lpstr>
      <vt:lpstr>SYSTÉM OSN</vt:lpstr>
      <vt:lpstr>Snímek 4</vt:lpstr>
      <vt:lpstr>Valné shromáždění OSN</vt:lpstr>
      <vt:lpstr>Rada bezpečnosti</vt:lpstr>
      <vt:lpstr>Sekretariát OSN</vt:lpstr>
      <vt:lpstr>Generální tajemníci OSN</vt:lpstr>
      <vt:lpstr>Trygve Lie                                   Norsko</vt:lpstr>
      <vt:lpstr>Dag Hammarskjöld             Švédsko</vt:lpstr>
      <vt:lpstr>U Thant                                      Barma</vt:lpstr>
      <vt:lpstr>Kurt  Waldheim                   Rakousko</vt:lpstr>
      <vt:lpstr>Javier Pérez de Cuellar                     Peru</vt:lpstr>
      <vt:lpstr>Butrus Butrus-Ghálí                        Egypt</vt:lpstr>
      <vt:lpstr>Kofi Annan                                        Ghana</vt:lpstr>
      <vt:lpstr>Ban Ki-mun                       Jižní Korea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Hribkova Jitka</dc:creator>
  <cp:lastModifiedBy>Hříbková Jitka</cp:lastModifiedBy>
  <cp:revision>28</cp:revision>
  <dcterms:created xsi:type="dcterms:W3CDTF">2011-04-01T07:14:48Z</dcterms:created>
  <dcterms:modified xsi:type="dcterms:W3CDTF">2013-02-11T21:41:57Z</dcterms:modified>
</cp:coreProperties>
</file>