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70" r:id="rId3"/>
    <p:sldId id="256" r:id="rId4"/>
    <p:sldId id="257" r:id="rId5"/>
    <p:sldId id="258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33CC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A1D4E3-B5B0-4B3C-BFFD-230D5DFAC8A5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1A2EC-C8F7-45C5-8908-AB94D04BBB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F67B0-13BA-4418-860B-9312C5ED4103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E32D3-1C97-4E2D-9C7E-3E51DF80B8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b/b0/World_Health_Organisation_building_south_face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en/thumb/7/7e/Henry_Richardson_Labouisse,_Jr..jpg/220px-Henry_Richardson_Labouisse,_Jr..jpg" TargetMode="External"/><Relationship Id="rId13" Type="http://schemas.openxmlformats.org/officeDocument/2006/relationships/hyperlink" Target="http://www.who.int/entity/health_financing/5_healthfinancing.jpg" TargetMode="External"/><Relationship Id="rId18" Type="http://schemas.openxmlformats.org/officeDocument/2006/relationships/hyperlink" Target="http://www.icrc.org/eng/assets/images/photos/2013/02-06-syria-home.jpg" TargetMode="External"/><Relationship Id="rId3" Type="http://schemas.openxmlformats.org/officeDocument/2006/relationships/hyperlink" Target="http://upload.wikimedia.org/wikipedia/commons/thumb/d/d1/Flag_of_UNICEF.svg/250px-Flag_of_UNICEF.svg.png" TargetMode="External"/><Relationship Id="rId7" Type="http://schemas.openxmlformats.org/officeDocument/2006/relationships/hyperlink" Target="http://edgardurbin.com/Genealogy/Reunion/wp01/p01_238e.JPG" TargetMode="External"/><Relationship Id="rId12" Type="http://schemas.openxmlformats.org/officeDocument/2006/relationships/hyperlink" Target="http://cs.wikipedia.org/wiki/Soubor:World_Health_Organisation_building_south_face.jpg" TargetMode="External"/><Relationship Id="rId17" Type="http://schemas.openxmlformats.org/officeDocument/2006/relationships/hyperlink" Target="http://www.cervenykriz.eu/cz/359/japonsko2011.png" TargetMode="External"/><Relationship Id="rId2" Type="http://schemas.openxmlformats.org/officeDocument/2006/relationships/hyperlink" Target="https://encrypted-tbn1.gstatic.com/images?q=tbn:ANd9GcTFL5kmq_-BRKOmEvDJIbpGST9OA9cm7cc2WCLzwFzrLJFTGPlkZQ" TargetMode="External"/><Relationship Id="rId16" Type="http://schemas.openxmlformats.org/officeDocument/2006/relationships/hyperlink" Target="http://www.cervenykriz.eu/cz/358/libya-boa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reking.cz/servis/023_unicef_2.jpg" TargetMode="External"/><Relationship Id="rId11" Type="http://schemas.openxmlformats.org/officeDocument/2006/relationships/hyperlink" Target="http://cs.wikipedia.org/wiki/Soubor:WHO.png" TargetMode="External"/><Relationship Id="rId5" Type="http://schemas.openxmlformats.org/officeDocument/2006/relationships/hyperlink" Target="http://www.zapakatel.cz/static/deal/52940-6356b.jpg" TargetMode="External"/><Relationship Id="rId15" Type="http://schemas.openxmlformats.org/officeDocument/2006/relationships/hyperlink" Target="https://encrypted-tbn0.gstatic.com/images?q=tbn:ANd9GcRrXzykcoFupAUC7xnP--S2NOQuPcB84cEODt-VcANkqKYm8JH6Tg" TargetMode="External"/><Relationship Id="rId10" Type="http://schemas.openxmlformats.org/officeDocument/2006/relationships/hyperlink" Target="https://encrypted-tbn2.gstatic.com/images?q=tbn:ANd9GcSTjYKNtKbhbcvz8WqQciWdT9GdmEMROjllRBckxuCcyahcQNEo" TargetMode="External"/><Relationship Id="rId4" Type="http://schemas.openxmlformats.org/officeDocument/2006/relationships/hyperlink" Target="http://img.ahaonline.cz/img/18/article/778577_import-pro-cerneho-chlapce-i-jeho-kamarady-ziskava-unicef-penize-s-ceskymi-celebritami.jpg" TargetMode="External"/><Relationship Id="rId9" Type="http://schemas.openxmlformats.org/officeDocument/2006/relationships/hyperlink" Target="http://fieldnotes.unicefusa.org/wp-content/uploads/grant1_500.jpg" TargetMode="External"/><Relationship Id="rId14" Type="http://schemas.openxmlformats.org/officeDocument/2006/relationships/hyperlink" Target="http://www.skutecnydarek.cz/files/photos/original/e/e1963817aadfacd1bb98267475882ecc8f95180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8. 4. 2011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Odborné organizace OSN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1263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Nadnárodní společenství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ODBORNÉ ORGANIZACE OSN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0649"/>
            <a:ext cx="8136904" cy="1440160"/>
          </a:xfrm>
        </p:spPr>
        <p:txBody>
          <a:bodyPr/>
          <a:lstStyle/>
          <a:p>
            <a:pPr algn="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Odborné organizace OSN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Elipsa 3"/>
          <p:cNvSpPr/>
          <p:nvPr/>
        </p:nvSpPr>
        <p:spPr>
          <a:xfrm>
            <a:off x="395536" y="2924944"/>
            <a:ext cx="2664296" cy="936104"/>
          </a:xfrm>
          <a:prstGeom prst="ellipse">
            <a:avLst/>
          </a:prstGeom>
          <a:solidFill>
            <a:srgbClr val="FF9933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UNICEF</a:t>
            </a:r>
            <a:endParaRPr lang="cs-CZ" sz="2400" b="1" dirty="0"/>
          </a:p>
        </p:txBody>
      </p:sp>
      <p:sp>
        <p:nvSpPr>
          <p:cNvPr id="5" name="Elipsa 4"/>
          <p:cNvSpPr/>
          <p:nvPr/>
        </p:nvSpPr>
        <p:spPr>
          <a:xfrm>
            <a:off x="3203848" y="2204864"/>
            <a:ext cx="2664296" cy="936104"/>
          </a:xfrm>
          <a:prstGeom prst="ellips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WHO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6012160" y="2924944"/>
            <a:ext cx="2664296" cy="936104"/>
          </a:xfrm>
          <a:prstGeom prst="ellipse">
            <a:avLst/>
          </a:prstGeom>
          <a:solidFill>
            <a:srgbClr val="FF33C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MČK</a:t>
            </a:r>
            <a:endParaRPr lang="cs-CZ" sz="2400" b="1" dirty="0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755576" y="4869160"/>
            <a:ext cx="2088232" cy="1152128"/>
          </a:xfrm>
          <a:prstGeom prst="flowChartPunchedTape">
            <a:avLst/>
          </a:prstGeom>
          <a:solidFill>
            <a:srgbClr val="FF9933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Dětský fond</a:t>
            </a:r>
            <a:endParaRPr lang="cs-CZ" b="1" dirty="0"/>
          </a:p>
        </p:txBody>
      </p:sp>
      <p:sp>
        <p:nvSpPr>
          <p:cNvPr id="9" name="Vývojový diagram: děrná páska 8"/>
          <p:cNvSpPr/>
          <p:nvPr/>
        </p:nvSpPr>
        <p:spPr>
          <a:xfrm>
            <a:off x="3635896" y="4149080"/>
            <a:ext cx="2088232" cy="1152128"/>
          </a:xfrm>
          <a:prstGeom prst="flowChartPunchedTape">
            <a:avLst/>
          </a:prstGeom>
          <a:solidFill>
            <a:srgbClr val="00B0F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Světová zdravotnická organizace</a:t>
            </a:r>
            <a:endParaRPr lang="cs-CZ" sz="1600" b="1" dirty="0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6444208" y="4941168"/>
            <a:ext cx="2088232" cy="1152128"/>
          </a:xfrm>
          <a:prstGeom prst="flowChartPunchedTape">
            <a:avLst/>
          </a:prstGeom>
          <a:solidFill>
            <a:srgbClr val="FF33CC"/>
          </a:solidFill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Mezinárodní červený kříž</a:t>
            </a:r>
            <a:endParaRPr lang="cs-CZ" b="1" dirty="0"/>
          </a:p>
        </p:txBody>
      </p:sp>
      <p:cxnSp>
        <p:nvCxnSpPr>
          <p:cNvPr id="12" name="Přímá spojovací čára 11"/>
          <p:cNvCxnSpPr>
            <a:stCxn id="4" idx="4"/>
          </p:cNvCxnSpPr>
          <p:nvPr/>
        </p:nvCxnSpPr>
        <p:spPr>
          <a:xfrm rot="5400000">
            <a:off x="1025606" y="4383106"/>
            <a:ext cx="1224136" cy="1800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5" idx="4"/>
          </p:cNvCxnSpPr>
          <p:nvPr/>
        </p:nvCxnSpPr>
        <p:spPr>
          <a:xfrm rot="5400000">
            <a:off x="3905926" y="3735034"/>
            <a:ext cx="1224136" cy="36004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6" idx="4"/>
          </p:cNvCxnSpPr>
          <p:nvPr/>
        </p:nvCxnSpPr>
        <p:spPr>
          <a:xfrm rot="5400000">
            <a:off x="6642230" y="4527122"/>
            <a:ext cx="1368152" cy="360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2" descr="http://www.unicef-irc.org/files/images/l-61-Hands-with-unicef-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2592288" cy="17256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211960" y="616530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UNICEF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b="1" u="sng" dirty="0" smtClean="0"/>
              <a:t>Dětský fond OSN</a:t>
            </a:r>
            <a:r>
              <a:rPr lang="cs-CZ" b="1" dirty="0" smtClean="0"/>
              <a:t>, sídlí v New Yorku</a:t>
            </a:r>
          </a:p>
          <a:p>
            <a:pPr algn="just"/>
            <a:r>
              <a:rPr lang="cs-CZ" b="1" dirty="0" smtClean="0"/>
              <a:t>Má zastoupení ve 158 zemích světa, ve 37 (včetně ČR) existují výbory UNICEF</a:t>
            </a:r>
          </a:p>
          <a:p>
            <a:pPr algn="just"/>
            <a:r>
              <a:rPr lang="cs-CZ" b="1" dirty="0" smtClean="0"/>
              <a:t>Založen 11. 12. 1946 jako reakce na utrpení dětí po 2. sv. válce</a:t>
            </a:r>
          </a:p>
          <a:p>
            <a:pPr algn="just"/>
            <a:r>
              <a:rPr lang="cs-CZ" b="1" dirty="0" smtClean="0"/>
              <a:t>Od roku 1953 se stává trvalou složkou OSN</a:t>
            </a:r>
          </a:p>
          <a:p>
            <a:pPr algn="just"/>
            <a:r>
              <a:rPr lang="cs-CZ" b="1" dirty="0" smtClean="0"/>
              <a:t>Je držitelem Nobelovy ceny za rok 1965</a:t>
            </a:r>
          </a:p>
          <a:p>
            <a:pPr algn="just"/>
            <a:r>
              <a:rPr lang="cs-CZ" b="1" dirty="0" smtClean="0"/>
              <a:t>Je financován výhradně z dobrovolných vládních a nevládních příspěvků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1143000"/>
          </a:xfrm>
        </p:spPr>
        <p:txBody>
          <a:bodyPr/>
          <a:lstStyle/>
          <a:p>
            <a:pPr algn="l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UNICEF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6156176" cy="194421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000" dirty="0" smtClean="0"/>
              <a:t>Celosvětově se zabývá ochranou a zlepšováním </a:t>
            </a:r>
          </a:p>
          <a:p>
            <a:pPr algn="just">
              <a:buNone/>
            </a:pPr>
            <a:r>
              <a:rPr lang="cs-CZ" sz="2000" dirty="0" smtClean="0"/>
              <a:t>     </a:t>
            </a:r>
            <a:r>
              <a:rPr lang="cs-CZ" sz="2000" dirty="0" smtClean="0"/>
              <a:t>  životních </a:t>
            </a:r>
            <a:r>
              <a:rPr lang="cs-CZ" sz="2000" dirty="0" smtClean="0"/>
              <a:t>podmínek dětí , podporou </a:t>
            </a:r>
            <a:r>
              <a:rPr lang="cs-CZ" sz="2000" dirty="0" smtClean="0"/>
              <a:t>jejich</a:t>
            </a:r>
          </a:p>
          <a:p>
            <a:pPr algn="just"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 </a:t>
            </a:r>
            <a:r>
              <a:rPr lang="cs-CZ" sz="2000" dirty="0" smtClean="0"/>
              <a:t> </a:t>
            </a:r>
            <a:r>
              <a:rPr lang="cs-CZ" sz="2000" dirty="0" smtClean="0"/>
              <a:t>všestranného </a:t>
            </a:r>
            <a:r>
              <a:rPr lang="cs-CZ" sz="2000" dirty="0" smtClean="0"/>
              <a:t>   rozvoje</a:t>
            </a:r>
          </a:p>
          <a:p>
            <a:pPr algn="just">
              <a:buNone/>
            </a:pPr>
            <a:endParaRPr lang="cs-CZ" sz="2000" dirty="0" smtClean="0"/>
          </a:p>
          <a:p>
            <a:pPr algn="just"/>
            <a:r>
              <a:rPr lang="cs-CZ" sz="2000" dirty="0" smtClean="0"/>
              <a:t>Brání šíření AIDS mezi mladými lidmi, dětem </a:t>
            </a:r>
            <a:endParaRPr lang="cs-CZ" sz="2000" dirty="0" smtClean="0"/>
          </a:p>
          <a:p>
            <a:pPr algn="just">
              <a:buNone/>
            </a:pPr>
            <a:r>
              <a:rPr lang="cs-CZ" sz="2000" dirty="0" smtClean="0"/>
              <a:t>       a </a:t>
            </a:r>
            <a:r>
              <a:rPr lang="cs-CZ" sz="2000" dirty="0" smtClean="0"/>
              <a:t>rodinám postiženým touto nemocí </a:t>
            </a:r>
            <a:endParaRPr lang="cs-CZ" sz="2000" dirty="0" smtClean="0"/>
          </a:p>
          <a:p>
            <a:pPr algn="just">
              <a:buNone/>
            </a:pPr>
            <a:r>
              <a:rPr lang="cs-CZ" sz="2000" dirty="0" smtClean="0"/>
              <a:t>       poskytuje </a:t>
            </a:r>
            <a:r>
              <a:rPr lang="cs-CZ" sz="2000" dirty="0" smtClean="0"/>
              <a:t>potřebnou pomoc</a:t>
            </a:r>
          </a:p>
          <a:p>
            <a:pPr algn="just"/>
            <a:endParaRPr lang="cs-CZ" dirty="0"/>
          </a:p>
        </p:txBody>
      </p:sp>
      <p:pic>
        <p:nvPicPr>
          <p:cNvPr id="10242" name="Picture 2" descr="http://img.ahaonline.cz/img/18/article/778577_import-pro-cerneho-chlapce-i-jeho-kamarady-ziskava-unicef-penize-s-ceskymi-celebrita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429000"/>
            <a:ext cx="4114022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44" name="Picture 4" descr="http://www.zapakatel.cz/static/deal/52940-6356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32656"/>
            <a:ext cx="3902780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46" name="Picture 6" descr="Pitná voda, samozřejmost ? …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429000"/>
            <a:ext cx="3960440" cy="2699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Vedení UNICEF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971600" y="1340768"/>
            <a:ext cx="2880320" cy="648072"/>
          </a:xfrm>
          <a:solidFill>
            <a:srgbClr val="92D050"/>
          </a:solidFill>
        </p:spPr>
        <p:txBody>
          <a:bodyPr anchor="ctr"/>
          <a:lstStyle/>
          <a:p>
            <a:pPr algn="ctr"/>
            <a:r>
              <a:rPr lang="cs-CZ" dirty="0" smtClean="0"/>
              <a:t>MAURICE PATE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1600" y="5517232"/>
            <a:ext cx="2880320" cy="576064"/>
          </a:xfrm>
          <a:solidFill>
            <a:srgbClr val="92D050"/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400" b="1" dirty="0" smtClean="0"/>
              <a:t>První prezident</a:t>
            </a:r>
          </a:p>
          <a:p>
            <a:pPr algn="ctr">
              <a:buNone/>
            </a:pPr>
            <a:r>
              <a:rPr lang="cs-CZ" sz="1400" b="1" dirty="0" smtClean="0"/>
              <a:t>do roku 1965</a:t>
            </a:r>
          </a:p>
          <a:p>
            <a:endParaRPr lang="cs-CZ" sz="1400" b="1" dirty="0"/>
          </a:p>
        </p:txBody>
      </p:sp>
      <p:sp>
        <p:nvSpPr>
          <p:cNvPr id="10" name="Zástupný symbol pro text 6"/>
          <p:cNvSpPr txBox="1">
            <a:spLocks/>
          </p:cNvSpPr>
          <p:nvPr/>
        </p:nvSpPr>
        <p:spPr>
          <a:xfrm>
            <a:off x="4860032" y="1340768"/>
            <a:ext cx="2880320" cy="718107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HENRY R. LABOUISSE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4860032" y="5589240"/>
            <a:ext cx="2880320" cy="576064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Prezident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pl-PL" sz="1400" b="1" noProof="0" dirty="0" smtClean="0"/>
              <a:t>d</a:t>
            </a:r>
            <a:r>
              <a:rPr kumimoji="0" lang="pl-PL" sz="1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roku 1979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9462" name="Picture 6" descr="http://diglib.princeton.edu/ead/bioghist-images/MC1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060848"/>
            <a:ext cx="2880320" cy="3590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18" name="Picture 2" descr="http://edgardurbin.com/Genealogy/Reunion/wp01/p01_238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988840"/>
            <a:ext cx="2880320" cy="352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Vedení UNICEF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683568" y="2276872"/>
            <a:ext cx="3816424" cy="639762"/>
          </a:xfrm>
          <a:solidFill>
            <a:srgbClr val="92D050"/>
          </a:solidFill>
        </p:spPr>
        <p:txBody>
          <a:bodyPr anchor="ctr"/>
          <a:lstStyle/>
          <a:p>
            <a:pPr algn="ctr"/>
            <a:r>
              <a:rPr lang="cs-CZ" dirty="0" smtClean="0"/>
              <a:t>JAMES P. GRANT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5445224"/>
            <a:ext cx="3816424" cy="648072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500" b="1" dirty="0" smtClean="0"/>
              <a:t>Prezident  </a:t>
            </a:r>
          </a:p>
          <a:p>
            <a:pPr algn="ctr">
              <a:buNone/>
            </a:pPr>
            <a:r>
              <a:rPr lang="cs-CZ" sz="1500" b="1" dirty="0" smtClean="0"/>
              <a:t>d</a:t>
            </a:r>
            <a:r>
              <a:rPr lang="pl-PL" sz="1500" b="1" dirty="0" smtClean="0"/>
              <a:t>o roku 1995 </a:t>
            </a: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5148064" y="1484784"/>
            <a:ext cx="3096344" cy="741759"/>
          </a:xfrm>
          <a:solidFill>
            <a:srgbClr val="92D050"/>
          </a:solidFill>
        </p:spPr>
        <p:txBody>
          <a:bodyPr>
            <a:normAutofit fontScale="3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7400" dirty="0" smtClean="0"/>
              <a:t>CAROL BELLAMY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5148065" y="5373216"/>
            <a:ext cx="3096344" cy="720080"/>
          </a:xfrm>
          <a:solidFill>
            <a:srgbClr val="92D050"/>
          </a:solidFill>
        </p:spPr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1400" b="1" dirty="0" smtClean="0"/>
              <a:t>Současná prezidentka </a:t>
            </a:r>
          </a:p>
          <a:p>
            <a:endParaRPr lang="cs-CZ" sz="1400" b="1" dirty="0"/>
          </a:p>
        </p:txBody>
      </p:sp>
      <p:pic>
        <p:nvPicPr>
          <p:cNvPr id="10" name="Picture 4" descr="http://portal.unesco.org/en/files/47966/12819709583Carol_Bellamy_approved_crp_hires.jpg/Carol_Bellamy_approved_crp_hi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204864"/>
            <a:ext cx="3096344" cy="32253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2" name="Picture 2" descr="http://fieldnotes.unicefusa.org/grant1_5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03485"/>
            <a:ext cx="3816424" cy="25417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Světová zdravotnická organizace</a:t>
            </a:r>
            <a:r>
              <a:rPr lang="cs-CZ" b="1" dirty="0" smtClean="0"/>
              <a:t>, </a:t>
            </a:r>
            <a:r>
              <a:rPr lang="cs-CZ" dirty="0" smtClean="0"/>
              <a:t>sídlí v </a:t>
            </a:r>
            <a:r>
              <a:rPr lang="cs-CZ" b="1" dirty="0" smtClean="0"/>
              <a:t>Ženevě</a:t>
            </a:r>
            <a:endParaRPr lang="cs-CZ" b="1" u="sng" dirty="0" smtClean="0"/>
          </a:p>
          <a:p>
            <a:r>
              <a:rPr lang="cs-CZ" b="1" dirty="0" smtClean="0"/>
              <a:t>Založena 7. 4. 1948, tento den se na celém světě slaví jako </a:t>
            </a:r>
            <a:r>
              <a:rPr lang="cs-CZ" b="1" dirty="0" smtClean="0">
                <a:solidFill>
                  <a:srgbClr val="FF0000"/>
                </a:solidFill>
              </a:rPr>
              <a:t>Světový den zdraví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Má 193 členů</a:t>
            </a:r>
          </a:p>
          <a:p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WHO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Koordinovat zdravotnický výzkum</a:t>
            </a:r>
          </a:p>
          <a:p>
            <a:r>
              <a:rPr lang="cs-CZ" sz="2000" dirty="0" smtClean="0"/>
              <a:t>Bojovat s pandemiemi (např. AIDS)</a:t>
            </a:r>
          </a:p>
          <a:p>
            <a:r>
              <a:rPr lang="cs-CZ" sz="2000" dirty="0" smtClean="0"/>
              <a:t>Pomáhat humanitární pomocí v krizových oblastech (např. Súdán)</a:t>
            </a:r>
            <a:endParaRPr lang="cs-CZ" sz="2000" dirty="0"/>
          </a:p>
        </p:txBody>
      </p:sp>
      <p:pic>
        <p:nvPicPr>
          <p:cNvPr id="6146" name="Picture 2" descr="http://www.who.int/entity/health_financing/5_healthfinanc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4129659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148" name="Picture 4" descr="http://www.skutecnydarek.cz/files/photos/original/e/e1963817aadfacd1bb98267475882ecc8f95180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284984"/>
            <a:ext cx="3996446" cy="26642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Vedení WHO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7"/>
          <p:cNvSpPr txBox="1">
            <a:spLocks/>
          </p:cNvSpPr>
          <p:nvPr/>
        </p:nvSpPr>
        <p:spPr>
          <a:xfrm>
            <a:off x="2411760" y="1484784"/>
            <a:ext cx="4968552" cy="74175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>
            <a:normAutofit/>
          </a:bodyPr>
          <a:lstStyle/>
          <a:p>
            <a:pPr marL="342900" lvl="0" indent="-342900" algn="ctr">
              <a:spcBef>
                <a:spcPct val="20000"/>
              </a:spcBef>
            </a:pPr>
            <a:r>
              <a:rPr lang="cs-CZ" sz="2400" b="1" dirty="0" smtClean="0"/>
              <a:t>Dr. MARGARET CHAN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8"/>
          <p:cNvSpPr txBox="1">
            <a:spLocks/>
          </p:cNvSpPr>
          <p:nvPr/>
        </p:nvSpPr>
        <p:spPr>
          <a:xfrm>
            <a:off x="2411760" y="5517232"/>
            <a:ext cx="49685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anchor="ctr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Současná generální ředitelka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556" name="Picture 4" descr="http://www.unaids.org/en/media/unaids/contentassets/dataimport/featurestories/fullstoryimport/20070322_Chan_3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04864"/>
            <a:ext cx="4968552" cy="33172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Centrála WHO v Ženevě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Soubor:World Health Organisation building south f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916832"/>
            <a:ext cx="7620000" cy="38290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MČK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  <a:solidFill>
            <a:schemeClr val="accent3">
              <a:lumMod val="40000"/>
              <a:lumOff val="60000"/>
              <a:alpha val="57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Mezinárodní červený kříž</a:t>
            </a:r>
          </a:p>
          <a:p>
            <a:r>
              <a:rPr lang="cs-CZ" b="1" dirty="0" smtClean="0"/>
              <a:t>Založený v roce 1863 Švýcarem J. H. </a:t>
            </a:r>
            <a:r>
              <a:rPr lang="cs-CZ" b="1" dirty="0" err="1" smtClean="0"/>
              <a:t>Dunantem</a:t>
            </a:r>
            <a:endParaRPr lang="cs-CZ" b="1" dirty="0" smtClean="0"/>
          </a:p>
          <a:p>
            <a:r>
              <a:rPr lang="cs-CZ" b="1" dirty="0" smtClean="0"/>
              <a:t>Československý ČK vznikl v roce 1919, Český ČK v roce 1993</a:t>
            </a:r>
          </a:p>
          <a:p>
            <a:r>
              <a:rPr lang="cs-CZ" b="1" dirty="0" smtClean="0"/>
              <a:t>Znakem ČK je červený kříž na bílé čtvercové vlajce</a:t>
            </a:r>
          </a:p>
          <a:p>
            <a:r>
              <a:rPr lang="cs-CZ" b="1" dirty="0" smtClean="0"/>
              <a:t>V nekřesťanském prostředí se užívá též symbolu červeného půlměsíce, červeného lva a červeného slunce.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algn="just"/>
            <a:r>
              <a:rPr lang="cs-CZ" sz="1800" dirty="0" smtClean="0"/>
              <a:t>ČK měl původně pomáhat raněným, nemocným, zajatcům a jiným obětem válek</a:t>
            </a:r>
          </a:p>
          <a:p>
            <a:pPr algn="just"/>
            <a:r>
              <a:rPr lang="cs-CZ" sz="1800" dirty="0" smtClean="0"/>
              <a:t>Dnes rozšířil svou působnost i na živelné katastrofy</a:t>
            </a:r>
          </a:p>
          <a:p>
            <a:pPr algn="just"/>
            <a:r>
              <a:rPr lang="cs-CZ" sz="1800" dirty="0" smtClean="0"/>
              <a:t>Jednou za 4 roky se koná za účasti vlád států uznávajících tzv. Ženevskou úmluvu na ochranu raněných a nemocných za války Mezinárodní konference ČK.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http://www.cervenykriz.eu/cz/359/japonsko201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01008"/>
            <a:ext cx="3653250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2" name="Picture 4" descr="http://www.icrc.org/eng/assets/images/photos/2013/02-06-syria-hom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573016"/>
            <a:ext cx="3657600" cy="2438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4320480" cy="5616624"/>
          </a:xfrm>
          <a:solidFill>
            <a:schemeClr val="accent3"/>
          </a:solidFill>
        </p:spPr>
        <p:txBody>
          <a:bodyPr>
            <a:normAutofit lnSpcReduction="10000"/>
          </a:bodyPr>
          <a:lstStyle/>
          <a:p>
            <a:r>
              <a:rPr lang="cs-CZ" sz="1600" b="1" dirty="0" err="1" smtClean="0"/>
              <a:t>Hrachovcová</a:t>
            </a:r>
            <a:r>
              <a:rPr lang="cs-CZ" sz="1600" b="1" dirty="0" smtClean="0"/>
              <a:t>, M. a kol., Občanská výchova pro 9. ročník,  OLOMOUC, </a:t>
            </a:r>
            <a:r>
              <a:rPr lang="cs-CZ" sz="1600" b="1" dirty="0" smtClean="0"/>
              <a:t>2004</a:t>
            </a:r>
          </a:p>
          <a:p>
            <a:r>
              <a:rPr lang="cs-CZ" sz="1400" dirty="0" smtClean="0">
                <a:hlinkClick r:id="rId2"/>
              </a:rPr>
              <a:t>https://encrypted-tbn1.gstatic.com/images?q=tbn:ANd9GcTFL5kmq_-</a:t>
            </a:r>
            <a:r>
              <a:rPr lang="cs-CZ" sz="1400" dirty="0" smtClean="0">
                <a:hlinkClick r:id="rId2"/>
              </a:rPr>
              <a:t>BRKOmEvDJIbpGST9OA9cm7cc2WCLzwFzrLJFTGPlkZQ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upload.wikimedia.org/wikipedia/commons/thumb/d/d1/Flag_of_UNICEF.svg/250px-Flag_of_UNICEF.svg.png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img.ahaonline.cz/img/18/article/778577_import-pro-cerneho-chlapce-i-jeho-kamarady-ziskava-unicef-penize-s-ceskymi-celebritami.jpg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zapakatel.cz</a:t>
            </a:r>
            <a:r>
              <a:rPr lang="cs-CZ" sz="1400" dirty="0" smtClean="0">
                <a:hlinkClick r:id="rId5"/>
              </a:rPr>
              <a:t>/static/</a:t>
            </a:r>
            <a:r>
              <a:rPr lang="cs-CZ" sz="1400" dirty="0" err="1" smtClean="0">
                <a:hlinkClick r:id="rId5"/>
              </a:rPr>
              <a:t>deal</a:t>
            </a:r>
            <a:r>
              <a:rPr lang="cs-CZ" sz="1400" dirty="0" smtClean="0">
                <a:hlinkClick r:id="rId5"/>
              </a:rPr>
              <a:t>/52940-6356b.jpg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</a:t>
            </a:r>
            <a:r>
              <a:rPr lang="cs-CZ" sz="1400" dirty="0" err="1" smtClean="0">
                <a:hlinkClick r:id="rId6"/>
              </a:rPr>
              <a:t>treking.cz</a:t>
            </a:r>
            <a:r>
              <a:rPr lang="cs-CZ" sz="1400" dirty="0" smtClean="0">
                <a:hlinkClick r:id="rId6"/>
              </a:rPr>
              <a:t>/servis/023_</a:t>
            </a:r>
            <a:r>
              <a:rPr lang="cs-CZ" sz="1400" dirty="0" err="1" smtClean="0">
                <a:hlinkClick r:id="rId6"/>
              </a:rPr>
              <a:t>unicef</a:t>
            </a:r>
            <a:r>
              <a:rPr lang="cs-CZ" sz="1400" dirty="0" smtClean="0">
                <a:hlinkClick r:id="rId6"/>
              </a:rPr>
              <a:t>_2.jpg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edgardurbin.com/Genealogy/Reunion/wp01/p01_238e.JPG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http://upload.wikimedia.org/wikipedia/en/thumb/7/7e/Henry_Richardson_Labouisse,_Jr..jpg/220px-Henry_Richardson_Labouisse,_Jr..</a:t>
            </a:r>
            <a:r>
              <a:rPr lang="cs-CZ" sz="1400" dirty="0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fieldnotes.unicefusa.org/wp-content/uploads/grant1_500.jpg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https://</a:t>
            </a:r>
            <a:r>
              <a:rPr lang="cs-CZ" sz="1400" dirty="0" smtClean="0">
                <a:hlinkClick r:id="rId10"/>
              </a:rPr>
              <a:t>encrypted-tbn2.gstatic.com/images?q=tbn:ANd9GcSTjYKNtKbhbcvz8WqQciWdT9GdmEMROjllRBckxuCcyahcQNEo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600" dirty="0" smtClean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44008" y="836712"/>
            <a:ext cx="4392488" cy="5688632"/>
          </a:xfrm>
          <a:prstGeom prst="rect">
            <a:avLst/>
          </a:prstGeom>
          <a:solidFill>
            <a:schemeClr val="accent3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cs.wikipedia.org/wiki/Soubor:WHO.png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cs.wikipedia.org/wiki/Soubor:World_Health_Organisation_building_south_face.jpg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www.</a:t>
            </a:r>
            <a:r>
              <a:rPr lang="cs-CZ" sz="1400" dirty="0" err="1" smtClean="0">
                <a:hlinkClick r:id="rId13"/>
              </a:rPr>
              <a:t>who.int</a:t>
            </a:r>
            <a:r>
              <a:rPr lang="cs-CZ" sz="1400" dirty="0" smtClean="0">
                <a:hlinkClick r:id="rId13"/>
              </a:rPr>
              <a:t>/entity/</a:t>
            </a:r>
            <a:r>
              <a:rPr lang="cs-CZ" sz="1400" dirty="0" err="1" smtClean="0">
                <a:hlinkClick r:id="rId13"/>
              </a:rPr>
              <a:t>health</a:t>
            </a:r>
            <a:r>
              <a:rPr lang="cs-CZ" sz="1400" dirty="0" smtClean="0">
                <a:hlinkClick r:id="rId13"/>
              </a:rPr>
              <a:t>_</a:t>
            </a:r>
            <a:r>
              <a:rPr lang="cs-CZ" sz="1400" dirty="0" err="1" smtClean="0">
                <a:hlinkClick r:id="rId13"/>
              </a:rPr>
              <a:t>financing</a:t>
            </a:r>
            <a:r>
              <a:rPr lang="cs-CZ" sz="1400" dirty="0" smtClean="0">
                <a:hlinkClick r:id="rId13"/>
              </a:rPr>
              <a:t>/5_</a:t>
            </a:r>
            <a:r>
              <a:rPr lang="cs-CZ" sz="1400" dirty="0" err="1" smtClean="0">
                <a:hlinkClick r:id="rId13"/>
              </a:rPr>
              <a:t>healthfinancing.jpg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</a:t>
            </a:r>
            <a:r>
              <a:rPr lang="cs-CZ" sz="1400" dirty="0" err="1" smtClean="0">
                <a:hlinkClick r:id="rId14"/>
              </a:rPr>
              <a:t>skutecnydarek.cz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files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photos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original</a:t>
            </a:r>
            <a:r>
              <a:rPr lang="cs-CZ" sz="1400" dirty="0" smtClean="0">
                <a:hlinkClick r:id="rId14"/>
              </a:rPr>
              <a:t>/e/e1963817aadfacd1bb98267475882ecc8f95180c.jpg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5"/>
              </a:rPr>
              <a:t>https://encrypted-tbn0.gstatic.com/images?q=tbn:ANd9GcRrXzykcoFupAUC7xnP--</a:t>
            </a:r>
            <a:r>
              <a:rPr lang="cs-CZ" sz="1400" dirty="0" smtClean="0">
                <a:hlinkClick r:id="rId15"/>
              </a:rPr>
              <a:t>S2NOQuPcB84cEODt-VcANkqKYm8JH6Tg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www.</a:t>
            </a:r>
            <a:r>
              <a:rPr lang="cs-CZ" sz="1400" dirty="0" err="1" smtClean="0">
                <a:hlinkClick r:id="rId16"/>
              </a:rPr>
              <a:t>cervenykriz.eu</a:t>
            </a:r>
            <a:r>
              <a:rPr lang="cs-CZ" sz="1400" dirty="0" smtClean="0">
                <a:hlinkClick r:id="rId16"/>
              </a:rPr>
              <a:t>/</a:t>
            </a:r>
            <a:r>
              <a:rPr lang="cs-CZ" sz="1400" dirty="0" err="1" smtClean="0">
                <a:hlinkClick r:id="rId16"/>
              </a:rPr>
              <a:t>cz</a:t>
            </a:r>
            <a:r>
              <a:rPr lang="cs-CZ" sz="1400" dirty="0" smtClean="0">
                <a:hlinkClick r:id="rId16"/>
              </a:rPr>
              <a:t>/358/</a:t>
            </a:r>
            <a:r>
              <a:rPr lang="cs-CZ" sz="1400" dirty="0" err="1" smtClean="0">
                <a:hlinkClick r:id="rId16"/>
              </a:rPr>
              <a:t>libya</a:t>
            </a:r>
            <a:r>
              <a:rPr lang="cs-CZ" sz="1400" dirty="0" smtClean="0">
                <a:hlinkClick r:id="rId16"/>
              </a:rPr>
              <a:t>-</a:t>
            </a:r>
            <a:r>
              <a:rPr lang="cs-CZ" sz="1400" dirty="0" err="1" smtClean="0">
                <a:hlinkClick r:id="rId16"/>
              </a:rPr>
              <a:t>boat.png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www.</a:t>
            </a:r>
            <a:r>
              <a:rPr lang="cs-CZ" sz="1400" dirty="0" err="1" smtClean="0">
                <a:hlinkClick r:id="rId17"/>
              </a:rPr>
              <a:t>cervenykriz.eu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cz</a:t>
            </a:r>
            <a:r>
              <a:rPr lang="cs-CZ" sz="1400" dirty="0" smtClean="0">
                <a:hlinkClick r:id="rId17"/>
              </a:rPr>
              <a:t>/359/japonsko2011.png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www.</a:t>
            </a:r>
            <a:r>
              <a:rPr lang="cs-CZ" sz="1400" dirty="0" err="1" smtClean="0">
                <a:hlinkClick r:id="rId18"/>
              </a:rPr>
              <a:t>icrc.org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eng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assets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images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photos</a:t>
            </a:r>
            <a:r>
              <a:rPr lang="cs-CZ" sz="1400" dirty="0" smtClean="0">
                <a:hlinkClick r:id="rId18"/>
              </a:rPr>
              <a:t>/2013/02-06-</a:t>
            </a:r>
            <a:r>
              <a:rPr lang="cs-CZ" sz="1400" dirty="0" err="1" smtClean="0">
                <a:hlinkClick r:id="rId18"/>
              </a:rPr>
              <a:t>syria</a:t>
            </a:r>
            <a:r>
              <a:rPr lang="cs-CZ" sz="1400" dirty="0" smtClean="0">
                <a:hlinkClick r:id="rId18"/>
              </a:rPr>
              <a:t>-</a:t>
            </a:r>
            <a:r>
              <a:rPr lang="cs-CZ" sz="1400" dirty="0" err="1" smtClean="0">
                <a:hlinkClick r:id="rId18"/>
              </a:rPr>
              <a:t>home.jpg</a:t>
            </a: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cs-CZ" sz="1400" dirty="0" smtClean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502</Words>
  <Application>Microsoft Office PowerPoint</Application>
  <PresentationFormat>Předvádění na obrazovce (4:3)</PresentationFormat>
  <Paragraphs>108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Odborné organizace OSN</vt:lpstr>
      <vt:lpstr>UNICEF</vt:lpstr>
      <vt:lpstr>Cíle UNICEF</vt:lpstr>
      <vt:lpstr>Vedení UNICEF</vt:lpstr>
      <vt:lpstr>Vedení UNICEF </vt:lpstr>
      <vt:lpstr>WHO</vt:lpstr>
      <vt:lpstr>Cíle WHO</vt:lpstr>
      <vt:lpstr>Vedení WHO</vt:lpstr>
      <vt:lpstr>Centrála WHO v Ženevě</vt:lpstr>
      <vt:lpstr>MČK</vt:lpstr>
      <vt:lpstr>Úkoly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organizace OSN</dc:title>
  <dc:creator>Hříbková Jitka</dc:creator>
  <cp:lastModifiedBy>Hříbková Jitka</cp:lastModifiedBy>
  <cp:revision>24</cp:revision>
  <dcterms:created xsi:type="dcterms:W3CDTF">2011-04-29T12:06:26Z</dcterms:created>
  <dcterms:modified xsi:type="dcterms:W3CDTF">2013-02-11T22:27:04Z</dcterms:modified>
</cp:coreProperties>
</file>