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3" r:id="rId2"/>
    <p:sldId id="256" r:id="rId3"/>
    <p:sldId id="258" r:id="rId4"/>
    <p:sldId id="259" r:id="rId5"/>
    <p:sldId id="260" r:id="rId6"/>
    <p:sldId id="262" r:id="rId7"/>
    <p:sldId id="264" r:id="rId8"/>
    <p:sldId id="265" r:id="rId9"/>
    <p:sldId id="261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57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85D5"/>
    <a:srgbClr val="FF6600"/>
    <a:srgbClr val="F81E7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97DAA-EF8C-4956-AFB7-F8F276F0E01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C9946-19D7-4452-A80E-5B12018FAD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852FB66-0A00-40F2-A240-B752B8BE8E89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F2B9BDA7-5972-465B-8363-851A720826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5877272"/>
            <a:ext cx="7647384" cy="19851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916832"/>
            <a:ext cx="6400800" cy="3696816"/>
          </a:xfrm>
        </p:spPr>
        <p:txBody>
          <a:bodyPr/>
          <a:lstStyle/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1469918"/>
              </p:ext>
            </p:extLst>
          </p:nvPr>
        </p:nvGraphicFramePr>
        <p:xfrm>
          <a:off x="683568" y="2780928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Autor: Mgr.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Aranka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Kopišová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28.1.2013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Název: VY_32_INOVACE_10_PŘÍRODOPIS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Zajícovci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8.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CZ.1.07/1.4.00/21.2979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320359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1607839"/>
          </a:xfrm>
        </p:spPr>
        <p:txBody>
          <a:bodyPr>
            <a:normAutofit/>
          </a:bodyPr>
          <a:lstStyle/>
          <a:p>
            <a:pPr algn="ctr"/>
            <a:r>
              <a:rPr lang="cs-CZ" sz="8800" dirty="0" err="1" smtClean="0">
                <a:solidFill>
                  <a:srgbClr val="FFC000"/>
                </a:solidFill>
              </a:rPr>
              <a:t>Zajícovci</a:t>
            </a:r>
            <a:endParaRPr lang="cs-CZ" sz="8800" dirty="0">
              <a:solidFill>
                <a:srgbClr val="FFC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4580" name="Picture 4" descr="Soubor:01-sfel-08-009a - c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852936"/>
            <a:ext cx="3611678" cy="3312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582" name="Picture 6" descr="https://encrypted-tbn0.gstatic.com/images?q=tbn:ANd9GcScRWXJNC9vNvjxrVJr-vSVPQjeOVQLZYF09WVgAorFS_m334Ys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284984"/>
            <a:ext cx="3176428" cy="28803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Charakteristické znaky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 smtClean="0"/>
              <a:t>- mají ostré 2 větší a 2 menší řezáky</a:t>
            </a:r>
          </a:p>
          <a:p>
            <a:r>
              <a:rPr lang="cs-CZ" sz="2400" b="1" dirty="0" smtClean="0"/>
              <a:t>  v horní čelisti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býložravci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smysly: výborný zrak a sluch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v nebezpečí se zachraňují útěkem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Výskyt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sz="2400" b="1" dirty="0" smtClean="0"/>
              <a:t>- na celém světě 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Zástupci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      </a:t>
            </a:r>
          </a:p>
          <a:p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 smtClean="0">
                <a:solidFill>
                  <a:srgbClr val="00B050"/>
                </a:solidFill>
              </a:rPr>
              <a:t>           </a:t>
            </a:r>
          </a:p>
          <a:p>
            <a:r>
              <a:rPr lang="cs-CZ" sz="2400" b="1" dirty="0" smtClean="0">
                <a:solidFill>
                  <a:srgbClr val="00B050"/>
                </a:solidFill>
              </a:rPr>
              <a:t>               </a:t>
            </a:r>
            <a:r>
              <a:rPr lang="cs-CZ" sz="2400" b="1" dirty="0" smtClean="0">
                <a:solidFill>
                  <a:srgbClr val="FF6600"/>
                </a:solidFill>
              </a:rPr>
              <a:t>králíci                                 zajíci</a:t>
            </a:r>
            <a:endParaRPr lang="cs-CZ" dirty="0" smtClean="0">
              <a:solidFill>
                <a:srgbClr val="FF6600"/>
              </a:solidFill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 flipH="1">
            <a:off x="2699792" y="1988840"/>
            <a:ext cx="1584176" cy="1080120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4716016" y="1988840"/>
            <a:ext cx="1368152" cy="1080120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Zajíc polní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žije obvykle samotářsky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vyhrabává si mělký důlek – “pekáč“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jediná obrana je útěk – až </a:t>
            </a:r>
            <a:r>
              <a:rPr lang="cs-CZ" sz="2400" b="1" dirty="0" smtClean="0"/>
              <a:t>50 km/h</a:t>
            </a:r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- samice má několik vrhů do roka 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mláďata se rodí osrstěná, vidí a slyší</a:t>
            </a:r>
          </a:p>
          <a:p>
            <a:endParaRPr lang="cs-CZ" sz="2400" dirty="0"/>
          </a:p>
          <a:p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951116"/>
          </a:xfrm>
        </p:spPr>
        <p:txBody>
          <a:bodyPr>
            <a:normAutofit fontScale="92500" lnSpcReduction="10000"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Zajíc Allenův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na poušti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- 20cm dlouhé ušní boltce – pomáhají mu</a:t>
            </a:r>
          </a:p>
          <a:p>
            <a:r>
              <a:rPr lang="cs-CZ" sz="2400" b="1" dirty="0" smtClean="0"/>
              <a:t>  ochlazovat tělo (nastavuje je chladivému vánku)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u="sng" dirty="0" smtClean="0">
                <a:solidFill>
                  <a:srgbClr val="92D050"/>
                </a:solidFill>
              </a:rPr>
              <a:t>Zajíc bělák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srst: v létě – hnědá</a:t>
            </a:r>
          </a:p>
          <a:p>
            <a:r>
              <a:rPr lang="cs-CZ" sz="2400" b="1" dirty="0" smtClean="0"/>
              <a:t>           v zimě – bílá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u="sng" dirty="0" smtClean="0">
                <a:solidFill>
                  <a:srgbClr val="92D050"/>
                </a:solidFill>
              </a:rPr>
              <a:t>Zajíc měnivý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>
              <a:solidFill>
                <a:srgbClr val="92D050"/>
              </a:solidFill>
            </a:endParaRPr>
          </a:p>
          <a:p>
            <a:endParaRPr lang="cs-CZ" sz="2400" b="1" dirty="0" smtClean="0"/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88668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b="1" dirty="0" smtClean="0">
                <a:solidFill>
                  <a:srgbClr val="92D050"/>
                </a:solidFill>
              </a:rPr>
              <a:t>Zajíc polní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</a:t>
            </a:r>
            <a:r>
              <a:rPr lang="cs-CZ" sz="1800" dirty="0" smtClean="0"/>
              <a:t>obr. 1</a:t>
            </a:r>
            <a:endParaRPr lang="cs-CZ" dirty="0"/>
          </a:p>
        </p:txBody>
      </p:sp>
      <p:pic>
        <p:nvPicPr>
          <p:cNvPr id="4" name="Picture 4" descr="Soubor:01-sfel-08-009a - c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276872"/>
            <a:ext cx="3611678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97573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Králík divoký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šedá srst, dlouhé uši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žije </a:t>
            </a:r>
            <a:r>
              <a:rPr lang="cs-CZ" sz="2400" b="1" dirty="0"/>
              <a:t>v koloniích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vyhrabává </a:t>
            </a:r>
            <a:r>
              <a:rPr lang="cs-CZ" sz="2400" b="1" dirty="0"/>
              <a:t>v zemi nory, které vystýlá listím, </a:t>
            </a:r>
            <a:endParaRPr lang="cs-CZ" sz="2400" b="1" dirty="0" smtClean="0"/>
          </a:p>
          <a:p>
            <a:r>
              <a:rPr lang="cs-CZ" sz="2400" b="1" dirty="0" smtClean="0"/>
              <a:t>  mechem,..</a:t>
            </a:r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/>
              <a:t>- zemědělský </a:t>
            </a:r>
            <a:r>
              <a:rPr lang="cs-CZ" sz="2400" b="1" dirty="0"/>
              <a:t>škůdce</a:t>
            </a:r>
          </a:p>
          <a:p>
            <a:endParaRPr lang="cs-CZ" sz="2400" b="1" dirty="0" smtClean="0"/>
          </a:p>
          <a:p>
            <a:r>
              <a:rPr lang="cs-CZ" sz="2400" b="1" u="sng" dirty="0">
                <a:solidFill>
                  <a:srgbClr val="92D050"/>
                </a:solidFill>
              </a:rPr>
              <a:t>Králík </a:t>
            </a:r>
            <a:r>
              <a:rPr lang="cs-CZ" sz="2400" b="1" u="sng" dirty="0" smtClean="0">
                <a:solidFill>
                  <a:srgbClr val="92D050"/>
                </a:solidFill>
              </a:rPr>
              <a:t>domácí</a:t>
            </a:r>
          </a:p>
          <a:p>
            <a:endParaRPr lang="cs-CZ" sz="2400" b="1" u="sng" dirty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vyšlechtěno </a:t>
            </a:r>
            <a:r>
              <a:rPr lang="cs-CZ" sz="2400" b="1" dirty="0"/>
              <a:t>až 60 </a:t>
            </a:r>
            <a:r>
              <a:rPr lang="cs-CZ" sz="2400" b="1" dirty="0" smtClean="0"/>
              <a:t>plemen         na maso, pro kůži</a:t>
            </a:r>
          </a:p>
          <a:p>
            <a:endParaRPr lang="cs-CZ" sz="2400" b="1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4499992" y="5733256"/>
            <a:ext cx="576064" cy="0"/>
          </a:xfrm>
          <a:prstGeom prst="straightConnector1">
            <a:avLst/>
          </a:prstGeom>
          <a:ln>
            <a:solidFill>
              <a:srgbClr val="FF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b="1" dirty="0" smtClean="0">
                <a:solidFill>
                  <a:srgbClr val="92D050"/>
                </a:solidFill>
              </a:rPr>
              <a:t>Králík divoký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</a:t>
            </a:r>
            <a:r>
              <a:rPr lang="cs-CZ" sz="1800" dirty="0" smtClean="0"/>
              <a:t>obr. 2</a:t>
            </a:r>
            <a:endParaRPr lang="cs-CZ" dirty="0"/>
          </a:p>
        </p:txBody>
      </p:sp>
      <p:pic>
        <p:nvPicPr>
          <p:cNvPr id="4" name="Picture 6" descr="https://encrypted-tbn0.gstatic.com/images?q=tbn:ANd9GcScRWXJNC9vNvjxrVJr-vSVPQjeOVQLZYF09WVgAorFS_m334Ys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204864"/>
            <a:ext cx="3176428" cy="28803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0983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FFC000"/>
                </a:solidFill>
              </a:rPr>
              <a:t>Vyber správné zakončení vět.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err="1" smtClean="0"/>
              <a:t>Zajícovci</a:t>
            </a:r>
            <a:r>
              <a:rPr lang="cs-CZ" sz="2400" b="1" dirty="0" smtClean="0"/>
              <a:t> se vyskytují: </a:t>
            </a:r>
          </a:p>
          <a:p>
            <a:endParaRPr lang="cs-CZ" sz="2400" b="1" dirty="0"/>
          </a:p>
          <a:p>
            <a:r>
              <a:rPr lang="cs-CZ" sz="2400" b="1" dirty="0" smtClean="0"/>
              <a:t>a) pouze v subtropech</a:t>
            </a:r>
          </a:p>
          <a:p>
            <a:r>
              <a:rPr lang="cs-CZ" sz="2400" b="1" dirty="0" smtClean="0"/>
              <a:t>b) na celém světě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27763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Charakteristickým znakem:</a:t>
            </a:r>
          </a:p>
          <a:p>
            <a:endParaRPr lang="cs-CZ" sz="2400" b="1" dirty="0"/>
          </a:p>
          <a:p>
            <a:r>
              <a:rPr lang="cs-CZ" sz="2400" b="1" dirty="0" smtClean="0"/>
              <a:t>a) jsou 2 páry řezáků</a:t>
            </a:r>
          </a:p>
          <a:p>
            <a:r>
              <a:rPr lang="cs-CZ" sz="2400" b="1" dirty="0" smtClean="0"/>
              <a:t>b) je 1 pár řezáků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211005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Zajíc polní žije 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a) v koloniích</a:t>
            </a:r>
          </a:p>
          <a:p>
            <a:r>
              <a:rPr lang="cs-CZ" sz="2400" b="1" dirty="0" smtClean="0"/>
              <a:t>b) samotářsky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Králík divoký si: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a) staví podzemní nory</a:t>
            </a:r>
          </a:p>
          <a:p>
            <a:r>
              <a:rPr lang="cs-CZ" sz="2400" b="1" dirty="0" smtClean="0"/>
              <a:t>b) vyhrabává si mělké jamky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V zimě má bílou srst: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a) zajíc polární</a:t>
            </a:r>
          </a:p>
          <a:p>
            <a:r>
              <a:rPr lang="cs-CZ" sz="2400" b="1" dirty="0" smtClean="0"/>
              <a:t>b) zajíc bělák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FFC000"/>
                </a:solidFill>
              </a:rPr>
              <a:t>Doplň vhodná slova do vět.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r>
              <a:rPr lang="cs-CZ" dirty="0" smtClean="0"/>
              <a:t>Z hlediska obživy patří </a:t>
            </a:r>
            <a:r>
              <a:rPr lang="cs-CZ" dirty="0" err="1" smtClean="0"/>
              <a:t>zajícovci</a:t>
            </a:r>
            <a:r>
              <a:rPr lang="cs-CZ" dirty="0" smtClean="0"/>
              <a:t> </a:t>
            </a:r>
            <a:r>
              <a:rPr lang="cs-CZ" dirty="0" smtClean="0"/>
              <a:t>mezi</a:t>
            </a:r>
          </a:p>
          <a:p>
            <a:r>
              <a:rPr lang="cs-CZ" dirty="0" smtClean="0">
                <a:solidFill>
                  <a:srgbClr val="EB85D5"/>
                </a:solidFill>
              </a:rPr>
              <a:t>býložravce</a:t>
            </a:r>
            <a:r>
              <a:rPr lang="cs-CZ" dirty="0" smtClean="0"/>
              <a:t>. </a:t>
            </a:r>
          </a:p>
          <a:p>
            <a:r>
              <a:rPr lang="cs-CZ" dirty="0" smtClean="0"/>
              <a:t>                     </a:t>
            </a:r>
            <a:endParaRPr lang="cs-CZ" dirty="0" smtClean="0"/>
          </a:p>
          <a:p>
            <a:r>
              <a:rPr lang="cs-CZ" dirty="0" smtClean="0"/>
              <a:t>V nebezpečí používají své smysly, hlavně</a:t>
            </a:r>
          </a:p>
          <a:p>
            <a:r>
              <a:rPr lang="cs-CZ" dirty="0" smtClean="0">
                <a:solidFill>
                  <a:srgbClr val="EB85D5"/>
                </a:solidFill>
              </a:rPr>
              <a:t>zrak a sluch</a:t>
            </a:r>
            <a:r>
              <a:rPr lang="cs-CZ" dirty="0" smtClean="0"/>
              <a:t>.</a:t>
            </a:r>
            <a:endParaRPr lang="cs-CZ" dirty="0" smtClean="0">
              <a:solidFill>
                <a:srgbClr val="FFC000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Chrání se před nebezpečím </a:t>
            </a:r>
          </a:p>
          <a:p>
            <a:r>
              <a:rPr lang="cs-CZ" dirty="0" smtClean="0">
                <a:solidFill>
                  <a:srgbClr val="EB85D5"/>
                </a:solidFill>
              </a:rPr>
              <a:t>útěkem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827584" y="2708920"/>
            <a:ext cx="20162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827584" y="4149080"/>
            <a:ext cx="21602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827584" y="5589240"/>
            <a:ext cx="13681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Zdroje a citace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Vlastní tvorba</a:t>
            </a:r>
          </a:p>
          <a:p>
            <a:endParaRPr lang="cs-CZ" sz="2000" dirty="0" smtClean="0"/>
          </a:p>
          <a:p>
            <a:r>
              <a:rPr lang="cs-CZ" sz="2000" smtClean="0"/>
              <a:t>Obrázky :</a:t>
            </a:r>
            <a:endParaRPr lang="cs-CZ" sz="2000" dirty="0" smtClean="0"/>
          </a:p>
          <a:p>
            <a:r>
              <a:rPr lang="cs-CZ" sz="2000" dirty="0" smtClean="0"/>
              <a:t>obr. 1: HELLWIG, Hans-</a:t>
            </a:r>
            <a:r>
              <a:rPr lang="cs-CZ" sz="2000" dirty="0" err="1" smtClean="0"/>
              <a:t>Jörg</a:t>
            </a:r>
            <a:r>
              <a:rPr lang="cs-CZ" sz="2000" dirty="0" smtClean="0"/>
              <a:t>. </a:t>
            </a:r>
            <a:r>
              <a:rPr lang="cs-CZ" sz="2000" i="1" dirty="0" err="1" smtClean="0"/>
              <a:t>Wikipedia.cz</a:t>
            </a:r>
            <a:r>
              <a:rPr lang="cs-CZ" sz="2000" dirty="0" smtClean="0"/>
              <a:t> [online]. [cit. 27.11.2012]. Dostupný na WWW: http://cs.wikipedia.org/wiki/Soubor:01-sfel-08-009a_-_crop.jpg</a:t>
            </a:r>
          </a:p>
          <a:p>
            <a:endParaRPr lang="cs-CZ" sz="2000" dirty="0" smtClean="0"/>
          </a:p>
          <a:p>
            <a:r>
              <a:rPr lang="cs-CZ" sz="2000" dirty="0" smtClean="0"/>
              <a:t>obr. 2: BIRDDUDE. </a:t>
            </a:r>
            <a:r>
              <a:rPr lang="cs-CZ" sz="2000" i="1" dirty="0" err="1" smtClean="0"/>
              <a:t>Birdoculars.com</a:t>
            </a:r>
            <a:r>
              <a:rPr lang="cs-CZ" sz="2000" dirty="0" smtClean="0"/>
              <a:t> [online]. [cit. 27.11.2012]. Dostupný na WWW: http://birdoculars.com/what-do-wild-rabbits-eat/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Materiál je určen žákům 8.ročníku ZŠ.</a:t>
            </a:r>
          </a:p>
          <a:p>
            <a:r>
              <a:rPr lang="cs-CZ" sz="2000" dirty="0" smtClean="0"/>
              <a:t>Slouží k jejich seznámení se s obecnou charakteristikou a blíže </a:t>
            </a:r>
          </a:p>
          <a:p>
            <a:r>
              <a:rPr lang="cs-CZ" sz="2000" dirty="0" smtClean="0"/>
              <a:t>s některými druhy řádu ‘</a:t>
            </a:r>
            <a:r>
              <a:rPr lang="cs-CZ" sz="2000" dirty="0" err="1" smtClean="0"/>
              <a:t>zajícovci</a:t>
            </a:r>
            <a:r>
              <a:rPr lang="cs-CZ" sz="2000" dirty="0" smtClean="0"/>
              <a:t>‘.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626</TotalTime>
  <Words>359</Words>
  <Application>Microsoft Office PowerPoint</Application>
  <PresentationFormat>Předvádění na obrazovce (4:3)</PresentationFormat>
  <Paragraphs>132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Lití písma</vt:lpstr>
      <vt:lpstr>Snímek 1</vt:lpstr>
      <vt:lpstr>Zajícovci</vt:lpstr>
      <vt:lpstr>Charakteristické znaky</vt:lpstr>
      <vt:lpstr>Výskyt</vt:lpstr>
      <vt:lpstr>Zástupci</vt:lpstr>
      <vt:lpstr>Snímek 6</vt:lpstr>
      <vt:lpstr>Snímek 7</vt:lpstr>
      <vt:lpstr>Zajíc polní</vt:lpstr>
      <vt:lpstr>Snímek 9</vt:lpstr>
      <vt:lpstr>Králík divoký</vt:lpstr>
      <vt:lpstr>Vyber správné zakončení vět.</vt:lpstr>
      <vt:lpstr>Snímek 12</vt:lpstr>
      <vt:lpstr>Snímek 13</vt:lpstr>
      <vt:lpstr>Snímek 14</vt:lpstr>
      <vt:lpstr>Snímek 15</vt:lpstr>
      <vt:lpstr>Doplň vhodná slova do vět.</vt:lpstr>
      <vt:lpstr>Zdroje a citace</vt:lpstr>
      <vt:lpstr>Anotace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Zajíci</dc:title>
  <dc:creator>OEM</dc:creator>
  <cp:lastModifiedBy>Dum</cp:lastModifiedBy>
  <cp:revision>41</cp:revision>
  <dcterms:created xsi:type="dcterms:W3CDTF">2012-11-27T19:26:21Z</dcterms:created>
  <dcterms:modified xsi:type="dcterms:W3CDTF">2013-02-25T12:34:29Z</dcterms:modified>
</cp:coreProperties>
</file>