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83" r:id="rId2"/>
    <p:sldId id="282" r:id="rId3"/>
    <p:sldId id="262" r:id="rId4"/>
    <p:sldId id="263" r:id="rId5"/>
    <p:sldId id="264" r:id="rId6"/>
    <p:sldId id="265" r:id="rId7"/>
    <p:sldId id="266" r:id="rId8"/>
    <p:sldId id="267" r:id="rId9"/>
    <p:sldId id="260" r:id="rId10"/>
    <p:sldId id="270" r:id="rId11"/>
    <p:sldId id="268" r:id="rId12"/>
    <p:sldId id="258" r:id="rId13"/>
    <p:sldId id="269" r:id="rId14"/>
    <p:sldId id="261" r:id="rId15"/>
    <p:sldId id="272" r:id="rId16"/>
    <p:sldId id="273" r:id="rId17"/>
    <p:sldId id="274" r:id="rId18"/>
    <p:sldId id="278" r:id="rId19"/>
    <p:sldId id="279" r:id="rId20"/>
    <p:sldId id="280" r:id="rId21"/>
    <p:sldId id="281" r:id="rId22"/>
    <p:sldId id="285" r:id="rId23"/>
    <p:sldId id="290" r:id="rId24"/>
    <p:sldId id="291" r:id="rId25"/>
    <p:sldId id="293" r:id="rId26"/>
    <p:sldId id="294" r:id="rId27"/>
    <p:sldId id="257" r:id="rId28"/>
    <p:sldId id="284" r:id="rId2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CC"/>
    <a:srgbClr val="FF99FF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3AABB9CB-3B9B-4912-884C-1C0DF67C326C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75D22D66-C727-4C26-83B9-F5032278D6D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AABB9CB-3B9B-4912-884C-1C0DF67C326C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5D22D66-C727-4C26-83B9-F5032278D6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3AABB9CB-3B9B-4912-884C-1C0DF67C326C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75D22D66-C727-4C26-83B9-F5032278D6D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AABB9CB-3B9B-4912-884C-1C0DF67C326C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75D22D66-C727-4C26-83B9-F5032278D6D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AABB9CB-3B9B-4912-884C-1C0DF67C326C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75D22D66-C727-4C26-83B9-F5032278D6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AABB9CB-3B9B-4912-884C-1C0DF67C326C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5D22D66-C727-4C26-83B9-F5032278D6D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AABB9CB-3B9B-4912-884C-1C0DF67C326C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5D22D66-C727-4C26-83B9-F5032278D6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3AABB9CB-3B9B-4912-884C-1C0DF67C326C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75D22D66-C727-4C26-83B9-F5032278D6D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3AABB9CB-3B9B-4912-884C-1C0DF67C326C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75D22D66-C727-4C26-83B9-F5032278D6D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AABB9CB-3B9B-4912-884C-1C0DF67C326C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5D22D66-C727-4C26-83B9-F5032278D6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AABB9CB-3B9B-4912-884C-1C0DF67C326C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5D22D66-C727-4C26-83B9-F5032278D6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3AABB9CB-3B9B-4912-884C-1C0DF67C326C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75D22D66-C727-4C26-83B9-F5032278D6D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692696"/>
            <a:ext cx="8280920" cy="16561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069671698"/>
              </p:ext>
            </p:extLst>
          </p:nvPr>
        </p:nvGraphicFramePr>
        <p:xfrm>
          <a:off x="395536" y="2708920"/>
          <a:ext cx="7776864" cy="373396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776864"/>
              </a:tblGrid>
              <a:tr h="1008114">
                <a:tc>
                  <a:txBody>
                    <a:bodyPr/>
                    <a:lstStyle/>
                    <a:p>
                      <a:pPr algn="l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školy: Základní škola a Mateřská škola při dětské           léčebně, Janské Lázně, Horní promenáda 268</a:t>
                      </a:r>
                    </a:p>
                  </a:txBody>
                  <a:tcPr/>
                </a:tc>
              </a:tr>
              <a:tr h="539964"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Autor: Mgr.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2400" b="0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Aranka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2400" b="0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Kopišová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</a:p>
                    <a:p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Datum: 4. 2. 2013</a:t>
                      </a:r>
                    </a:p>
                  </a:txBody>
                  <a:tcPr/>
                </a:tc>
              </a:tr>
              <a:tr h="539964"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Název: VY_32_INOVACE_11_PŘÍRODOPIS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39964"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Téma</a:t>
                      </a:r>
                      <a:r>
                        <a:rPr lang="cs-CZ" sz="2400" b="0" smtClean="0">
                          <a:latin typeface="Times New Roman" pitchFamily="18" charset="0"/>
                          <a:cs typeface="Times New Roman" pitchFamily="18" charset="0"/>
                        </a:rPr>
                        <a:t>:</a:t>
                      </a:r>
                      <a:r>
                        <a:rPr lang="cs-CZ" sz="2400" b="0" baseline="0" smtClean="0">
                          <a:latin typeface="Times New Roman" pitchFamily="18" charset="0"/>
                          <a:cs typeface="Times New Roman" pitchFamily="18" charset="0"/>
                        </a:rPr>
                        <a:t> Obratlovci- Šelmy 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kočkovité  </a:t>
                      </a:r>
                    </a:p>
                    <a:p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Ročník: 8.</a:t>
                      </a:r>
                      <a:endParaRPr lang="cs-CZ" sz="2400" b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39964"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projektu: CZ.1.07/1.4.00/21.2979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1988840"/>
            <a:ext cx="6515998" cy="455732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6" name="Picture 4" descr="http://nd05.jxs.cz/245/242/5c9d9a847b_78134239_o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932040" y="1412776"/>
            <a:ext cx="3892772" cy="496578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pPr algn="l"/>
            <a:r>
              <a:rPr lang="cs-CZ" sz="8000" b="1" dirty="0" smtClean="0">
                <a:solidFill>
                  <a:srgbClr val="FF66CC"/>
                </a:solidFill>
              </a:rPr>
              <a:t>    </a:t>
            </a:r>
            <a:r>
              <a:rPr lang="cs-CZ" sz="7200" b="1" dirty="0" smtClean="0">
                <a:solidFill>
                  <a:srgbClr val="FF66CC"/>
                </a:solidFill>
              </a:rPr>
              <a:t>Šelmy</a:t>
            </a:r>
            <a:r>
              <a:rPr lang="cs-CZ" sz="8000" b="1" dirty="0" smtClean="0">
                <a:solidFill>
                  <a:srgbClr val="FF66CC"/>
                </a:solidFill>
              </a:rPr>
              <a:t/>
            </a:r>
            <a:br>
              <a:rPr lang="cs-CZ" sz="8000" b="1" dirty="0" smtClean="0">
                <a:solidFill>
                  <a:srgbClr val="FF66CC"/>
                </a:solidFill>
              </a:rPr>
            </a:br>
            <a:r>
              <a:rPr lang="cs-CZ" sz="8000" b="1" dirty="0" smtClean="0">
                <a:solidFill>
                  <a:srgbClr val="FF66CC"/>
                </a:solidFill>
              </a:rPr>
              <a:t>   kočkovité</a:t>
            </a:r>
            <a:endParaRPr lang="cs-CZ" sz="8000" b="1" dirty="0">
              <a:solidFill>
                <a:srgbClr val="FF66CC"/>
              </a:solidFill>
            </a:endParaRPr>
          </a:p>
        </p:txBody>
      </p:sp>
      <p:pic>
        <p:nvPicPr>
          <p:cNvPr id="8" name="Picture 2" descr="Soubor:Lynx lynx poing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5536" y="2636912"/>
            <a:ext cx="1737969" cy="260913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00B0F0"/>
                </a:solidFill>
              </a:rPr>
              <a:t>Charakteristické znaky</a:t>
            </a:r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b="1" dirty="0" smtClean="0"/>
              <a:t>- tělo - kulatá hlava, dlouhý ocas</a:t>
            </a:r>
          </a:p>
          <a:p>
            <a:r>
              <a:rPr lang="cs-CZ" sz="2400" b="1" dirty="0" smtClean="0"/>
              <a:t>          - ostré </a:t>
            </a:r>
            <a:r>
              <a:rPr lang="cs-CZ" sz="2400" b="1" dirty="0" smtClean="0">
                <a:solidFill>
                  <a:srgbClr val="FFFF00"/>
                </a:solidFill>
              </a:rPr>
              <a:t>zatažitelné drápy</a:t>
            </a:r>
          </a:p>
          <a:p>
            <a:endParaRPr lang="cs-CZ" sz="2400" b="1" dirty="0" smtClean="0"/>
          </a:p>
          <a:p>
            <a:endParaRPr lang="cs-CZ" sz="2400" b="1" dirty="0" smtClean="0"/>
          </a:p>
          <a:p>
            <a:r>
              <a:rPr lang="cs-CZ" sz="2400" b="1" dirty="0" smtClean="0"/>
              <a:t>- smysly: velké oči – výborný </a:t>
            </a:r>
            <a:r>
              <a:rPr lang="cs-CZ" sz="2400" b="1" dirty="0" smtClean="0">
                <a:solidFill>
                  <a:srgbClr val="FF99FF"/>
                </a:solidFill>
              </a:rPr>
              <a:t>zrak</a:t>
            </a:r>
            <a:r>
              <a:rPr lang="cs-CZ" sz="2400" b="1" dirty="0" smtClean="0"/>
              <a:t> </a:t>
            </a:r>
          </a:p>
          <a:p>
            <a:r>
              <a:rPr lang="cs-CZ" sz="2400" b="1" dirty="0" smtClean="0"/>
              <a:t>                 vidí dobře i ve tmě</a:t>
            </a:r>
          </a:p>
          <a:p>
            <a:r>
              <a:rPr lang="cs-CZ" sz="2400" b="1" dirty="0" smtClean="0"/>
              <a:t>                 výborný </a:t>
            </a:r>
            <a:r>
              <a:rPr lang="cs-CZ" sz="2400" b="1" dirty="0" smtClean="0">
                <a:solidFill>
                  <a:srgbClr val="FF99FF"/>
                </a:solidFill>
              </a:rPr>
              <a:t>sluch</a:t>
            </a:r>
            <a:r>
              <a:rPr lang="cs-CZ" sz="2400" b="1" dirty="0" smtClean="0"/>
              <a:t> i </a:t>
            </a:r>
            <a:r>
              <a:rPr lang="cs-CZ" sz="2400" b="1" dirty="0" smtClean="0">
                <a:solidFill>
                  <a:srgbClr val="FF99FF"/>
                </a:solidFill>
              </a:rPr>
              <a:t>čich</a:t>
            </a:r>
          </a:p>
          <a:p>
            <a:endParaRPr lang="cs-CZ" sz="2400" b="1" dirty="0" smtClean="0"/>
          </a:p>
          <a:p>
            <a:endParaRPr lang="cs-CZ" dirty="0"/>
          </a:p>
        </p:txBody>
      </p:sp>
      <p:sp>
        <p:nvSpPr>
          <p:cNvPr id="4" name="AutoShape 2"/>
          <p:cNvSpPr>
            <a:spLocks noChangeArrowheads="1"/>
          </p:cNvSpPr>
          <p:nvPr/>
        </p:nvSpPr>
        <p:spPr bwMode="auto">
          <a:xfrm rot="1794209">
            <a:off x="7285440" y="645558"/>
            <a:ext cx="1657350" cy="423930"/>
          </a:xfrm>
          <a:prstGeom prst="octagon">
            <a:avLst>
              <a:gd name="adj" fmla="val 29287"/>
            </a:avLst>
          </a:prstGeom>
          <a:solidFill>
            <a:srgbClr val="A5A5A5"/>
          </a:solidFill>
          <a:ln w="38100">
            <a:solidFill>
              <a:srgbClr val="FFFF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sz="1400" b="1" i="0" u="none" strike="noStrike" cap="none" normalizeH="0" baseline="0" dirty="0" smtClean="0">
                <a:ln>
                  <a:noFill/>
                </a:ln>
                <a:solidFill>
                  <a:srgbClr val="FFFF00"/>
                </a:solidFill>
                <a:effectLst/>
                <a:latin typeface="Calibri" pitchFamily="34" charset="0"/>
                <a:cs typeface="Arial" pitchFamily="34" charset="0"/>
              </a:rPr>
              <a:t>Šelmy kočkovité</a:t>
            </a:r>
            <a:endParaRPr kumimoji="0" lang="cs-CZ" sz="1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00B0F0"/>
                </a:solidFill>
              </a:rPr>
              <a:t>Obživa</a:t>
            </a:r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b="1" dirty="0" smtClean="0"/>
              <a:t>- masožravci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- lov     skokem</a:t>
            </a:r>
          </a:p>
          <a:p>
            <a:r>
              <a:rPr lang="cs-CZ" sz="2400" b="1" dirty="0" smtClean="0"/>
              <a:t>             upřednostňují živou, teplokrevnou kořist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 </a:t>
            </a:r>
          </a:p>
          <a:p>
            <a:r>
              <a:rPr lang="cs-CZ" sz="2400" b="1" dirty="0" smtClean="0"/>
              <a:t>  </a:t>
            </a:r>
            <a:endParaRPr lang="cs-CZ" sz="2400" b="1" dirty="0"/>
          </a:p>
        </p:txBody>
      </p:sp>
      <p:sp>
        <p:nvSpPr>
          <p:cNvPr id="4" name="AutoShape 2"/>
          <p:cNvSpPr>
            <a:spLocks noChangeArrowheads="1"/>
          </p:cNvSpPr>
          <p:nvPr/>
        </p:nvSpPr>
        <p:spPr bwMode="auto">
          <a:xfrm rot="1794209">
            <a:off x="7285440" y="645558"/>
            <a:ext cx="1657350" cy="423930"/>
          </a:xfrm>
          <a:prstGeom prst="octagon">
            <a:avLst>
              <a:gd name="adj" fmla="val 29287"/>
            </a:avLst>
          </a:prstGeom>
          <a:solidFill>
            <a:srgbClr val="A5A5A5"/>
          </a:solidFill>
          <a:ln w="38100">
            <a:solidFill>
              <a:srgbClr val="FFFF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sz="1400" b="1" i="0" u="none" strike="noStrike" cap="none" normalizeH="0" baseline="0" dirty="0" smtClean="0">
                <a:ln>
                  <a:noFill/>
                </a:ln>
                <a:solidFill>
                  <a:srgbClr val="FFFF00"/>
                </a:solidFill>
                <a:effectLst/>
                <a:latin typeface="Calibri" pitchFamily="34" charset="0"/>
                <a:cs typeface="Arial" pitchFamily="34" charset="0"/>
              </a:rPr>
              <a:t>Šelmy kočkovité</a:t>
            </a:r>
            <a:endParaRPr kumimoji="0" lang="cs-CZ" sz="1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6" name="Přímá spojovací šipka 5"/>
          <p:cNvCxnSpPr/>
          <p:nvPr/>
        </p:nvCxnSpPr>
        <p:spPr>
          <a:xfrm>
            <a:off x="1475656" y="2636912"/>
            <a:ext cx="36004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00B0F0"/>
                </a:solidFill>
              </a:rPr>
              <a:t>Dělení</a:t>
            </a:r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sz="2400" b="1" u="sng" dirty="0" smtClean="0">
                <a:solidFill>
                  <a:srgbClr val="FF99FF"/>
                </a:solidFill>
              </a:rPr>
              <a:t>velké kočky</a:t>
            </a:r>
            <a:r>
              <a:rPr lang="cs-CZ" sz="2400" b="1" dirty="0" smtClean="0">
                <a:solidFill>
                  <a:srgbClr val="FF99FF"/>
                </a:solidFill>
              </a:rPr>
              <a:t> ( lev, tygr,..)</a:t>
            </a:r>
          </a:p>
          <a:p>
            <a:endParaRPr lang="cs-CZ" sz="2400" b="1" dirty="0" smtClean="0"/>
          </a:p>
          <a:p>
            <a:endParaRPr lang="cs-CZ" sz="2400" b="1" u="sng" dirty="0" smtClean="0">
              <a:solidFill>
                <a:srgbClr val="00B050"/>
              </a:solidFill>
            </a:endParaRPr>
          </a:p>
          <a:p>
            <a:r>
              <a:rPr lang="cs-CZ" sz="2400" b="1" u="sng" dirty="0" smtClean="0">
                <a:solidFill>
                  <a:srgbClr val="00B050"/>
                </a:solidFill>
              </a:rPr>
              <a:t>malé kočky</a:t>
            </a:r>
            <a:r>
              <a:rPr lang="cs-CZ" sz="2400" b="1" dirty="0" smtClean="0">
                <a:solidFill>
                  <a:srgbClr val="00B050"/>
                </a:solidFill>
              </a:rPr>
              <a:t> – neumí řvát</a:t>
            </a:r>
          </a:p>
          <a:p>
            <a:r>
              <a:rPr lang="cs-CZ" sz="2400" b="1" dirty="0" smtClean="0">
                <a:solidFill>
                  <a:srgbClr val="00B050"/>
                </a:solidFill>
              </a:rPr>
              <a:t>                      (kočka, rys, puma)</a:t>
            </a:r>
          </a:p>
          <a:p>
            <a:endParaRPr lang="cs-CZ" sz="2400" b="1" dirty="0" smtClean="0"/>
          </a:p>
          <a:p>
            <a:endParaRPr lang="cs-CZ" sz="2400" b="1" u="sng" dirty="0" smtClean="0">
              <a:solidFill>
                <a:srgbClr val="FFFF00"/>
              </a:solidFill>
            </a:endParaRPr>
          </a:p>
          <a:p>
            <a:r>
              <a:rPr lang="cs-CZ" sz="2400" b="1" u="sng" dirty="0" smtClean="0">
                <a:solidFill>
                  <a:srgbClr val="FFFF00"/>
                </a:solidFill>
              </a:rPr>
              <a:t>gepardi</a:t>
            </a:r>
            <a:r>
              <a:rPr lang="cs-CZ" sz="2400" b="1" dirty="0" smtClean="0">
                <a:solidFill>
                  <a:srgbClr val="FFFF00"/>
                </a:solidFill>
              </a:rPr>
              <a:t> – nezatažitelné drápy</a:t>
            </a:r>
            <a:endParaRPr lang="cs-CZ" sz="2400" b="1" dirty="0">
              <a:solidFill>
                <a:srgbClr val="FFFF00"/>
              </a:solidFill>
            </a:endParaRPr>
          </a:p>
        </p:txBody>
      </p:sp>
      <p:sp>
        <p:nvSpPr>
          <p:cNvPr id="4" name="AutoShape 2"/>
          <p:cNvSpPr>
            <a:spLocks noChangeArrowheads="1"/>
          </p:cNvSpPr>
          <p:nvPr/>
        </p:nvSpPr>
        <p:spPr bwMode="auto">
          <a:xfrm rot="1794209">
            <a:off x="7285440" y="645558"/>
            <a:ext cx="1657350" cy="423930"/>
          </a:xfrm>
          <a:prstGeom prst="octagon">
            <a:avLst>
              <a:gd name="adj" fmla="val 29287"/>
            </a:avLst>
          </a:prstGeom>
          <a:solidFill>
            <a:srgbClr val="A5A5A5"/>
          </a:solidFill>
          <a:ln w="38100">
            <a:solidFill>
              <a:srgbClr val="FFFF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sz="1400" b="1" i="0" u="none" strike="noStrike" cap="none" normalizeH="0" baseline="0" dirty="0" smtClean="0">
                <a:ln>
                  <a:noFill/>
                </a:ln>
                <a:solidFill>
                  <a:srgbClr val="FFFF00"/>
                </a:solidFill>
                <a:effectLst/>
                <a:latin typeface="Calibri" pitchFamily="34" charset="0"/>
                <a:cs typeface="Arial" pitchFamily="34" charset="0"/>
              </a:rPr>
              <a:t>Šelmy kočkovité</a:t>
            </a:r>
            <a:endParaRPr kumimoji="0" lang="cs-CZ" sz="1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92D050"/>
                </a:solidFill>
              </a:rPr>
              <a:t>Zástupci</a:t>
            </a:r>
            <a:endParaRPr lang="cs-CZ" dirty="0">
              <a:solidFill>
                <a:srgbClr val="92D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b="1" u="sng" dirty="0" smtClean="0">
                <a:solidFill>
                  <a:srgbClr val="92D050"/>
                </a:solidFill>
              </a:rPr>
              <a:t>Lev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- výskyt: Afrika, </a:t>
            </a:r>
          </a:p>
          <a:p>
            <a:r>
              <a:rPr lang="cs-CZ" sz="2400" b="1" dirty="0" smtClean="0"/>
              <a:t>            severozápadní Indie – rezervace </a:t>
            </a:r>
            <a:r>
              <a:rPr lang="cs-CZ" sz="2400" b="1" dirty="0" err="1" smtClean="0"/>
              <a:t>Gir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Forest</a:t>
            </a:r>
            <a:endParaRPr lang="cs-CZ" sz="2400" b="1" dirty="0" smtClean="0"/>
          </a:p>
          <a:p>
            <a:endParaRPr lang="cs-CZ" sz="2400" b="1" dirty="0" smtClean="0"/>
          </a:p>
          <a:p>
            <a:r>
              <a:rPr lang="cs-CZ" sz="2400" b="1" dirty="0" smtClean="0"/>
              <a:t>- tělo: na konci ocasu střapec s bodcem</a:t>
            </a:r>
          </a:p>
          <a:p>
            <a:r>
              <a:rPr lang="cs-CZ" sz="2400" b="1" dirty="0" smtClean="0"/>
              <a:t>           hmotnost: samice – 120 - 150 kg</a:t>
            </a:r>
          </a:p>
          <a:p>
            <a:r>
              <a:rPr lang="cs-CZ" sz="2400" b="1" dirty="0" smtClean="0"/>
              <a:t>                              samec – až 250 kg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- život ve smečce – 15 zvířat (2-3 samci)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- lov: většinou pouze samice</a:t>
            </a:r>
          </a:p>
          <a:p>
            <a:endParaRPr lang="cs-CZ" sz="2400" b="1" dirty="0" smtClean="0"/>
          </a:p>
          <a:p>
            <a:endParaRPr lang="cs-CZ" sz="2400" b="1" dirty="0" smtClean="0"/>
          </a:p>
          <a:p>
            <a:endParaRPr lang="cs-CZ" sz="2400" b="1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>
              <a:solidFill>
                <a:srgbClr val="92D050"/>
              </a:solidFill>
            </a:endParaRP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AutoShape 2"/>
          <p:cNvSpPr>
            <a:spLocks noChangeArrowheads="1"/>
          </p:cNvSpPr>
          <p:nvPr/>
        </p:nvSpPr>
        <p:spPr bwMode="auto">
          <a:xfrm rot="1794209">
            <a:off x="7285440" y="645558"/>
            <a:ext cx="1657350" cy="423930"/>
          </a:xfrm>
          <a:prstGeom prst="octagon">
            <a:avLst>
              <a:gd name="adj" fmla="val 29287"/>
            </a:avLst>
          </a:prstGeom>
          <a:solidFill>
            <a:srgbClr val="A5A5A5"/>
          </a:solidFill>
          <a:ln w="38100">
            <a:solidFill>
              <a:srgbClr val="FFFF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sz="1400" b="1" i="0" u="none" strike="noStrike" cap="none" normalizeH="0" baseline="0" dirty="0" smtClean="0">
                <a:ln>
                  <a:noFill/>
                </a:ln>
                <a:solidFill>
                  <a:srgbClr val="FFFF00"/>
                </a:solidFill>
                <a:effectLst/>
                <a:latin typeface="Calibri" pitchFamily="34" charset="0"/>
                <a:cs typeface="Arial" pitchFamily="34" charset="0"/>
              </a:rPr>
              <a:t>Šelmy kočkovité</a:t>
            </a:r>
            <a:endParaRPr kumimoji="0" lang="cs-CZ" sz="1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sz="1600" dirty="0" smtClean="0"/>
          </a:p>
          <a:p>
            <a:r>
              <a:rPr lang="cs-CZ" sz="1600" dirty="0" smtClean="0"/>
              <a:t>                                                      </a:t>
            </a:r>
          </a:p>
          <a:p>
            <a:r>
              <a:rPr lang="cs-CZ" sz="1600" dirty="0" smtClean="0"/>
              <a:t>                                                    Obr. 1              Obr. 2</a:t>
            </a:r>
          </a:p>
          <a:p>
            <a:endParaRPr lang="cs-CZ" sz="1600" dirty="0"/>
          </a:p>
        </p:txBody>
      </p:sp>
      <p:pic>
        <p:nvPicPr>
          <p:cNvPr id="5" name="Picture 4" descr="http://nd05.jxs.cz/245/242/5c9d9a847b_78134239_o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48063" y="1772816"/>
            <a:ext cx="2596629" cy="331236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6" name="AutoShape 2"/>
          <p:cNvSpPr>
            <a:spLocks noChangeArrowheads="1"/>
          </p:cNvSpPr>
          <p:nvPr/>
        </p:nvSpPr>
        <p:spPr bwMode="auto">
          <a:xfrm rot="1794209">
            <a:off x="7285440" y="645558"/>
            <a:ext cx="1657350" cy="423930"/>
          </a:xfrm>
          <a:prstGeom prst="octagon">
            <a:avLst>
              <a:gd name="adj" fmla="val 29287"/>
            </a:avLst>
          </a:prstGeom>
          <a:solidFill>
            <a:srgbClr val="A5A5A5"/>
          </a:solidFill>
          <a:ln w="38100">
            <a:solidFill>
              <a:srgbClr val="FFFF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sz="1400" b="1" i="0" u="none" strike="noStrike" cap="none" normalizeH="0" baseline="0" dirty="0" smtClean="0">
                <a:ln>
                  <a:noFill/>
                </a:ln>
                <a:solidFill>
                  <a:srgbClr val="FFFF00"/>
                </a:solidFill>
                <a:effectLst/>
                <a:latin typeface="Calibri" pitchFamily="34" charset="0"/>
                <a:cs typeface="Arial" pitchFamily="34" charset="0"/>
              </a:rPr>
              <a:t>Šelmy kočkovité</a:t>
            </a:r>
            <a:endParaRPr kumimoji="0" lang="cs-CZ" sz="1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43608" y="2636912"/>
            <a:ext cx="3744285" cy="2422773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b="1" u="sng" dirty="0" smtClean="0">
                <a:solidFill>
                  <a:srgbClr val="92D050"/>
                </a:solidFill>
              </a:rPr>
              <a:t>Tygr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- největší a nejsilnější žijící kočkovitá šelma </a:t>
            </a:r>
          </a:p>
          <a:p>
            <a:r>
              <a:rPr lang="cs-CZ" sz="2400" b="1" dirty="0" smtClean="0"/>
              <a:t>  hmotnost: přes 300 kg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- výskyt: jižní Asie, Malajsie, Sumatra,</a:t>
            </a:r>
          </a:p>
          <a:p>
            <a:r>
              <a:rPr lang="cs-CZ" sz="2400" b="1" dirty="0" smtClean="0"/>
              <a:t>                sibiřská tajga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- samotář     loví v noci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- v současné době žije ve volné přírodě </a:t>
            </a:r>
          </a:p>
          <a:p>
            <a:r>
              <a:rPr lang="cs-CZ" sz="2400" b="1" dirty="0" smtClean="0"/>
              <a:t>  méně než 7 000 tygrů</a:t>
            </a:r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/>
          </a:p>
        </p:txBody>
      </p:sp>
      <p:sp>
        <p:nvSpPr>
          <p:cNvPr id="4" name="AutoShape 2"/>
          <p:cNvSpPr>
            <a:spLocks noChangeArrowheads="1"/>
          </p:cNvSpPr>
          <p:nvPr/>
        </p:nvSpPr>
        <p:spPr bwMode="auto">
          <a:xfrm rot="1794209">
            <a:off x="7285440" y="645558"/>
            <a:ext cx="1657350" cy="423930"/>
          </a:xfrm>
          <a:prstGeom prst="octagon">
            <a:avLst>
              <a:gd name="adj" fmla="val 29287"/>
            </a:avLst>
          </a:prstGeom>
          <a:solidFill>
            <a:srgbClr val="A5A5A5"/>
          </a:solidFill>
          <a:ln w="38100">
            <a:solidFill>
              <a:srgbClr val="FFFF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sz="1400" b="1" i="0" u="none" strike="noStrike" cap="none" normalizeH="0" baseline="0" dirty="0" smtClean="0">
                <a:ln>
                  <a:noFill/>
                </a:ln>
                <a:solidFill>
                  <a:srgbClr val="FFFF00"/>
                </a:solidFill>
                <a:effectLst/>
                <a:latin typeface="Calibri" pitchFamily="34" charset="0"/>
                <a:cs typeface="Arial" pitchFamily="34" charset="0"/>
              </a:rPr>
              <a:t>Šelmy kočkovité</a:t>
            </a:r>
            <a:endParaRPr kumimoji="0" lang="cs-CZ" sz="1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6" name="Přímá spojovací šipka 5"/>
          <p:cNvCxnSpPr/>
          <p:nvPr/>
        </p:nvCxnSpPr>
        <p:spPr>
          <a:xfrm>
            <a:off x="2267744" y="4797152"/>
            <a:ext cx="360040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endParaRPr lang="cs-CZ" sz="3200" dirty="0">
              <a:solidFill>
                <a:srgbClr val="92D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400" b="1" dirty="0" smtClean="0">
                <a:solidFill>
                  <a:srgbClr val="92D050"/>
                </a:solidFill>
              </a:rPr>
              <a:t>Tygr bengálský</a:t>
            </a:r>
          </a:p>
          <a:p>
            <a:endParaRPr lang="cs-CZ" sz="2400" b="1" dirty="0" smtClean="0">
              <a:solidFill>
                <a:srgbClr val="92D050"/>
              </a:solidFill>
            </a:endParaRPr>
          </a:p>
          <a:p>
            <a:endParaRPr lang="cs-CZ" sz="2400" b="1" dirty="0" smtClean="0">
              <a:solidFill>
                <a:srgbClr val="92D050"/>
              </a:solidFill>
            </a:endParaRPr>
          </a:p>
          <a:p>
            <a:endParaRPr lang="cs-CZ" sz="2400" b="1" dirty="0" smtClean="0">
              <a:solidFill>
                <a:srgbClr val="92D050"/>
              </a:solidFill>
            </a:endParaRPr>
          </a:p>
          <a:p>
            <a:r>
              <a:rPr lang="cs-CZ" sz="2400" b="1" dirty="0" smtClean="0">
                <a:solidFill>
                  <a:srgbClr val="92D050"/>
                </a:solidFill>
              </a:rPr>
              <a:t>   </a:t>
            </a:r>
          </a:p>
          <a:p>
            <a:endParaRPr lang="cs-CZ" sz="2400" b="1" dirty="0" smtClean="0">
              <a:solidFill>
                <a:srgbClr val="92D050"/>
              </a:solidFill>
            </a:endParaRPr>
          </a:p>
          <a:p>
            <a:endParaRPr lang="cs-CZ" sz="1600" b="1" dirty="0" smtClean="0">
              <a:solidFill>
                <a:srgbClr val="92D050"/>
              </a:solidFill>
            </a:endParaRPr>
          </a:p>
          <a:p>
            <a:endParaRPr lang="cs-CZ" sz="2400" b="1" dirty="0" smtClean="0">
              <a:solidFill>
                <a:srgbClr val="92D050"/>
              </a:solidFill>
            </a:endParaRPr>
          </a:p>
          <a:p>
            <a:endParaRPr lang="cs-CZ" sz="2400" b="1" dirty="0" smtClean="0">
              <a:solidFill>
                <a:srgbClr val="92D050"/>
              </a:solidFill>
            </a:endParaRPr>
          </a:p>
          <a:p>
            <a:endParaRPr lang="cs-CZ" sz="2400" b="1" dirty="0" smtClean="0">
              <a:solidFill>
                <a:srgbClr val="92D050"/>
              </a:solidFill>
            </a:endParaRPr>
          </a:p>
          <a:p>
            <a:endParaRPr lang="cs-CZ" sz="2400" b="1" dirty="0" smtClean="0">
              <a:solidFill>
                <a:srgbClr val="92D050"/>
              </a:solidFill>
            </a:endParaRPr>
          </a:p>
          <a:p>
            <a:r>
              <a:rPr lang="cs-CZ" sz="1600" dirty="0" smtClean="0"/>
              <a:t>Obr. 3</a:t>
            </a:r>
            <a:r>
              <a:rPr lang="cs-CZ" sz="2400" b="1" dirty="0" smtClean="0">
                <a:solidFill>
                  <a:srgbClr val="92D050"/>
                </a:solidFill>
              </a:rPr>
              <a:t>                          Tygr bengálský</a:t>
            </a:r>
            <a:endParaRPr lang="cs-CZ" sz="2400" b="1" dirty="0"/>
          </a:p>
        </p:txBody>
      </p:sp>
      <p:pic>
        <p:nvPicPr>
          <p:cNvPr id="1026" name="Picture 2" descr="http://img4.rajce.idnes.cz/d0410/2/2547/2547928_5775a5cfe3b11079b8b8ba7c7bf7f2c8/images/131-tygr_indicky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672" y="2204864"/>
            <a:ext cx="6019736" cy="401602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5" name="AutoShape 2"/>
          <p:cNvSpPr>
            <a:spLocks noChangeArrowheads="1"/>
          </p:cNvSpPr>
          <p:nvPr/>
        </p:nvSpPr>
        <p:spPr bwMode="auto">
          <a:xfrm rot="1794209">
            <a:off x="7285440" y="645558"/>
            <a:ext cx="1657350" cy="423930"/>
          </a:xfrm>
          <a:prstGeom prst="octagon">
            <a:avLst>
              <a:gd name="adj" fmla="val 29287"/>
            </a:avLst>
          </a:prstGeom>
          <a:solidFill>
            <a:srgbClr val="A5A5A5"/>
          </a:solidFill>
          <a:ln w="38100">
            <a:solidFill>
              <a:srgbClr val="FFFF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sz="1400" b="1" i="0" u="none" strike="noStrike" cap="none" normalizeH="0" baseline="0" dirty="0" smtClean="0">
                <a:ln>
                  <a:noFill/>
                </a:ln>
                <a:solidFill>
                  <a:srgbClr val="FFFF00"/>
                </a:solidFill>
                <a:effectLst/>
                <a:latin typeface="Calibri" pitchFamily="34" charset="0"/>
                <a:cs typeface="Arial" pitchFamily="34" charset="0"/>
              </a:rPr>
              <a:t>Šelmy kočkovité</a:t>
            </a:r>
            <a:endParaRPr kumimoji="0" lang="cs-CZ" sz="1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2400" b="1" dirty="0" smtClean="0">
                <a:solidFill>
                  <a:srgbClr val="92D050"/>
                </a:solidFill>
              </a:rPr>
              <a:t>  Tygr ussurijský</a:t>
            </a:r>
          </a:p>
          <a:p>
            <a:pPr>
              <a:buNone/>
            </a:pPr>
            <a:endParaRPr lang="cs-CZ" sz="2400" b="1" dirty="0" smtClean="0">
              <a:solidFill>
                <a:srgbClr val="92D050"/>
              </a:solidFill>
            </a:endParaRPr>
          </a:p>
          <a:p>
            <a:pPr>
              <a:buNone/>
            </a:pPr>
            <a:endParaRPr lang="cs-CZ" sz="2400" b="1" dirty="0" smtClean="0">
              <a:solidFill>
                <a:srgbClr val="92D050"/>
              </a:solidFill>
            </a:endParaRPr>
          </a:p>
          <a:p>
            <a:pPr>
              <a:buNone/>
            </a:pPr>
            <a:endParaRPr lang="cs-CZ" sz="2400" b="1" dirty="0" smtClean="0">
              <a:solidFill>
                <a:srgbClr val="92D050"/>
              </a:solidFill>
            </a:endParaRPr>
          </a:p>
          <a:p>
            <a:pPr>
              <a:buNone/>
            </a:pPr>
            <a:endParaRPr lang="cs-CZ" sz="2400" b="1" dirty="0" smtClean="0">
              <a:solidFill>
                <a:srgbClr val="92D050"/>
              </a:solidFill>
            </a:endParaRPr>
          </a:p>
          <a:p>
            <a:pPr>
              <a:buNone/>
            </a:pPr>
            <a:endParaRPr lang="cs-CZ" sz="2400" b="1" dirty="0" smtClean="0">
              <a:solidFill>
                <a:srgbClr val="92D050"/>
              </a:solidFill>
            </a:endParaRPr>
          </a:p>
          <a:p>
            <a:pPr>
              <a:buNone/>
            </a:pPr>
            <a:endParaRPr lang="cs-CZ" sz="2400" b="1" dirty="0" smtClean="0">
              <a:solidFill>
                <a:srgbClr val="92D050"/>
              </a:solidFill>
            </a:endParaRPr>
          </a:p>
          <a:p>
            <a:pPr>
              <a:buNone/>
            </a:pPr>
            <a:endParaRPr lang="cs-CZ" sz="2400" b="1" dirty="0" smtClean="0">
              <a:solidFill>
                <a:srgbClr val="92D050"/>
              </a:solidFill>
            </a:endParaRPr>
          </a:p>
          <a:p>
            <a:pPr>
              <a:buNone/>
            </a:pPr>
            <a:endParaRPr lang="cs-CZ" sz="2400" b="1" dirty="0" smtClean="0">
              <a:solidFill>
                <a:srgbClr val="92D050"/>
              </a:solidFill>
            </a:endParaRPr>
          </a:p>
          <a:p>
            <a:pPr>
              <a:buNone/>
            </a:pPr>
            <a:endParaRPr lang="cs-CZ" sz="2400" b="1" dirty="0" smtClean="0">
              <a:solidFill>
                <a:srgbClr val="92D050"/>
              </a:solidFill>
            </a:endParaRPr>
          </a:p>
          <a:p>
            <a:pPr>
              <a:buNone/>
            </a:pPr>
            <a:endParaRPr lang="cs-CZ" sz="2400" b="1" dirty="0" smtClean="0">
              <a:solidFill>
                <a:srgbClr val="92D050"/>
              </a:solidFill>
            </a:endParaRPr>
          </a:p>
          <a:p>
            <a:pPr>
              <a:buNone/>
            </a:pPr>
            <a:r>
              <a:rPr lang="cs-CZ" sz="2400" b="1" dirty="0" smtClean="0">
                <a:solidFill>
                  <a:srgbClr val="92D050"/>
                </a:solidFill>
              </a:rPr>
              <a:t>       </a:t>
            </a:r>
            <a:r>
              <a:rPr lang="cs-CZ" sz="1600" dirty="0" smtClean="0"/>
              <a:t>Obr. 4</a:t>
            </a:r>
            <a:endParaRPr lang="cs-CZ" sz="2400" dirty="0"/>
          </a:p>
        </p:txBody>
      </p:sp>
      <p:pic>
        <p:nvPicPr>
          <p:cNvPr id="27650" name="Picture 2" descr="Soubor:Panthera tigris altaica 13 - Buffalo Zoo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696" y="2132856"/>
            <a:ext cx="5819800" cy="394291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5" name="AutoShape 2"/>
          <p:cNvSpPr>
            <a:spLocks noChangeArrowheads="1"/>
          </p:cNvSpPr>
          <p:nvPr/>
        </p:nvSpPr>
        <p:spPr bwMode="auto">
          <a:xfrm rot="1794209">
            <a:off x="7285440" y="645558"/>
            <a:ext cx="1657350" cy="423930"/>
          </a:xfrm>
          <a:prstGeom prst="octagon">
            <a:avLst>
              <a:gd name="adj" fmla="val 29287"/>
            </a:avLst>
          </a:prstGeom>
          <a:solidFill>
            <a:srgbClr val="A5A5A5"/>
          </a:solidFill>
          <a:ln w="38100">
            <a:solidFill>
              <a:srgbClr val="FFFF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sz="1400" b="1" i="0" u="none" strike="noStrike" cap="none" normalizeH="0" baseline="0" dirty="0" smtClean="0">
                <a:ln>
                  <a:noFill/>
                </a:ln>
                <a:solidFill>
                  <a:srgbClr val="FFFF00"/>
                </a:solidFill>
                <a:effectLst/>
                <a:latin typeface="Calibri" pitchFamily="34" charset="0"/>
                <a:cs typeface="Arial" pitchFamily="34" charset="0"/>
              </a:rPr>
              <a:t>Šelmy kočkovité</a:t>
            </a:r>
            <a:endParaRPr kumimoji="0" lang="cs-CZ" sz="1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b="1" u="sng" dirty="0" smtClean="0">
                <a:solidFill>
                  <a:srgbClr val="92D050"/>
                </a:solidFill>
              </a:rPr>
              <a:t>Gepard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- nejrychlejší kočkovitá šelma</a:t>
            </a:r>
          </a:p>
          <a:p>
            <a:r>
              <a:rPr lang="cs-CZ" sz="2400" b="1" dirty="0" smtClean="0"/>
              <a:t>  během 4 vteřin rychlost 95 km/h až 120 km/h</a:t>
            </a:r>
          </a:p>
          <a:p>
            <a:endParaRPr lang="cs-CZ" sz="2400" b="1" dirty="0" smtClean="0"/>
          </a:p>
          <a:p>
            <a:r>
              <a:rPr lang="cs-CZ" sz="2400" b="1" dirty="0" smtClean="0">
                <a:solidFill>
                  <a:schemeClr val="accent6"/>
                </a:solidFill>
              </a:rPr>
              <a:t>- nezatažitelné drápy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- potrava: pasoucí se savci     hlavně antilopy</a:t>
            </a:r>
          </a:p>
          <a:p>
            <a:endParaRPr lang="cs-CZ" sz="2400" b="1" dirty="0"/>
          </a:p>
        </p:txBody>
      </p:sp>
      <p:sp>
        <p:nvSpPr>
          <p:cNvPr id="4" name="AutoShape 2"/>
          <p:cNvSpPr>
            <a:spLocks noChangeArrowheads="1"/>
          </p:cNvSpPr>
          <p:nvPr/>
        </p:nvSpPr>
        <p:spPr bwMode="auto">
          <a:xfrm rot="1794209">
            <a:off x="7285440" y="645558"/>
            <a:ext cx="1657350" cy="423930"/>
          </a:xfrm>
          <a:prstGeom prst="octagon">
            <a:avLst>
              <a:gd name="adj" fmla="val 29287"/>
            </a:avLst>
          </a:prstGeom>
          <a:solidFill>
            <a:srgbClr val="A5A5A5"/>
          </a:solidFill>
          <a:ln w="38100">
            <a:solidFill>
              <a:srgbClr val="FFFF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sz="1400" b="1" i="0" u="none" strike="noStrike" cap="none" normalizeH="0" baseline="0" dirty="0" smtClean="0">
                <a:ln>
                  <a:noFill/>
                </a:ln>
                <a:solidFill>
                  <a:srgbClr val="FFFF00"/>
                </a:solidFill>
                <a:effectLst/>
                <a:latin typeface="Calibri" pitchFamily="34" charset="0"/>
                <a:cs typeface="Arial" pitchFamily="34" charset="0"/>
              </a:rPr>
              <a:t>Šelmy kočkovité</a:t>
            </a:r>
            <a:endParaRPr kumimoji="0" lang="cs-CZ" sz="1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6" name="Přímá spojovací šipka 5"/>
          <p:cNvCxnSpPr/>
          <p:nvPr/>
        </p:nvCxnSpPr>
        <p:spPr>
          <a:xfrm>
            <a:off x="4788024" y="4437112"/>
            <a:ext cx="360040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endParaRPr lang="cs-CZ" dirty="0">
              <a:solidFill>
                <a:srgbClr val="92D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                                                                   </a:t>
            </a:r>
            <a:r>
              <a:rPr lang="cs-CZ" sz="1600" dirty="0" smtClean="0"/>
              <a:t>Obr. 5</a:t>
            </a:r>
            <a:endParaRPr lang="cs-CZ" dirty="0"/>
          </a:p>
        </p:txBody>
      </p:sp>
      <p:sp>
        <p:nvSpPr>
          <p:cNvPr id="5" name="AutoShape 2"/>
          <p:cNvSpPr>
            <a:spLocks noChangeArrowheads="1"/>
          </p:cNvSpPr>
          <p:nvPr/>
        </p:nvSpPr>
        <p:spPr bwMode="auto">
          <a:xfrm rot="1794209">
            <a:off x="7285440" y="645558"/>
            <a:ext cx="1657350" cy="423930"/>
          </a:xfrm>
          <a:prstGeom prst="octagon">
            <a:avLst>
              <a:gd name="adj" fmla="val 29287"/>
            </a:avLst>
          </a:prstGeom>
          <a:solidFill>
            <a:srgbClr val="A5A5A5"/>
          </a:solidFill>
          <a:ln w="38100">
            <a:solidFill>
              <a:srgbClr val="FFFF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sz="1400" b="1" i="0" u="none" strike="noStrike" cap="none" normalizeH="0" baseline="0" dirty="0" smtClean="0">
                <a:ln>
                  <a:noFill/>
                </a:ln>
                <a:solidFill>
                  <a:srgbClr val="FFFF00"/>
                </a:solidFill>
                <a:effectLst/>
                <a:latin typeface="Calibri" pitchFamily="34" charset="0"/>
                <a:cs typeface="Arial" pitchFamily="34" charset="0"/>
              </a:rPr>
              <a:t>Šelmy kočkovité</a:t>
            </a:r>
            <a:endParaRPr kumimoji="0" lang="cs-CZ" sz="1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9632" y="1811727"/>
            <a:ext cx="6408712" cy="4139789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sz="2400" b="1" u="sng" dirty="0" smtClean="0">
                <a:solidFill>
                  <a:srgbClr val="92D050"/>
                </a:solidFill>
              </a:rPr>
              <a:t>Rys ostrovid</a:t>
            </a:r>
            <a:endParaRPr lang="cs-CZ" sz="2400" b="1" u="sng" dirty="0" smtClean="0"/>
          </a:p>
          <a:p>
            <a:pPr>
              <a:buNone/>
            </a:pPr>
            <a:endParaRPr lang="cs-CZ" sz="2400" b="1" dirty="0" smtClean="0"/>
          </a:p>
          <a:p>
            <a:pPr>
              <a:buNone/>
            </a:pPr>
            <a:r>
              <a:rPr lang="cs-CZ" sz="2400" b="1" dirty="0" smtClean="0"/>
              <a:t>- výskyt: lesy Euroasie, </a:t>
            </a:r>
            <a:r>
              <a:rPr lang="cs-CZ" sz="2400" b="1" dirty="0" smtClean="0">
                <a:solidFill>
                  <a:srgbClr val="FFFF00"/>
                </a:solidFill>
              </a:rPr>
              <a:t>také v České republice</a:t>
            </a:r>
          </a:p>
          <a:p>
            <a:pPr>
              <a:buNone/>
            </a:pPr>
            <a:endParaRPr lang="cs-CZ" sz="2400" b="1" dirty="0" smtClean="0"/>
          </a:p>
          <a:p>
            <a:pPr>
              <a:buNone/>
            </a:pPr>
            <a:r>
              <a:rPr lang="cs-CZ" sz="2400" b="1" dirty="0" smtClean="0"/>
              <a:t>- tělo: velká hlava, </a:t>
            </a:r>
          </a:p>
          <a:p>
            <a:pPr>
              <a:buNone/>
            </a:pPr>
            <a:r>
              <a:rPr lang="cs-CZ" sz="2400" b="1" dirty="0" smtClean="0"/>
              <a:t>           střapečky chlupů na ušních boltcích       </a:t>
            </a:r>
          </a:p>
          <a:p>
            <a:pPr>
              <a:buNone/>
            </a:pPr>
            <a:r>
              <a:rPr lang="cs-CZ" sz="2400" b="1" dirty="0" smtClean="0"/>
              <a:t>           krátký ocas</a:t>
            </a:r>
          </a:p>
          <a:p>
            <a:pPr>
              <a:buNone/>
            </a:pPr>
            <a:endParaRPr lang="cs-CZ" sz="2400" b="1" dirty="0" smtClean="0"/>
          </a:p>
          <a:p>
            <a:pPr>
              <a:buNone/>
            </a:pPr>
            <a:r>
              <a:rPr lang="cs-CZ" sz="2400" b="1" dirty="0" smtClean="0"/>
              <a:t>- lov: ze zálohy</a:t>
            </a:r>
          </a:p>
          <a:p>
            <a:pPr>
              <a:buNone/>
            </a:pPr>
            <a:endParaRPr lang="cs-CZ" sz="2400" b="1" dirty="0" smtClean="0"/>
          </a:p>
          <a:p>
            <a:pPr>
              <a:buNone/>
            </a:pPr>
            <a:r>
              <a:rPr lang="cs-CZ" sz="2400" b="1" dirty="0" smtClean="0"/>
              <a:t>- potrava: ptáci, hlodavci, zajíci i srny</a:t>
            </a:r>
            <a:endParaRPr lang="cs-CZ" sz="2400" b="1" dirty="0"/>
          </a:p>
        </p:txBody>
      </p:sp>
      <p:sp>
        <p:nvSpPr>
          <p:cNvPr id="4" name="AutoShape 2"/>
          <p:cNvSpPr>
            <a:spLocks noChangeArrowheads="1"/>
          </p:cNvSpPr>
          <p:nvPr/>
        </p:nvSpPr>
        <p:spPr bwMode="auto">
          <a:xfrm rot="1794209">
            <a:off x="7285440" y="645558"/>
            <a:ext cx="1657350" cy="423930"/>
          </a:xfrm>
          <a:prstGeom prst="octagon">
            <a:avLst>
              <a:gd name="adj" fmla="val 29287"/>
            </a:avLst>
          </a:prstGeom>
          <a:solidFill>
            <a:srgbClr val="A5A5A5"/>
          </a:solidFill>
          <a:ln w="38100">
            <a:solidFill>
              <a:srgbClr val="FFFF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sz="1400" b="1" i="0" u="none" strike="noStrike" cap="none" normalizeH="0" baseline="0" dirty="0" smtClean="0">
                <a:ln>
                  <a:noFill/>
                </a:ln>
                <a:solidFill>
                  <a:srgbClr val="FFFF00"/>
                </a:solidFill>
                <a:effectLst/>
                <a:latin typeface="Calibri" pitchFamily="34" charset="0"/>
                <a:cs typeface="Arial" pitchFamily="34" charset="0"/>
              </a:rPr>
              <a:t>Šelmy kočkovité</a:t>
            </a:r>
            <a:endParaRPr kumimoji="0" lang="cs-CZ" sz="1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                                                       </a:t>
            </a:r>
            <a:r>
              <a:rPr lang="cs-CZ" sz="1600" dirty="0" smtClean="0"/>
              <a:t>Obr. 6</a:t>
            </a:r>
            <a:endParaRPr lang="cs-CZ" dirty="0"/>
          </a:p>
        </p:txBody>
      </p:sp>
      <p:pic>
        <p:nvPicPr>
          <p:cNvPr id="2050" name="Picture 2" descr="Soubor:Lynx lynx poing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19872" y="1628800"/>
            <a:ext cx="3033031" cy="4553348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sp>
        <p:nvSpPr>
          <p:cNvPr id="5" name="AutoShape 2"/>
          <p:cNvSpPr>
            <a:spLocks noChangeArrowheads="1"/>
          </p:cNvSpPr>
          <p:nvPr/>
        </p:nvSpPr>
        <p:spPr bwMode="auto">
          <a:xfrm rot="1794209">
            <a:off x="7285440" y="645558"/>
            <a:ext cx="1657350" cy="423930"/>
          </a:xfrm>
          <a:prstGeom prst="octagon">
            <a:avLst>
              <a:gd name="adj" fmla="val 29287"/>
            </a:avLst>
          </a:prstGeom>
          <a:solidFill>
            <a:srgbClr val="A5A5A5"/>
          </a:solidFill>
          <a:ln w="38100">
            <a:solidFill>
              <a:srgbClr val="FFFF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sz="1400" b="1" i="0" u="none" strike="noStrike" cap="none" normalizeH="0" baseline="0" dirty="0" smtClean="0">
                <a:ln>
                  <a:noFill/>
                </a:ln>
                <a:solidFill>
                  <a:srgbClr val="FFFF00"/>
                </a:solidFill>
                <a:effectLst/>
                <a:latin typeface="Calibri" pitchFamily="34" charset="0"/>
                <a:cs typeface="Arial" pitchFamily="34" charset="0"/>
              </a:rPr>
              <a:t>Šelmy kočkovité</a:t>
            </a:r>
            <a:endParaRPr kumimoji="0" lang="cs-CZ" sz="1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b="1" dirty="0" smtClean="0"/>
              <a:t>nejsilnější kočkovitá šelma</a:t>
            </a:r>
          </a:p>
          <a:p>
            <a:endParaRPr lang="cs-CZ" sz="2400" b="1" dirty="0"/>
          </a:p>
          <a:p>
            <a:r>
              <a:rPr lang="cs-CZ" sz="2400" b="1" dirty="0" smtClean="0"/>
              <a:t>střapec na konci ocasu</a:t>
            </a:r>
          </a:p>
          <a:p>
            <a:endParaRPr lang="cs-CZ" sz="2400" b="1" dirty="0"/>
          </a:p>
          <a:p>
            <a:r>
              <a:rPr lang="cs-CZ" sz="2400" b="1" dirty="0" smtClean="0"/>
              <a:t>nejrychlejší kočkovitá šelma</a:t>
            </a:r>
          </a:p>
          <a:p>
            <a:endParaRPr lang="cs-CZ" sz="2400" b="1" dirty="0"/>
          </a:p>
          <a:p>
            <a:r>
              <a:rPr lang="cs-CZ" sz="2400" b="1" dirty="0" smtClean="0"/>
              <a:t>štětinky na ušních boltcích</a:t>
            </a:r>
          </a:p>
          <a:p>
            <a:endParaRPr lang="cs-CZ" sz="2400" b="1" dirty="0" smtClean="0"/>
          </a:p>
          <a:p>
            <a:endParaRPr lang="cs-CZ" sz="2400" b="1" dirty="0" smtClean="0"/>
          </a:p>
          <a:p>
            <a:r>
              <a:rPr lang="cs-CZ" sz="2400" b="1" dirty="0" smtClean="0"/>
              <a:t>lev               rys               tygr                gepard</a:t>
            </a:r>
            <a:endParaRPr lang="cs-CZ" sz="2400" b="1" dirty="0"/>
          </a:p>
        </p:txBody>
      </p:sp>
      <p:sp>
        <p:nvSpPr>
          <p:cNvPr id="4" name="AutoShape 2"/>
          <p:cNvSpPr>
            <a:spLocks noChangeArrowheads="1"/>
          </p:cNvSpPr>
          <p:nvPr/>
        </p:nvSpPr>
        <p:spPr bwMode="auto">
          <a:xfrm rot="1794209">
            <a:off x="7285440" y="645558"/>
            <a:ext cx="1657350" cy="423930"/>
          </a:xfrm>
          <a:prstGeom prst="octagon">
            <a:avLst>
              <a:gd name="adj" fmla="val 29287"/>
            </a:avLst>
          </a:prstGeom>
          <a:solidFill>
            <a:srgbClr val="A5A5A5"/>
          </a:solidFill>
          <a:ln w="38100">
            <a:solidFill>
              <a:srgbClr val="FFFF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sz="1400" b="1" i="0" u="none" strike="noStrike" cap="none" normalizeH="0" baseline="0" dirty="0" smtClean="0">
                <a:ln>
                  <a:noFill/>
                </a:ln>
                <a:solidFill>
                  <a:srgbClr val="FFFF00"/>
                </a:solidFill>
                <a:effectLst/>
                <a:latin typeface="Calibri" pitchFamily="34" charset="0"/>
                <a:cs typeface="Arial" pitchFamily="34" charset="0"/>
              </a:rPr>
              <a:t>Šelmy kočkovité</a:t>
            </a:r>
            <a:endParaRPr kumimoji="0" lang="cs-CZ" sz="1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355169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b="1" dirty="0" smtClean="0"/>
              <a:t>nejsilnější kočkovitá šelma                   tygr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střapec na konci ocasu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nejrychlejší kočkovitá šelma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štětinky na ušních boltcích</a:t>
            </a:r>
          </a:p>
          <a:p>
            <a:endParaRPr lang="cs-CZ" sz="2400" b="1" dirty="0" smtClean="0"/>
          </a:p>
          <a:p>
            <a:endParaRPr lang="cs-CZ" sz="2400" b="1" dirty="0" smtClean="0"/>
          </a:p>
          <a:p>
            <a:r>
              <a:rPr lang="cs-CZ" sz="2400" b="1" dirty="0" smtClean="0"/>
              <a:t>lev               rys                                   gepard</a:t>
            </a:r>
            <a:endParaRPr lang="cs-CZ" sz="2400" b="1" dirty="0"/>
          </a:p>
        </p:txBody>
      </p:sp>
      <p:sp>
        <p:nvSpPr>
          <p:cNvPr id="4" name="AutoShape 2"/>
          <p:cNvSpPr>
            <a:spLocks noChangeArrowheads="1"/>
          </p:cNvSpPr>
          <p:nvPr/>
        </p:nvSpPr>
        <p:spPr bwMode="auto">
          <a:xfrm rot="1794209">
            <a:off x="7285440" y="645558"/>
            <a:ext cx="1657350" cy="423930"/>
          </a:xfrm>
          <a:prstGeom prst="octagon">
            <a:avLst>
              <a:gd name="adj" fmla="val 29287"/>
            </a:avLst>
          </a:prstGeom>
          <a:solidFill>
            <a:srgbClr val="A5A5A5"/>
          </a:solidFill>
          <a:ln w="38100">
            <a:solidFill>
              <a:srgbClr val="FFFF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sz="1400" b="1" i="0" u="none" strike="noStrike" cap="none" normalizeH="0" baseline="0" dirty="0" smtClean="0">
                <a:ln>
                  <a:noFill/>
                </a:ln>
                <a:solidFill>
                  <a:srgbClr val="FFFF00"/>
                </a:solidFill>
                <a:effectLst/>
                <a:latin typeface="Calibri" pitchFamily="34" charset="0"/>
                <a:cs typeface="Arial" pitchFamily="34" charset="0"/>
              </a:rPr>
              <a:t>Šelmy kočkovité</a:t>
            </a:r>
            <a:endParaRPr kumimoji="0" lang="cs-CZ" sz="1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b="1" dirty="0" smtClean="0"/>
              <a:t>nejsilnější kočkovitá šelma                   tygr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střapec na konci ocasu                         lev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nejrychlejší kočkovitá šelma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štětinky na ušních boltcích</a:t>
            </a:r>
          </a:p>
          <a:p>
            <a:endParaRPr lang="cs-CZ" sz="2400" b="1" dirty="0" smtClean="0"/>
          </a:p>
          <a:p>
            <a:endParaRPr lang="cs-CZ" sz="2400" b="1" dirty="0" smtClean="0"/>
          </a:p>
          <a:p>
            <a:r>
              <a:rPr lang="cs-CZ" sz="2400" b="1" dirty="0" smtClean="0"/>
              <a:t>                  rys                                   gepard</a:t>
            </a:r>
          </a:p>
          <a:p>
            <a:endParaRPr lang="cs-CZ" sz="2400" dirty="0"/>
          </a:p>
        </p:txBody>
      </p:sp>
      <p:sp>
        <p:nvSpPr>
          <p:cNvPr id="4" name="AutoShape 2"/>
          <p:cNvSpPr>
            <a:spLocks noChangeArrowheads="1"/>
          </p:cNvSpPr>
          <p:nvPr/>
        </p:nvSpPr>
        <p:spPr bwMode="auto">
          <a:xfrm rot="1794209">
            <a:off x="7285440" y="645558"/>
            <a:ext cx="1657350" cy="423930"/>
          </a:xfrm>
          <a:prstGeom prst="octagon">
            <a:avLst>
              <a:gd name="adj" fmla="val 29287"/>
            </a:avLst>
          </a:prstGeom>
          <a:solidFill>
            <a:srgbClr val="A5A5A5"/>
          </a:solidFill>
          <a:ln w="38100">
            <a:solidFill>
              <a:srgbClr val="FFFF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sz="1400" b="1" i="0" u="none" strike="noStrike" cap="none" normalizeH="0" baseline="0" dirty="0" smtClean="0">
                <a:ln>
                  <a:noFill/>
                </a:ln>
                <a:solidFill>
                  <a:srgbClr val="FFFF00"/>
                </a:solidFill>
                <a:effectLst/>
                <a:latin typeface="Calibri" pitchFamily="34" charset="0"/>
                <a:cs typeface="Arial" pitchFamily="34" charset="0"/>
              </a:rPr>
              <a:t>Šelmy kočkovité</a:t>
            </a:r>
            <a:endParaRPr kumimoji="0" lang="cs-CZ" sz="1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b="1" dirty="0" smtClean="0"/>
              <a:t>nejsilnější kočkovitá šelma                   tygr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střapec na konci ocasu                         lev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nejrychlejší kočkovitá šelma                 gepard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štětinky na ušních boltcích</a:t>
            </a:r>
          </a:p>
          <a:p>
            <a:endParaRPr lang="cs-CZ" sz="2400" b="1" dirty="0" smtClean="0"/>
          </a:p>
          <a:p>
            <a:endParaRPr lang="cs-CZ" sz="2400" b="1" dirty="0" smtClean="0"/>
          </a:p>
          <a:p>
            <a:r>
              <a:rPr lang="cs-CZ" sz="2400" b="1" dirty="0" smtClean="0"/>
              <a:t>                  rys                                   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AutoShape 2"/>
          <p:cNvSpPr>
            <a:spLocks noChangeArrowheads="1"/>
          </p:cNvSpPr>
          <p:nvPr/>
        </p:nvSpPr>
        <p:spPr bwMode="auto">
          <a:xfrm rot="1794209">
            <a:off x="7285440" y="645558"/>
            <a:ext cx="1657350" cy="423930"/>
          </a:xfrm>
          <a:prstGeom prst="octagon">
            <a:avLst>
              <a:gd name="adj" fmla="val 29287"/>
            </a:avLst>
          </a:prstGeom>
          <a:solidFill>
            <a:srgbClr val="A5A5A5"/>
          </a:solidFill>
          <a:ln w="38100">
            <a:solidFill>
              <a:srgbClr val="FFFF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sz="1400" b="1" i="0" u="none" strike="noStrike" cap="none" normalizeH="0" baseline="0" dirty="0" smtClean="0">
                <a:ln>
                  <a:noFill/>
                </a:ln>
                <a:solidFill>
                  <a:srgbClr val="FFFF00"/>
                </a:solidFill>
                <a:effectLst/>
                <a:latin typeface="Calibri" pitchFamily="34" charset="0"/>
                <a:cs typeface="Arial" pitchFamily="34" charset="0"/>
              </a:rPr>
              <a:t>Šelmy kočkovité</a:t>
            </a:r>
            <a:endParaRPr kumimoji="0" lang="cs-CZ" sz="1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b="1" dirty="0" smtClean="0"/>
              <a:t>nejsilnější kočkovitá šelma                   tygr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střapec na konci ocasu                         lev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nejrychlejší kočkovitá šelma                 gepard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štětinky na ušních boltcích                   rys</a:t>
            </a:r>
          </a:p>
          <a:p>
            <a:endParaRPr lang="cs-CZ" sz="2400" dirty="0" smtClean="0"/>
          </a:p>
          <a:p>
            <a:endParaRPr lang="cs-CZ" sz="2400" dirty="0" smtClean="0"/>
          </a:p>
          <a:p>
            <a:r>
              <a:rPr lang="cs-CZ" sz="2400" dirty="0" smtClean="0"/>
              <a:t>                                                     </a:t>
            </a:r>
          </a:p>
        </p:txBody>
      </p:sp>
      <p:sp>
        <p:nvSpPr>
          <p:cNvPr id="4" name="AutoShape 2"/>
          <p:cNvSpPr>
            <a:spLocks noChangeArrowheads="1"/>
          </p:cNvSpPr>
          <p:nvPr/>
        </p:nvSpPr>
        <p:spPr bwMode="auto">
          <a:xfrm rot="1794209">
            <a:off x="7285440" y="645558"/>
            <a:ext cx="1657350" cy="423930"/>
          </a:xfrm>
          <a:prstGeom prst="octagon">
            <a:avLst>
              <a:gd name="adj" fmla="val 29287"/>
            </a:avLst>
          </a:prstGeom>
          <a:solidFill>
            <a:srgbClr val="A5A5A5"/>
          </a:solidFill>
          <a:ln w="38100">
            <a:solidFill>
              <a:srgbClr val="FFFF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sz="1400" b="1" i="0" u="none" strike="noStrike" cap="none" normalizeH="0" baseline="0" dirty="0" smtClean="0">
                <a:ln>
                  <a:noFill/>
                </a:ln>
                <a:solidFill>
                  <a:srgbClr val="FFFF00"/>
                </a:solidFill>
                <a:effectLst/>
                <a:latin typeface="Calibri" pitchFamily="34" charset="0"/>
                <a:cs typeface="Arial" pitchFamily="34" charset="0"/>
              </a:rPr>
              <a:t>Šelmy kočkovité</a:t>
            </a:r>
            <a:endParaRPr kumimoji="0" lang="cs-CZ" sz="1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800" b="1" dirty="0" smtClean="0">
                <a:solidFill>
                  <a:srgbClr val="92D050"/>
                </a:solidFill>
              </a:rPr>
              <a:t>Další zástupci</a:t>
            </a:r>
            <a:endParaRPr lang="cs-CZ" sz="2800" b="1" dirty="0">
              <a:solidFill>
                <a:srgbClr val="92D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endParaRPr lang="cs-CZ" b="1" dirty="0" smtClean="0">
              <a:solidFill>
                <a:srgbClr val="92D050"/>
              </a:solidFill>
            </a:endParaRPr>
          </a:p>
          <a:p>
            <a:endParaRPr lang="cs-CZ" b="1" dirty="0" smtClean="0">
              <a:solidFill>
                <a:srgbClr val="92D050"/>
              </a:solidFill>
            </a:endParaRPr>
          </a:p>
          <a:p>
            <a:endParaRPr lang="cs-CZ" b="1" dirty="0" smtClean="0">
              <a:solidFill>
                <a:srgbClr val="92D050"/>
              </a:solidFill>
            </a:endParaRPr>
          </a:p>
          <a:p>
            <a:endParaRPr lang="cs-CZ" b="1" dirty="0" smtClean="0">
              <a:solidFill>
                <a:srgbClr val="92D050"/>
              </a:solidFill>
            </a:endParaRPr>
          </a:p>
          <a:p>
            <a:endParaRPr lang="cs-CZ" b="1" dirty="0" smtClean="0">
              <a:solidFill>
                <a:srgbClr val="92D050"/>
              </a:solidFill>
            </a:endParaRPr>
          </a:p>
          <a:p>
            <a:endParaRPr lang="cs-CZ" b="1" dirty="0" smtClean="0">
              <a:solidFill>
                <a:srgbClr val="92D050"/>
              </a:solidFill>
            </a:endParaRPr>
          </a:p>
          <a:p>
            <a:endParaRPr lang="cs-CZ" b="1" dirty="0" smtClean="0">
              <a:solidFill>
                <a:srgbClr val="92D050"/>
              </a:solidFill>
            </a:endParaRPr>
          </a:p>
          <a:p>
            <a:endParaRPr lang="cs-CZ" b="1" dirty="0" smtClean="0">
              <a:solidFill>
                <a:srgbClr val="92D050"/>
              </a:solidFill>
            </a:endParaRPr>
          </a:p>
          <a:p>
            <a:endParaRPr lang="cs-CZ" b="1" dirty="0" smtClean="0">
              <a:solidFill>
                <a:srgbClr val="92D050"/>
              </a:solidFill>
            </a:endParaRPr>
          </a:p>
          <a:p>
            <a:r>
              <a:rPr lang="cs-CZ" sz="2400" b="1" dirty="0" smtClean="0">
                <a:solidFill>
                  <a:srgbClr val="92D050"/>
                </a:solidFill>
              </a:rPr>
              <a:t>                 Ocelot velký                           </a:t>
            </a:r>
            <a:r>
              <a:rPr lang="cs-CZ" sz="1600" dirty="0" smtClean="0"/>
              <a:t>Obr. 7</a:t>
            </a:r>
            <a:endParaRPr lang="cs-CZ" sz="2400" dirty="0" smtClean="0"/>
          </a:p>
          <a:p>
            <a:endParaRPr lang="cs-CZ" dirty="0"/>
          </a:p>
        </p:txBody>
      </p:sp>
      <p:pic>
        <p:nvPicPr>
          <p:cNvPr id="4098" name="Picture 2" descr="Soubor:Ocelot 2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67744" y="1772817"/>
            <a:ext cx="4621560" cy="3672408"/>
          </a:xfrm>
          <a:prstGeom prst="rect">
            <a:avLst/>
          </a:prstGeom>
          <a:noFill/>
        </p:spPr>
      </p:pic>
      <p:sp>
        <p:nvSpPr>
          <p:cNvPr id="5" name="AutoShape 2"/>
          <p:cNvSpPr>
            <a:spLocks noChangeArrowheads="1"/>
          </p:cNvSpPr>
          <p:nvPr/>
        </p:nvSpPr>
        <p:spPr bwMode="auto">
          <a:xfrm rot="1794209">
            <a:off x="7285440" y="645558"/>
            <a:ext cx="1657350" cy="423930"/>
          </a:xfrm>
          <a:prstGeom prst="octagon">
            <a:avLst>
              <a:gd name="adj" fmla="val 29287"/>
            </a:avLst>
          </a:prstGeom>
          <a:solidFill>
            <a:srgbClr val="A5A5A5"/>
          </a:solidFill>
          <a:ln w="38100">
            <a:solidFill>
              <a:srgbClr val="FFFF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sz="1400" b="1" i="0" u="none" strike="noStrike" cap="none" normalizeH="0" baseline="0" dirty="0" smtClean="0">
                <a:ln>
                  <a:noFill/>
                </a:ln>
                <a:solidFill>
                  <a:srgbClr val="FFFF00"/>
                </a:solidFill>
                <a:effectLst/>
                <a:latin typeface="Calibri" pitchFamily="34" charset="0"/>
                <a:cs typeface="Arial" pitchFamily="34" charset="0"/>
              </a:rPr>
              <a:t>Šelmy kočkovité</a:t>
            </a:r>
            <a:endParaRPr kumimoji="0" lang="cs-CZ" sz="1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endParaRPr lang="cs-CZ" sz="3200" dirty="0">
              <a:solidFill>
                <a:srgbClr val="92D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>
              <a:solidFill>
                <a:srgbClr val="92D050"/>
              </a:solidFill>
            </a:endParaRPr>
          </a:p>
          <a:p>
            <a:endParaRPr lang="cs-CZ" dirty="0" smtClean="0">
              <a:solidFill>
                <a:srgbClr val="92D050"/>
              </a:solidFill>
            </a:endParaRPr>
          </a:p>
          <a:p>
            <a:endParaRPr lang="cs-CZ" dirty="0" smtClean="0">
              <a:solidFill>
                <a:srgbClr val="92D050"/>
              </a:solidFill>
            </a:endParaRPr>
          </a:p>
          <a:p>
            <a:endParaRPr lang="cs-CZ" dirty="0" smtClean="0">
              <a:solidFill>
                <a:srgbClr val="92D050"/>
              </a:solidFill>
            </a:endParaRPr>
          </a:p>
          <a:p>
            <a:endParaRPr lang="cs-CZ" dirty="0" smtClean="0">
              <a:solidFill>
                <a:srgbClr val="92D050"/>
              </a:solidFill>
            </a:endParaRPr>
          </a:p>
          <a:p>
            <a:endParaRPr lang="cs-CZ" dirty="0" smtClean="0">
              <a:solidFill>
                <a:srgbClr val="92D050"/>
              </a:solidFill>
            </a:endParaRPr>
          </a:p>
          <a:p>
            <a:endParaRPr lang="cs-CZ" dirty="0" smtClean="0">
              <a:solidFill>
                <a:srgbClr val="92D050"/>
              </a:solidFill>
            </a:endParaRPr>
          </a:p>
          <a:p>
            <a:endParaRPr lang="cs-CZ" dirty="0" smtClean="0">
              <a:solidFill>
                <a:srgbClr val="92D050"/>
              </a:solidFill>
            </a:endParaRPr>
          </a:p>
          <a:p>
            <a:r>
              <a:rPr lang="cs-CZ" sz="2400" b="1" dirty="0" smtClean="0">
                <a:solidFill>
                  <a:srgbClr val="92D050"/>
                </a:solidFill>
              </a:rPr>
              <a:t>             Levhart obláčkový                          </a:t>
            </a:r>
            <a:r>
              <a:rPr lang="cs-CZ" sz="1600" dirty="0" smtClean="0"/>
              <a:t>Obr. 8</a:t>
            </a:r>
            <a:endParaRPr lang="cs-CZ" sz="2400" b="1" dirty="0" smtClean="0">
              <a:solidFill>
                <a:srgbClr val="92D050"/>
              </a:solidFill>
            </a:endParaRPr>
          </a:p>
          <a:p>
            <a:endParaRPr lang="cs-CZ" dirty="0"/>
          </a:p>
        </p:txBody>
      </p:sp>
      <p:pic>
        <p:nvPicPr>
          <p:cNvPr id="3481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1700808"/>
            <a:ext cx="5423322" cy="379838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AutoShape 2"/>
          <p:cNvSpPr>
            <a:spLocks noChangeArrowheads="1"/>
          </p:cNvSpPr>
          <p:nvPr/>
        </p:nvSpPr>
        <p:spPr bwMode="auto">
          <a:xfrm rot="1794209">
            <a:off x="7285440" y="645558"/>
            <a:ext cx="1657350" cy="423930"/>
          </a:xfrm>
          <a:prstGeom prst="octagon">
            <a:avLst>
              <a:gd name="adj" fmla="val 29287"/>
            </a:avLst>
          </a:prstGeom>
          <a:solidFill>
            <a:srgbClr val="A5A5A5"/>
          </a:solidFill>
          <a:ln w="38100">
            <a:solidFill>
              <a:srgbClr val="FFFF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sz="1400" b="1" i="0" u="none" strike="noStrike" cap="none" normalizeH="0" baseline="0" dirty="0" smtClean="0">
                <a:ln>
                  <a:noFill/>
                </a:ln>
                <a:solidFill>
                  <a:srgbClr val="FFFF00"/>
                </a:solidFill>
                <a:effectLst/>
                <a:latin typeface="Calibri" pitchFamily="34" charset="0"/>
                <a:cs typeface="Arial" pitchFamily="34" charset="0"/>
              </a:rPr>
              <a:t>Šelmy kočkovité</a:t>
            </a:r>
            <a:endParaRPr kumimoji="0" lang="cs-CZ" sz="1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FFC000"/>
                </a:solidFill>
              </a:rPr>
              <a:t>Čí je to srst?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824536"/>
          </a:xfrm>
        </p:spPr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640" y="1844824"/>
            <a:ext cx="1809552" cy="10801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148064" y="1916832"/>
            <a:ext cx="2028825" cy="100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331640" y="4437112"/>
            <a:ext cx="1685925" cy="1114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220072" y="4365104"/>
            <a:ext cx="1930896" cy="11773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Zaoblený obdélník 7"/>
          <p:cNvSpPr/>
          <p:nvPr/>
        </p:nvSpPr>
        <p:spPr>
          <a:xfrm>
            <a:off x="827584" y="3068960"/>
            <a:ext cx="2808312" cy="6480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/>
          </a:p>
        </p:txBody>
      </p:sp>
      <p:sp>
        <p:nvSpPr>
          <p:cNvPr id="10" name="Zaoblený obdélník 9"/>
          <p:cNvSpPr/>
          <p:nvPr/>
        </p:nvSpPr>
        <p:spPr>
          <a:xfrm>
            <a:off x="4716016" y="3068960"/>
            <a:ext cx="2808312" cy="6480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Zaoblený obdélník 10"/>
          <p:cNvSpPr/>
          <p:nvPr/>
        </p:nvSpPr>
        <p:spPr>
          <a:xfrm>
            <a:off x="899592" y="5733256"/>
            <a:ext cx="2808312" cy="6480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" name="Zaoblený obdélník 11"/>
          <p:cNvSpPr/>
          <p:nvPr/>
        </p:nvSpPr>
        <p:spPr>
          <a:xfrm>
            <a:off x="4788024" y="5733256"/>
            <a:ext cx="2808312" cy="6480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" name="AutoShape 2"/>
          <p:cNvSpPr>
            <a:spLocks noChangeArrowheads="1"/>
          </p:cNvSpPr>
          <p:nvPr/>
        </p:nvSpPr>
        <p:spPr bwMode="auto">
          <a:xfrm rot="1794209">
            <a:off x="7285440" y="645558"/>
            <a:ext cx="1657350" cy="423930"/>
          </a:xfrm>
          <a:prstGeom prst="octagon">
            <a:avLst>
              <a:gd name="adj" fmla="val 29287"/>
            </a:avLst>
          </a:prstGeom>
          <a:solidFill>
            <a:srgbClr val="A5A5A5"/>
          </a:solidFill>
          <a:ln w="38100">
            <a:solidFill>
              <a:srgbClr val="FFFF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sz="1400" b="1" i="0" u="none" strike="noStrike" cap="none" normalizeH="0" baseline="0" dirty="0" smtClean="0">
                <a:ln>
                  <a:noFill/>
                </a:ln>
                <a:solidFill>
                  <a:srgbClr val="FFFF00"/>
                </a:solidFill>
                <a:effectLst/>
                <a:latin typeface="Calibri" pitchFamily="34" charset="0"/>
                <a:cs typeface="Arial" pitchFamily="34" charset="0"/>
              </a:rPr>
              <a:t>Šelmy kočkovité</a:t>
            </a:r>
            <a:endParaRPr kumimoji="0" lang="cs-CZ" sz="1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824536"/>
          </a:xfrm>
        </p:spPr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640" y="1844824"/>
            <a:ext cx="1809552" cy="10801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148064" y="1916832"/>
            <a:ext cx="2028825" cy="100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331640" y="4437112"/>
            <a:ext cx="1685925" cy="1114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220072" y="4365104"/>
            <a:ext cx="1889489" cy="11521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Zaoblený obdélník 7"/>
          <p:cNvSpPr/>
          <p:nvPr/>
        </p:nvSpPr>
        <p:spPr>
          <a:xfrm>
            <a:off x="827584" y="3068960"/>
            <a:ext cx="2808312" cy="6480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levhart</a:t>
            </a:r>
            <a:endParaRPr lang="cs-CZ" sz="2400" dirty="0"/>
          </a:p>
        </p:txBody>
      </p:sp>
      <p:sp>
        <p:nvSpPr>
          <p:cNvPr id="10" name="Zaoblený obdélník 9"/>
          <p:cNvSpPr/>
          <p:nvPr/>
        </p:nvSpPr>
        <p:spPr>
          <a:xfrm>
            <a:off x="4716016" y="3068960"/>
            <a:ext cx="2808312" cy="6480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Zaoblený obdélník 10"/>
          <p:cNvSpPr/>
          <p:nvPr/>
        </p:nvSpPr>
        <p:spPr>
          <a:xfrm>
            <a:off x="899592" y="5733256"/>
            <a:ext cx="2808312" cy="6480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" name="Zaoblený obdélník 11"/>
          <p:cNvSpPr/>
          <p:nvPr/>
        </p:nvSpPr>
        <p:spPr>
          <a:xfrm>
            <a:off x="4788024" y="5733256"/>
            <a:ext cx="2808312" cy="6480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" name="AutoShape 2"/>
          <p:cNvSpPr>
            <a:spLocks noChangeArrowheads="1"/>
          </p:cNvSpPr>
          <p:nvPr/>
        </p:nvSpPr>
        <p:spPr bwMode="auto">
          <a:xfrm rot="1794209">
            <a:off x="7285440" y="645558"/>
            <a:ext cx="1657350" cy="423930"/>
          </a:xfrm>
          <a:prstGeom prst="octagon">
            <a:avLst>
              <a:gd name="adj" fmla="val 29287"/>
            </a:avLst>
          </a:prstGeom>
          <a:solidFill>
            <a:srgbClr val="A5A5A5"/>
          </a:solidFill>
          <a:ln w="38100">
            <a:solidFill>
              <a:srgbClr val="FFFF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sz="1400" b="1" i="0" u="none" strike="noStrike" cap="none" normalizeH="0" baseline="0" dirty="0" smtClean="0">
                <a:ln>
                  <a:noFill/>
                </a:ln>
                <a:solidFill>
                  <a:srgbClr val="FFFF00"/>
                </a:solidFill>
                <a:effectLst/>
                <a:latin typeface="Calibri" pitchFamily="34" charset="0"/>
                <a:cs typeface="Arial" pitchFamily="34" charset="0"/>
              </a:rPr>
              <a:t>Šelmy kočkovité</a:t>
            </a:r>
            <a:endParaRPr kumimoji="0" lang="cs-CZ" sz="1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824536"/>
          </a:xfrm>
        </p:spPr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640" y="1844824"/>
            <a:ext cx="1809552" cy="10801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148064" y="1916832"/>
            <a:ext cx="2028825" cy="100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331640" y="4437112"/>
            <a:ext cx="1685925" cy="1114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220072" y="4365104"/>
            <a:ext cx="1889489" cy="11521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Zaoblený obdélník 7"/>
          <p:cNvSpPr/>
          <p:nvPr/>
        </p:nvSpPr>
        <p:spPr>
          <a:xfrm>
            <a:off x="827584" y="3068960"/>
            <a:ext cx="2808312" cy="6480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levhart</a:t>
            </a:r>
            <a:endParaRPr lang="cs-CZ" sz="2400" dirty="0"/>
          </a:p>
        </p:txBody>
      </p:sp>
      <p:sp>
        <p:nvSpPr>
          <p:cNvPr id="10" name="Zaoblený obdélník 9"/>
          <p:cNvSpPr/>
          <p:nvPr/>
        </p:nvSpPr>
        <p:spPr>
          <a:xfrm>
            <a:off x="4716016" y="3068960"/>
            <a:ext cx="2808312" cy="6480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ocelot</a:t>
            </a:r>
            <a:endParaRPr lang="cs-CZ" sz="2400" dirty="0"/>
          </a:p>
        </p:txBody>
      </p:sp>
      <p:sp>
        <p:nvSpPr>
          <p:cNvPr id="11" name="Zaoblený obdélník 10"/>
          <p:cNvSpPr/>
          <p:nvPr/>
        </p:nvSpPr>
        <p:spPr>
          <a:xfrm>
            <a:off x="899592" y="5733256"/>
            <a:ext cx="2808312" cy="6480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" name="Zaoblený obdélník 11"/>
          <p:cNvSpPr/>
          <p:nvPr/>
        </p:nvSpPr>
        <p:spPr>
          <a:xfrm>
            <a:off x="4788024" y="5733256"/>
            <a:ext cx="2808312" cy="6480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" name="AutoShape 2"/>
          <p:cNvSpPr>
            <a:spLocks noChangeArrowheads="1"/>
          </p:cNvSpPr>
          <p:nvPr/>
        </p:nvSpPr>
        <p:spPr bwMode="auto">
          <a:xfrm rot="1794209">
            <a:off x="7285440" y="645558"/>
            <a:ext cx="1657350" cy="423930"/>
          </a:xfrm>
          <a:prstGeom prst="octagon">
            <a:avLst>
              <a:gd name="adj" fmla="val 29287"/>
            </a:avLst>
          </a:prstGeom>
          <a:solidFill>
            <a:srgbClr val="A5A5A5"/>
          </a:solidFill>
          <a:ln w="38100">
            <a:solidFill>
              <a:srgbClr val="FFFF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sz="1400" b="1" i="0" u="none" strike="noStrike" cap="none" normalizeH="0" baseline="0" dirty="0" smtClean="0">
                <a:ln>
                  <a:noFill/>
                </a:ln>
                <a:solidFill>
                  <a:srgbClr val="FFFF00"/>
                </a:solidFill>
                <a:effectLst/>
                <a:latin typeface="Calibri" pitchFamily="34" charset="0"/>
                <a:cs typeface="Arial" pitchFamily="34" charset="0"/>
              </a:rPr>
              <a:t>Šelmy kočkovité</a:t>
            </a:r>
            <a:endParaRPr kumimoji="0" lang="cs-CZ" sz="1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824536"/>
          </a:xfrm>
        </p:spPr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640" y="1844824"/>
            <a:ext cx="1809552" cy="10801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148064" y="1916832"/>
            <a:ext cx="2028825" cy="100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331640" y="4437112"/>
            <a:ext cx="1685925" cy="1114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220072" y="4365104"/>
            <a:ext cx="1889489" cy="11521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Zaoblený obdélník 7"/>
          <p:cNvSpPr/>
          <p:nvPr/>
        </p:nvSpPr>
        <p:spPr>
          <a:xfrm>
            <a:off x="827584" y="3068960"/>
            <a:ext cx="2808312" cy="6480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levhart</a:t>
            </a:r>
            <a:endParaRPr lang="cs-CZ" sz="2400" dirty="0"/>
          </a:p>
        </p:txBody>
      </p:sp>
      <p:sp>
        <p:nvSpPr>
          <p:cNvPr id="10" name="Zaoblený obdélník 9"/>
          <p:cNvSpPr/>
          <p:nvPr/>
        </p:nvSpPr>
        <p:spPr>
          <a:xfrm>
            <a:off x="4716016" y="3068960"/>
            <a:ext cx="2808312" cy="6480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ocelot</a:t>
            </a:r>
            <a:endParaRPr lang="cs-CZ" sz="2400" dirty="0"/>
          </a:p>
        </p:txBody>
      </p:sp>
      <p:sp>
        <p:nvSpPr>
          <p:cNvPr id="11" name="Zaoblený obdélník 10"/>
          <p:cNvSpPr/>
          <p:nvPr/>
        </p:nvSpPr>
        <p:spPr>
          <a:xfrm>
            <a:off x="899592" y="5733256"/>
            <a:ext cx="2808312" cy="6480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tygr</a:t>
            </a:r>
            <a:endParaRPr lang="cs-CZ" sz="2400" dirty="0"/>
          </a:p>
        </p:txBody>
      </p:sp>
      <p:sp>
        <p:nvSpPr>
          <p:cNvPr id="12" name="Zaoblený obdélník 11"/>
          <p:cNvSpPr/>
          <p:nvPr/>
        </p:nvSpPr>
        <p:spPr>
          <a:xfrm>
            <a:off x="4788024" y="5733256"/>
            <a:ext cx="2808312" cy="6480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" name="AutoShape 2"/>
          <p:cNvSpPr>
            <a:spLocks noChangeArrowheads="1"/>
          </p:cNvSpPr>
          <p:nvPr/>
        </p:nvSpPr>
        <p:spPr bwMode="auto">
          <a:xfrm rot="1794209">
            <a:off x="7285440" y="645558"/>
            <a:ext cx="1657350" cy="423930"/>
          </a:xfrm>
          <a:prstGeom prst="octagon">
            <a:avLst>
              <a:gd name="adj" fmla="val 29287"/>
            </a:avLst>
          </a:prstGeom>
          <a:solidFill>
            <a:srgbClr val="A5A5A5"/>
          </a:solidFill>
          <a:ln w="38100">
            <a:solidFill>
              <a:srgbClr val="FFFF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sz="1400" b="1" i="0" u="none" strike="noStrike" cap="none" normalizeH="0" baseline="0" dirty="0" smtClean="0">
                <a:ln>
                  <a:noFill/>
                </a:ln>
                <a:solidFill>
                  <a:srgbClr val="FFFF00"/>
                </a:solidFill>
                <a:effectLst/>
                <a:latin typeface="Calibri" pitchFamily="34" charset="0"/>
                <a:cs typeface="Arial" pitchFamily="34" charset="0"/>
              </a:rPr>
              <a:t>Šelmy kočkovité</a:t>
            </a:r>
            <a:endParaRPr kumimoji="0" lang="cs-CZ" sz="1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824536"/>
          </a:xfrm>
        </p:spPr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640" y="1844824"/>
            <a:ext cx="1809552" cy="10801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148064" y="1916832"/>
            <a:ext cx="2028825" cy="100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331640" y="4437112"/>
            <a:ext cx="1685925" cy="1114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220072" y="4365104"/>
            <a:ext cx="1889489" cy="11521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Zaoblený obdélník 7"/>
          <p:cNvSpPr/>
          <p:nvPr/>
        </p:nvSpPr>
        <p:spPr>
          <a:xfrm>
            <a:off x="827584" y="3068960"/>
            <a:ext cx="2808312" cy="6480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levhart</a:t>
            </a:r>
            <a:endParaRPr lang="cs-CZ" sz="2400" dirty="0"/>
          </a:p>
        </p:txBody>
      </p:sp>
      <p:sp>
        <p:nvSpPr>
          <p:cNvPr id="10" name="Zaoblený obdélník 9"/>
          <p:cNvSpPr/>
          <p:nvPr/>
        </p:nvSpPr>
        <p:spPr>
          <a:xfrm>
            <a:off x="4716016" y="3068960"/>
            <a:ext cx="2808312" cy="6480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ocelot</a:t>
            </a:r>
            <a:endParaRPr lang="cs-CZ" sz="2400" dirty="0"/>
          </a:p>
        </p:txBody>
      </p:sp>
      <p:sp>
        <p:nvSpPr>
          <p:cNvPr id="11" name="Zaoblený obdélník 10"/>
          <p:cNvSpPr/>
          <p:nvPr/>
        </p:nvSpPr>
        <p:spPr>
          <a:xfrm>
            <a:off x="899592" y="5733256"/>
            <a:ext cx="2808312" cy="6480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tygr</a:t>
            </a:r>
            <a:endParaRPr lang="cs-CZ" sz="2400" dirty="0"/>
          </a:p>
        </p:txBody>
      </p:sp>
      <p:sp>
        <p:nvSpPr>
          <p:cNvPr id="12" name="Zaoblený obdélník 11"/>
          <p:cNvSpPr/>
          <p:nvPr/>
        </p:nvSpPr>
        <p:spPr>
          <a:xfrm>
            <a:off x="4788024" y="5733256"/>
            <a:ext cx="2808312" cy="6480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gepard</a:t>
            </a:r>
            <a:endParaRPr lang="cs-CZ" sz="2400" dirty="0"/>
          </a:p>
        </p:txBody>
      </p:sp>
      <p:sp>
        <p:nvSpPr>
          <p:cNvPr id="13" name="AutoShape 2"/>
          <p:cNvSpPr>
            <a:spLocks noChangeArrowheads="1"/>
          </p:cNvSpPr>
          <p:nvPr/>
        </p:nvSpPr>
        <p:spPr bwMode="auto">
          <a:xfrm rot="1794209">
            <a:off x="7285440" y="645558"/>
            <a:ext cx="1657350" cy="423930"/>
          </a:xfrm>
          <a:prstGeom prst="octagon">
            <a:avLst>
              <a:gd name="adj" fmla="val 29287"/>
            </a:avLst>
          </a:prstGeom>
          <a:solidFill>
            <a:srgbClr val="A5A5A5"/>
          </a:solidFill>
          <a:ln w="38100">
            <a:solidFill>
              <a:srgbClr val="FFFF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sz="1400" b="1" i="0" u="none" strike="noStrike" cap="none" normalizeH="0" baseline="0" dirty="0" smtClean="0">
                <a:ln>
                  <a:noFill/>
                </a:ln>
                <a:solidFill>
                  <a:srgbClr val="FFFF00"/>
                </a:solidFill>
                <a:effectLst/>
                <a:latin typeface="Calibri" pitchFamily="34" charset="0"/>
                <a:cs typeface="Arial" pitchFamily="34" charset="0"/>
              </a:rPr>
              <a:t>Šelmy kočkovité</a:t>
            </a:r>
            <a:endParaRPr kumimoji="0" lang="cs-CZ" sz="1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dirty="0" smtClean="0"/>
              <a:t>Zdroje a citace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14400" y="1412776"/>
            <a:ext cx="8229600" cy="5256584"/>
          </a:xfrm>
        </p:spPr>
        <p:txBody>
          <a:bodyPr>
            <a:normAutofit fontScale="85000" lnSpcReduction="20000"/>
          </a:bodyPr>
          <a:lstStyle/>
          <a:p>
            <a:r>
              <a:rPr lang="cs-CZ" sz="1600" dirty="0" smtClean="0"/>
              <a:t>Vlastní tvorba</a:t>
            </a:r>
          </a:p>
          <a:p>
            <a:endParaRPr lang="cs-CZ" sz="1600" dirty="0" smtClean="0"/>
          </a:p>
          <a:p>
            <a:r>
              <a:rPr lang="cs-CZ" sz="1600" dirty="0" smtClean="0"/>
              <a:t>Obrázky:</a:t>
            </a:r>
          </a:p>
          <a:p>
            <a:endParaRPr lang="cs-CZ" sz="1600" dirty="0" smtClean="0"/>
          </a:p>
          <a:p>
            <a:r>
              <a:rPr lang="cs-CZ" sz="1600" dirty="0" smtClean="0"/>
              <a:t>Obr.1: AUTOR NEUVEDEN. </a:t>
            </a:r>
            <a:r>
              <a:rPr lang="cs-CZ" sz="1600" i="1" dirty="0" err="1" smtClean="0"/>
              <a:t>microsoft.com</a:t>
            </a:r>
            <a:r>
              <a:rPr lang="cs-CZ" sz="1600" dirty="0" smtClean="0"/>
              <a:t> [online]. [cit. </a:t>
            </a:r>
            <a:r>
              <a:rPr lang="cs-CZ" sz="1600" dirty="0"/>
              <a:t>1</a:t>
            </a:r>
            <a:r>
              <a:rPr lang="cs-CZ" sz="1600" dirty="0" smtClean="0"/>
              <a:t>.2.2013]. Dostupný na WWW: http://office.microsoft.com/cs-cz/images/results.aspx?qu=lev&amp;queryid=a3f1bd8a-8250-48a8-af84-ed44279f4901#ai:MP900180329|</a:t>
            </a:r>
          </a:p>
          <a:p>
            <a:endParaRPr lang="cs-CZ" sz="1600" dirty="0" smtClean="0"/>
          </a:p>
          <a:p>
            <a:r>
              <a:rPr lang="cs-CZ" sz="1600" dirty="0" smtClean="0"/>
              <a:t>Obr. 2: PAJKUŠ. </a:t>
            </a:r>
            <a:r>
              <a:rPr lang="cs-CZ" sz="1600" i="1" dirty="0" err="1" smtClean="0"/>
              <a:t>animals.blog.cz</a:t>
            </a:r>
            <a:r>
              <a:rPr lang="cs-CZ" sz="1600" dirty="0" smtClean="0"/>
              <a:t> [online]. [cit. 28.11.2012]. Dostupný na WWW: http://pjk-animals.blog.cz/1107/lev-pustinny</a:t>
            </a:r>
          </a:p>
          <a:p>
            <a:endParaRPr lang="cs-CZ" sz="1600" dirty="0" smtClean="0"/>
          </a:p>
          <a:p>
            <a:r>
              <a:rPr lang="cs-CZ" sz="1600" dirty="0" smtClean="0"/>
              <a:t>Obr. 3:  AUTOR NEUVEDEN. </a:t>
            </a:r>
            <a:r>
              <a:rPr lang="cs-CZ" sz="1600" i="1" dirty="0" smtClean="0"/>
              <a:t>Rajče.</a:t>
            </a:r>
            <a:r>
              <a:rPr lang="cs-CZ" sz="1600" i="1" dirty="0" err="1" smtClean="0"/>
              <a:t>net</a:t>
            </a:r>
            <a:r>
              <a:rPr lang="cs-CZ" sz="1600" dirty="0" smtClean="0"/>
              <a:t> [online]. [cit. 9.12.2012]. Dostupný na WWW: http://kolibos.rajce.idnes.cz/Savci/#131-tygr_indicky.jpg</a:t>
            </a:r>
          </a:p>
          <a:p>
            <a:endParaRPr lang="cs-CZ" sz="1600" dirty="0" smtClean="0"/>
          </a:p>
          <a:p>
            <a:r>
              <a:rPr lang="cs-CZ" sz="1600" dirty="0" smtClean="0"/>
              <a:t>Obr. 4:PAPE, Dave. </a:t>
            </a:r>
            <a:r>
              <a:rPr lang="cs-CZ" sz="1600" i="1" dirty="0" err="1" smtClean="0"/>
              <a:t>Wikipedia.cz</a:t>
            </a:r>
            <a:r>
              <a:rPr lang="cs-CZ" sz="1600" dirty="0" smtClean="0"/>
              <a:t> [online]. [cit. </a:t>
            </a:r>
            <a:r>
              <a:rPr lang="cs-CZ" sz="1600" dirty="0"/>
              <a:t>4</a:t>
            </a:r>
            <a:r>
              <a:rPr lang="cs-CZ" sz="1600" dirty="0" smtClean="0"/>
              <a:t>.2.2013]. Dostupný na WWW: http://cs.wikipedia.org/wiki/Soubor:Panthera_tigris_altaica_13_-_Buffalo_Zoo.jpg</a:t>
            </a:r>
          </a:p>
          <a:p>
            <a:endParaRPr lang="cs-CZ" sz="1600" dirty="0" smtClean="0"/>
          </a:p>
          <a:p>
            <a:pPr>
              <a:buNone/>
            </a:pPr>
            <a:r>
              <a:rPr lang="cs-CZ" sz="1600" dirty="0" smtClean="0"/>
              <a:t>      Obr. 5: AUTOR NEUVEDEN. </a:t>
            </a:r>
            <a:r>
              <a:rPr lang="cs-CZ" sz="1600" i="1" dirty="0" err="1" smtClean="0"/>
              <a:t>microsoft.com</a:t>
            </a:r>
            <a:r>
              <a:rPr lang="cs-CZ" sz="1600" dirty="0" smtClean="0"/>
              <a:t> [online]. [cit. </a:t>
            </a:r>
            <a:r>
              <a:rPr lang="cs-CZ" sz="1600" dirty="0"/>
              <a:t>4</a:t>
            </a:r>
            <a:r>
              <a:rPr lang="cs-CZ" sz="1600" dirty="0" smtClean="0"/>
              <a:t>.2.2013]. Dostupný na WWW: http://office.</a:t>
            </a:r>
            <a:r>
              <a:rPr lang="cs-CZ" sz="1600" dirty="0" err="1" smtClean="0"/>
              <a:t>microsoft.com</a:t>
            </a:r>
            <a:r>
              <a:rPr lang="cs-CZ" sz="1600" dirty="0" smtClean="0"/>
              <a:t>/</a:t>
            </a:r>
            <a:r>
              <a:rPr lang="cs-CZ" sz="1600" dirty="0" err="1" smtClean="0"/>
              <a:t>cs</a:t>
            </a:r>
            <a:r>
              <a:rPr lang="cs-CZ" sz="1600" dirty="0" smtClean="0"/>
              <a:t>-</a:t>
            </a:r>
            <a:r>
              <a:rPr lang="cs-CZ" sz="1600" dirty="0" err="1" smtClean="0"/>
              <a:t>cz</a:t>
            </a:r>
            <a:r>
              <a:rPr lang="cs-CZ" sz="1600" dirty="0" smtClean="0"/>
              <a:t>/</a:t>
            </a:r>
            <a:r>
              <a:rPr lang="cs-CZ" sz="1600" dirty="0" err="1" smtClean="0"/>
              <a:t>images</a:t>
            </a:r>
            <a:r>
              <a:rPr lang="cs-CZ" sz="1600" dirty="0" smtClean="0"/>
              <a:t>/</a:t>
            </a:r>
            <a:r>
              <a:rPr lang="cs-CZ" sz="1600" dirty="0" err="1" smtClean="0"/>
              <a:t>results.aspx</a:t>
            </a:r>
            <a:r>
              <a:rPr lang="cs-CZ" sz="1600" dirty="0" smtClean="0"/>
              <a:t>?</a:t>
            </a:r>
            <a:r>
              <a:rPr lang="cs-CZ" sz="1600" dirty="0" err="1" smtClean="0"/>
              <a:t>qu</a:t>
            </a:r>
            <a:r>
              <a:rPr lang="cs-CZ" sz="1600" dirty="0" smtClean="0"/>
              <a:t>=gepard&amp;ex=2#</a:t>
            </a:r>
            <a:r>
              <a:rPr lang="cs-CZ" sz="1600" dirty="0" err="1" smtClean="0"/>
              <a:t>ai</a:t>
            </a:r>
            <a:r>
              <a:rPr lang="cs-CZ" sz="1600" dirty="0" smtClean="0"/>
              <a:t>:MP900406609|</a:t>
            </a:r>
          </a:p>
          <a:p>
            <a:endParaRPr lang="cs-CZ" sz="1600" dirty="0" smtClean="0"/>
          </a:p>
          <a:p>
            <a:pPr>
              <a:buNone/>
            </a:pPr>
            <a:r>
              <a:rPr lang="cs-CZ" sz="1600" dirty="0" smtClean="0"/>
              <a:t>       Obr. 6: LANDGRAF, Bernard. </a:t>
            </a:r>
            <a:r>
              <a:rPr lang="cs-CZ" sz="1600" i="1" dirty="0" err="1" smtClean="0"/>
              <a:t>Wikipedia.cz</a:t>
            </a:r>
            <a:r>
              <a:rPr lang="cs-CZ" sz="1600" dirty="0" smtClean="0"/>
              <a:t> [online]. [cit. </a:t>
            </a:r>
            <a:r>
              <a:rPr lang="cs-CZ" sz="1600" dirty="0"/>
              <a:t>4</a:t>
            </a:r>
            <a:r>
              <a:rPr lang="cs-CZ" sz="1600" dirty="0" smtClean="0"/>
              <a:t>.2.2013]. Dostupný na WWW: http://cs.wikipedia.org/wiki/Soubor:Lynx_lynx_poing.jpg</a:t>
            </a:r>
          </a:p>
          <a:p>
            <a:endParaRPr lang="cs-CZ" sz="1600" dirty="0" smtClean="0"/>
          </a:p>
          <a:p>
            <a:r>
              <a:rPr lang="cs-CZ" sz="1600" dirty="0" smtClean="0"/>
              <a:t> </a:t>
            </a:r>
            <a:br>
              <a:rPr lang="cs-CZ" sz="1600" dirty="0" smtClean="0"/>
            </a:br>
            <a:r>
              <a:rPr lang="cs-CZ" sz="1800" dirty="0" smtClean="0"/>
              <a:t> Obr.7:</a:t>
            </a:r>
            <a:r>
              <a:rPr lang="cs-CZ" sz="1600" dirty="0" smtClean="0"/>
              <a:t>HISGETT, Tony. </a:t>
            </a:r>
            <a:r>
              <a:rPr lang="cs-CZ" sz="1600" i="1" dirty="0" err="1" smtClean="0"/>
              <a:t>Wikipedia.cz</a:t>
            </a:r>
            <a:r>
              <a:rPr lang="cs-CZ" sz="1600" dirty="0" smtClean="0"/>
              <a:t> [online]. [cit. </a:t>
            </a:r>
            <a:r>
              <a:rPr lang="cs-CZ" sz="1600" dirty="0"/>
              <a:t>4</a:t>
            </a:r>
            <a:r>
              <a:rPr lang="cs-CZ" sz="1600" dirty="0" smtClean="0"/>
              <a:t>.2.2013]. Dostupný na WWW: http://cs.wikipedia.org/wiki/Soubor:Ocelot_2a.jpg</a:t>
            </a:r>
          </a:p>
          <a:p>
            <a:endParaRPr lang="cs-CZ" sz="1600" dirty="0" smtClean="0"/>
          </a:p>
          <a:p>
            <a:r>
              <a:rPr lang="cs-CZ" sz="1600" dirty="0" smtClean="0"/>
              <a:t>Obr. 8: SIEBER, Josef. </a:t>
            </a:r>
            <a:r>
              <a:rPr lang="cs-CZ" sz="1600" i="1" dirty="0" smtClean="0"/>
              <a:t>Zoo Ústí nad Labem</a:t>
            </a:r>
            <a:r>
              <a:rPr lang="cs-CZ" sz="1600" dirty="0" smtClean="0"/>
              <a:t> [online]. [cit. 4.2.2013]. Dostupný na WWW: http://www.</a:t>
            </a:r>
            <a:r>
              <a:rPr lang="cs-CZ" sz="1600" dirty="0" err="1" smtClean="0"/>
              <a:t>zoousti.cz</a:t>
            </a:r>
            <a:r>
              <a:rPr lang="cs-CZ" sz="1600" dirty="0" smtClean="0"/>
              <a:t>/</a:t>
            </a:r>
            <a:r>
              <a:rPr lang="cs-CZ" sz="1600" dirty="0" err="1" smtClean="0"/>
              <a:t>gallery.aspx</a:t>
            </a:r>
            <a:r>
              <a:rPr lang="cs-CZ" sz="1600" dirty="0" smtClean="0"/>
              <a:t>?id=348</a:t>
            </a:r>
          </a:p>
          <a:p>
            <a:endParaRPr lang="cs-CZ" sz="1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dirty="0" smtClean="0"/>
              <a:t>Anotace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dirty="0" smtClean="0"/>
              <a:t>Materiál je určen žákům 8.ročníku ZŠ.</a:t>
            </a:r>
          </a:p>
          <a:p>
            <a:r>
              <a:rPr lang="cs-CZ" sz="2000" dirty="0" smtClean="0"/>
              <a:t>Slouží k jejich seznámení se s obecnou charakteristikou a blíže </a:t>
            </a:r>
          </a:p>
          <a:p>
            <a:r>
              <a:rPr lang="cs-CZ" sz="2000" dirty="0" smtClean="0"/>
              <a:t>s některými druhy řádu šelem kočkovitých. 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1172</TotalTime>
  <Words>529</Words>
  <Application>Microsoft Office PowerPoint</Application>
  <PresentationFormat>Předvádění na obrazovce (4:3)</PresentationFormat>
  <Paragraphs>272</Paragraphs>
  <Slides>28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28</vt:i4>
      </vt:variant>
    </vt:vector>
  </HeadingPairs>
  <TitlesOfParts>
    <vt:vector size="29" baseType="lpstr">
      <vt:lpstr>Lití písma</vt:lpstr>
      <vt:lpstr>Snímek 1</vt:lpstr>
      <vt:lpstr>    Šelmy    kočkovité</vt:lpstr>
      <vt:lpstr>Charakteristické znaky</vt:lpstr>
      <vt:lpstr>Obživa</vt:lpstr>
      <vt:lpstr>Dělení</vt:lpstr>
      <vt:lpstr>Zástupci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Další zástupci</vt:lpstr>
      <vt:lpstr>Snímek 21</vt:lpstr>
      <vt:lpstr>Čí je to srst?</vt:lpstr>
      <vt:lpstr>Snímek 23</vt:lpstr>
      <vt:lpstr>Snímek 24</vt:lpstr>
      <vt:lpstr>Snímek 25</vt:lpstr>
      <vt:lpstr>Snímek 26</vt:lpstr>
      <vt:lpstr>Zdroje a citace</vt:lpstr>
      <vt:lpstr>Anotace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Šelmy kočkovité</dc:title>
  <dc:creator>OEM</dc:creator>
  <cp:lastModifiedBy>Dum</cp:lastModifiedBy>
  <cp:revision>87</cp:revision>
  <dcterms:created xsi:type="dcterms:W3CDTF">2012-11-28T19:53:28Z</dcterms:created>
  <dcterms:modified xsi:type="dcterms:W3CDTF">2013-02-25T12:41:38Z</dcterms:modified>
</cp:coreProperties>
</file>