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9" r:id="rId11"/>
    <p:sldId id="266" r:id="rId12"/>
    <p:sldId id="263" r:id="rId13"/>
    <p:sldId id="267" r:id="rId14"/>
    <p:sldId id="268" r:id="rId15"/>
    <p:sldId id="280" r:id="rId16"/>
    <p:sldId id="275" r:id="rId17"/>
    <p:sldId id="276" r:id="rId18"/>
    <p:sldId id="277" r:id="rId19"/>
    <p:sldId id="278" r:id="rId20"/>
    <p:sldId id="279" r:id="rId21"/>
    <p:sldId id="265" r:id="rId22"/>
    <p:sldId id="27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0066"/>
    <a:srgbClr val="FF99CC"/>
    <a:srgbClr val="CC6600"/>
    <a:srgbClr val="CC3300"/>
    <a:srgbClr val="E19B0F"/>
    <a:srgbClr val="FF33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0F05F-4FD6-4CED-AABA-59999677DDFA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26559-B746-478A-BCAF-CD1C0C79C1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55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8884405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6. 2. 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VY_32_INOVACE_12_PŘÍRODOPIS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Šelmy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psovité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2035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Soubor:Canis lup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3657669" cy="24369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C66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Picture 2" descr="Soubor:Vulpes vulpes standing in snow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212976"/>
            <a:ext cx="4108785" cy="279911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CC66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Picture 2" descr="Soubor:Speothos venaticus Zoo Praha 2011-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284984"/>
            <a:ext cx="3708412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rgbClr val="CC6600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CC6600"/>
                </a:solidFill>
              </a:rPr>
              <a:t>              </a:t>
            </a:r>
            <a:r>
              <a:rPr lang="cs-CZ" sz="7200" b="1" dirty="0" smtClean="0">
                <a:solidFill>
                  <a:srgbClr val="CC6600"/>
                </a:solidFill>
              </a:rPr>
              <a:t>Šelmy</a:t>
            </a:r>
            <a:br>
              <a:rPr lang="cs-CZ" sz="7200" b="1" dirty="0" smtClean="0">
                <a:solidFill>
                  <a:srgbClr val="CC6600"/>
                </a:solidFill>
              </a:rPr>
            </a:br>
            <a:r>
              <a:rPr lang="cs-CZ" sz="7200" b="1" dirty="0" smtClean="0">
                <a:solidFill>
                  <a:srgbClr val="CC6600"/>
                </a:solidFill>
              </a:rPr>
              <a:t>              psovité</a:t>
            </a:r>
            <a:endParaRPr lang="cs-CZ" sz="7200" b="1" dirty="0">
              <a:solidFill>
                <a:srgbClr val="CC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-</a:t>
            </a:r>
            <a:r>
              <a:rPr lang="cs-CZ" sz="2400" b="1" dirty="0" smtClean="0"/>
              <a:t> tělo - štíhlé</a:t>
            </a:r>
          </a:p>
          <a:p>
            <a:r>
              <a:rPr lang="cs-CZ" sz="2400" b="1" dirty="0" smtClean="0"/>
              <a:t>          - </a:t>
            </a:r>
            <a:r>
              <a:rPr lang="cs-CZ" sz="2400" b="1" dirty="0" smtClean="0">
                <a:solidFill>
                  <a:schemeClr val="accent6">
                    <a:lumMod val="90000"/>
                  </a:schemeClr>
                </a:solidFill>
              </a:rPr>
              <a:t>prodloužený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6">
                    <a:lumMod val="90000"/>
                  </a:schemeClr>
                </a:solidFill>
              </a:rPr>
              <a:t>čenich</a:t>
            </a:r>
          </a:p>
          <a:p>
            <a:r>
              <a:rPr lang="cs-CZ" sz="2400" b="1" dirty="0" smtClean="0"/>
              <a:t>          - dlouhé nohy, dlouhý ocas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- nezatažitelné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smysly: citlivé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                výborný čich a sluch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Obživa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- masožravci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- lov     štvanicí na kořist (psi, vlci,..)</a:t>
            </a:r>
          </a:p>
          <a:p>
            <a:r>
              <a:rPr lang="cs-CZ" sz="2400" b="1" dirty="0" smtClean="0"/>
              <a:t>       </a:t>
            </a:r>
          </a:p>
          <a:p>
            <a:r>
              <a:rPr lang="cs-CZ" sz="2400" b="1" dirty="0" smtClean="0"/>
              <a:t>             skokem ze zálohy (lišky)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619672" y="2636912"/>
            <a:ext cx="216024" cy="0"/>
          </a:xfrm>
          <a:prstGeom prst="straightConnector1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19672" y="2636912"/>
            <a:ext cx="216024" cy="720080"/>
          </a:xfrm>
          <a:prstGeom prst="straightConnector1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Způsob života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žijí a loví – samotářsky </a:t>
            </a:r>
          </a:p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                v organizovaných smečkách</a:t>
            </a:r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123728" y="2636912"/>
            <a:ext cx="216024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Význam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domácí zvířata – pomoc člověku:</a:t>
            </a:r>
          </a:p>
          <a:p>
            <a:r>
              <a:rPr lang="cs-CZ" sz="2400" b="1" dirty="0" smtClean="0"/>
              <a:t>                             kriminalističtí psi </a:t>
            </a:r>
          </a:p>
          <a:p>
            <a:r>
              <a:rPr lang="cs-CZ" sz="2400" b="1" dirty="0" smtClean="0"/>
              <a:t>                             slepečtí psi</a:t>
            </a:r>
          </a:p>
          <a:p>
            <a:r>
              <a:rPr lang="cs-CZ" sz="2400" b="1" dirty="0" smtClean="0"/>
              <a:t>                             lovečtí psi (myslivost)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kožešiny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škodná na hospodářských zvířatech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přenašeči nemocí</a:t>
            </a:r>
          </a:p>
          <a:p>
            <a:pPr>
              <a:buNone/>
            </a:pPr>
            <a:r>
              <a:rPr lang="cs-CZ" sz="2400" b="1" dirty="0" smtClean="0"/>
              <a:t>             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7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Zástupci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b="1" u="sng" dirty="0" smtClean="0">
                <a:solidFill>
                  <a:srgbClr val="92D050"/>
                </a:solidFill>
              </a:rPr>
              <a:t>Vlk obecný</a:t>
            </a:r>
          </a:p>
          <a:p>
            <a:endParaRPr lang="cs-CZ" sz="2400" b="1" dirty="0" smtClean="0">
              <a:solidFill>
                <a:srgbClr val="FF0066"/>
              </a:solidFill>
            </a:endParaRPr>
          </a:p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FF0066"/>
                </a:solidFill>
              </a:rPr>
              <a:t>nejrozšířenější</a:t>
            </a:r>
            <a:r>
              <a:rPr lang="cs-CZ" sz="2400" b="1" dirty="0" smtClean="0"/>
              <a:t> psovitá šelma, hodně </a:t>
            </a:r>
            <a:r>
              <a:rPr lang="cs-CZ" sz="2400" b="1" dirty="0" smtClean="0">
                <a:solidFill>
                  <a:srgbClr val="FF0066"/>
                </a:solidFill>
              </a:rPr>
              <a:t>pronásledovaná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hluboké lesy všech světadílů kromě Antarktidy</a:t>
            </a:r>
          </a:p>
          <a:p>
            <a:r>
              <a:rPr lang="cs-CZ" sz="2400" b="1" dirty="0" smtClean="0"/>
              <a:t>             Rusko, Aljaška, Kanada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   v ČR </a:t>
            </a:r>
            <a:r>
              <a:rPr lang="cs-CZ" sz="2400" b="1" dirty="0" smtClean="0"/>
              <a:t>- byl </a:t>
            </a:r>
            <a:r>
              <a:rPr lang="cs-CZ" sz="2400" b="1" dirty="0" smtClean="0">
                <a:solidFill>
                  <a:srgbClr val="FFFF00"/>
                </a:solidFill>
              </a:rPr>
              <a:t>vyhuben</a:t>
            </a:r>
            <a:r>
              <a:rPr lang="cs-CZ" sz="2400" b="1" dirty="0" smtClean="0"/>
              <a:t> již v 19.století  </a:t>
            </a:r>
          </a:p>
          <a:p>
            <a:r>
              <a:rPr lang="cs-CZ" sz="2400" b="1" dirty="0" smtClean="0"/>
              <a:t>                        občas se objeví zatoulaný vlk z Polska</a:t>
            </a:r>
          </a:p>
          <a:p>
            <a:r>
              <a:rPr lang="cs-CZ" sz="2400" b="1" dirty="0" smtClean="0"/>
              <a:t>                        nebo ze Slovenska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žije </a:t>
            </a:r>
            <a:r>
              <a:rPr lang="cs-CZ" sz="2400" b="1" dirty="0" smtClean="0">
                <a:solidFill>
                  <a:srgbClr val="00B050"/>
                </a:solidFill>
              </a:rPr>
              <a:t>ve smečkách</a:t>
            </a:r>
            <a:r>
              <a:rPr lang="cs-CZ" sz="2400" b="1" dirty="0" smtClean="0"/>
              <a:t> – zachovávají přísnou hierarchii</a:t>
            </a:r>
          </a:p>
          <a:p>
            <a:r>
              <a:rPr lang="cs-CZ" sz="2400" b="1" dirty="0" smtClean="0"/>
              <a:t>                                při dělení kořisti i věkové pořadí,</a:t>
            </a:r>
          </a:p>
          <a:p>
            <a:r>
              <a:rPr lang="cs-CZ" sz="2400" b="1" dirty="0" smtClean="0"/>
              <a:t>                                mladší ustupují starším a silnějším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</a:t>
            </a:r>
            <a:r>
              <a:rPr lang="cs-CZ" sz="1600" dirty="0" smtClean="0"/>
              <a:t>Obr. 1</a:t>
            </a:r>
            <a:r>
              <a:rPr lang="cs-CZ" dirty="0" smtClean="0"/>
              <a:t>                                                          </a:t>
            </a:r>
            <a:endParaRPr lang="cs-CZ" dirty="0"/>
          </a:p>
        </p:txBody>
      </p:sp>
      <p:pic>
        <p:nvPicPr>
          <p:cNvPr id="1026" name="Picture 2" descr="Soubor:Canis lup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6683896" cy="445314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Liška obecná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- přizpůsobivá – žije v různých prostředích a biotypech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- srst: rezavě hnědá, bílá špička ocasu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- obživa: drobní obratlovci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- lov: v noci </a:t>
            </a:r>
          </a:p>
          <a:p>
            <a:r>
              <a:rPr lang="cs-CZ" sz="2000" b="1" dirty="0" smtClean="0"/>
              <a:t>         sama nebo v rodinné skupině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- úkryt: podzemní nory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- !!!</a:t>
            </a:r>
            <a:r>
              <a:rPr lang="cs-CZ" sz="2000" b="1" dirty="0" smtClean="0"/>
              <a:t> hlavní </a:t>
            </a:r>
            <a:r>
              <a:rPr lang="cs-CZ" sz="2000" b="1" dirty="0" smtClean="0">
                <a:solidFill>
                  <a:srgbClr val="FFFF00"/>
                </a:solidFill>
              </a:rPr>
              <a:t>přenašeč vztekliny </a:t>
            </a:r>
            <a:r>
              <a:rPr lang="cs-CZ" sz="2000" b="1" dirty="0" smtClean="0"/>
              <a:t>– virové onemocnění šířící se </a:t>
            </a:r>
          </a:p>
          <a:p>
            <a:r>
              <a:rPr lang="cs-CZ" sz="2000" b="1" dirty="0" smtClean="0"/>
              <a:t>                                              především slinami</a:t>
            </a: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!!! Případné kousnutí liškou okamžitě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nahlaste lékaři !</a:t>
            </a:r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</a:t>
            </a:r>
            <a:r>
              <a:rPr lang="cs-CZ" sz="1600" dirty="0" smtClean="0"/>
              <a:t>Obr. 2</a:t>
            </a:r>
            <a:endParaRPr lang="cs-CZ" dirty="0"/>
          </a:p>
        </p:txBody>
      </p:sp>
      <p:pic>
        <p:nvPicPr>
          <p:cNvPr id="22530" name="Picture 2" descr="Soubor:Vulpes vulpes standing in sno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6539880" cy="44552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Liška polární</a:t>
            </a:r>
            <a:endParaRPr lang="cs-CZ" sz="2400" b="1" u="sng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vydrží </a:t>
            </a:r>
            <a:r>
              <a:rPr lang="cs-CZ" sz="2400" b="1" dirty="0" smtClean="0">
                <a:solidFill>
                  <a:srgbClr val="FFFF00"/>
                </a:solidFill>
              </a:rPr>
              <a:t>teploty</a:t>
            </a:r>
            <a:r>
              <a:rPr lang="cs-CZ" sz="2400" b="1" dirty="0" smtClean="0"/>
              <a:t> až pod </a:t>
            </a:r>
            <a:r>
              <a:rPr lang="cs-CZ" sz="2400" b="1" dirty="0" smtClean="0">
                <a:solidFill>
                  <a:srgbClr val="FFFF00"/>
                </a:solidFill>
              </a:rPr>
              <a:t>–50°C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srst: v létě hnědá</a:t>
            </a:r>
          </a:p>
          <a:p>
            <a:r>
              <a:rPr lang="cs-CZ" sz="2400" b="1" dirty="0" smtClean="0"/>
              <a:t>         v zimě bílá až namodralá</a:t>
            </a:r>
          </a:p>
          <a:p>
            <a:r>
              <a:rPr lang="cs-CZ" sz="2400" b="1" dirty="0" smtClean="0"/>
              <a:t>         chovaná v zajetí pro kožešinu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obživa: aktivní lov i mršiny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</a:t>
            </a:r>
          </a:p>
          <a:p>
            <a:pPr>
              <a:buNone/>
            </a:pPr>
            <a:r>
              <a:rPr lang="cs-CZ" sz="2400" b="1" dirty="0" smtClean="0"/>
              <a:t>    srst v zimě                </a:t>
            </a:r>
            <a:r>
              <a:rPr lang="cs-CZ" sz="1600" dirty="0" smtClean="0"/>
              <a:t>Obr. 3</a:t>
            </a:r>
            <a:r>
              <a:rPr lang="cs-CZ" sz="2400" b="1" dirty="0" smtClean="0"/>
              <a:t>       srst v létě                   </a:t>
            </a:r>
            <a:r>
              <a:rPr lang="cs-CZ" sz="1600" dirty="0" smtClean="0"/>
              <a:t>Obr. 4</a:t>
            </a:r>
            <a:endParaRPr lang="cs-CZ" sz="2400" b="1" dirty="0"/>
          </a:p>
        </p:txBody>
      </p:sp>
      <p:pic>
        <p:nvPicPr>
          <p:cNvPr id="24578" name="Picture 2" descr="Soubor:Eisfuchscele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04864"/>
            <a:ext cx="3772454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0" name="Picture 4" descr="Soubor:ArcticFoxSumm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204864"/>
            <a:ext cx="3840426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Další zástupci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                  </a:t>
            </a:r>
            <a:r>
              <a:rPr lang="cs-CZ" sz="1600" dirty="0" smtClean="0"/>
              <a:t>Obr. 5                                                              Obr. 6</a:t>
            </a:r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b="1" dirty="0" smtClean="0"/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pes pralesní</a:t>
            </a:r>
            <a:r>
              <a:rPr lang="cs-CZ" b="1" dirty="0" smtClean="0"/>
              <a:t>                  </a:t>
            </a:r>
            <a:r>
              <a:rPr lang="cs-CZ" sz="2400" b="1" dirty="0" smtClean="0">
                <a:solidFill>
                  <a:srgbClr val="92D050"/>
                </a:solidFill>
              </a:rPr>
              <a:t>šakal</a:t>
            </a:r>
            <a:r>
              <a:rPr lang="cs-CZ" b="1" dirty="0" smtClean="0"/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obecný                                                               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25602" name="Picture 2" descr="Soubor:Speothos venaticus Zoo Praha 2011-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580" y="2420888"/>
            <a:ext cx="3708412" cy="2736304"/>
          </a:xfrm>
          <a:prstGeom prst="rect">
            <a:avLst/>
          </a:prstGeom>
          <a:noFill/>
        </p:spPr>
      </p:pic>
      <p:pic>
        <p:nvPicPr>
          <p:cNvPr id="25604" name="Picture 4" descr="Soubor:Golden Jackal sa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420888"/>
            <a:ext cx="4104456" cy="2743201"/>
          </a:xfrm>
          <a:prstGeom prst="rect">
            <a:avLst/>
          </a:prstGeom>
          <a:noFill/>
        </p:spPr>
      </p:pic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Vyhledej v encyklopedii či na internetu obrázky následujících živočichů a informace o nich.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Kojot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Fenek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Pes hyenovitý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Doplň vhodná slova.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Charakteristické znaky psovitých jsou: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čenich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 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výborný                               a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loví                            nebo                         ve smečkách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34888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755576" y="306896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123728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932040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427984" y="4581128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403648" y="4581128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Doplň vhodná slova.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Charakteristické znaky psovitých jsou: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čenich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 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výborný                               a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loví                            nebo                         ve smečkách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34888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protáhlý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306896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32040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7984" y="4581128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03648" y="4581128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Doplň vhodná slova.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Charakteristické znaky psovitých jsou: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čenich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 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výborný                               a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loví                            nebo                         ve smečkách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34888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protáhlý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306896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nezatažitelné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32040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7984" y="4581128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03648" y="4581128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Doplň vhodná slova.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Charakteristické znaky psovitých jsou: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čenich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 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výborný                               a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loví                            nebo                         ve smečkách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34888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protáhlý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306896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nezatažitelné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66"/>
                </a:solidFill>
              </a:rPr>
              <a:t>čich</a:t>
            </a:r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32040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66"/>
                </a:solidFill>
              </a:rPr>
              <a:t>sluch</a:t>
            </a:r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7984" y="4581128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03648" y="4581128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Doplň vhodná slova.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Charakteristické znaky psovitých jsou: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čenich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       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výborný                               a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loví                            nebo                         ve smečkách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76492" y="643168"/>
            <a:ext cx="1657350" cy="4598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psovité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234888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protáhlý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306896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66"/>
                </a:solidFill>
              </a:rPr>
              <a:t>nezatažitelné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23728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66"/>
                </a:solidFill>
              </a:rPr>
              <a:t>čich</a:t>
            </a:r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32040" y="378904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66"/>
                </a:solidFill>
              </a:rPr>
              <a:t>sluch</a:t>
            </a:r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7984" y="4581128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štvanicí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03648" y="4581128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skokem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Vlastní tvorba</a:t>
            </a:r>
          </a:p>
          <a:p>
            <a:endParaRPr lang="cs-CZ" sz="1800" dirty="0" smtClean="0"/>
          </a:p>
          <a:p>
            <a:r>
              <a:rPr lang="cs-CZ" sz="1800" dirty="0" smtClean="0"/>
              <a:t>Obrázky:</a:t>
            </a:r>
          </a:p>
          <a:p>
            <a:r>
              <a:rPr lang="cs-CZ" sz="1800" dirty="0" smtClean="0"/>
              <a:t>Obr.1: LANDGRAF, Bernard.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19.1.2013]. Dostupný na WWW: http://cs.wikipedia.org/wiki/Soubor:Canis_lupus.jpg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Obr.2: BERN, V..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19.1.2013]. Dostupný na WWW: http://cs.wikipedia.org/wiki/Soubor:Vulpes_vulpes_standing_in_snow.jpg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Obr.3: AUTOR NEUVEDEN.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19.1.2013]. Dostupný na WWW: http://cs.wikipedia.org/wiki/Soubor:Eisfuchscele4.jpg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Obr.4: </a:t>
            </a:r>
            <a:r>
              <a:rPr lang="en-US" sz="1800" dirty="0" smtClean="0"/>
              <a:t>TILLE, Andreas. </a:t>
            </a:r>
            <a:r>
              <a:rPr lang="en-US" sz="1800" i="1" dirty="0" smtClean="0"/>
              <a:t>Wikipedia.cz</a:t>
            </a:r>
            <a:r>
              <a:rPr lang="en-US" sz="1800" dirty="0" smtClean="0"/>
              <a:t> [online]. [cit. 19.</a:t>
            </a:r>
            <a:r>
              <a:rPr lang="cs-CZ" sz="1800" dirty="0" smtClean="0"/>
              <a:t>1</a:t>
            </a:r>
            <a:r>
              <a:rPr lang="en-US" sz="1800" dirty="0" smtClean="0"/>
              <a:t>.2013]. </a:t>
            </a:r>
            <a:r>
              <a:rPr lang="en-US" sz="1800" dirty="0" err="1" smtClean="0"/>
              <a:t>Dostupný</a:t>
            </a:r>
            <a:r>
              <a:rPr lang="en-US" sz="1800" dirty="0" smtClean="0"/>
              <a:t> </a:t>
            </a:r>
            <a:r>
              <a:rPr lang="en-US" sz="1800" dirty="0" err="1" smtClean="0"/>
              <a:t>na</a:t>
            </a:r>
            <a:r>
              <a:rPr lang="en-US" sz="1800" dirty="0" smtClean="0"/>
              <a:t> WWW: http://cs.wikipedia.org/wiki/Soubor:ArcticFoxSummer.jpg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Obr.5: J., Karel.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6.2.2013]. Dostupný na WWW: http://cs.wikipedia.org/wiki/Soubor:Speothos_venaticus_Zoo_Praha_2011-5.jpg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Obr.6: AUTOR NEUVEDEN.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6.2.2013]. Dostupný na WWW: http://cs.wikipedia.org/wiki/Soubor:Golden_Jackal_sa02.jpg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šelem psovitých.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948</TotalTime>
  <Words>547</Words>
  <Application>Microsoft Office PowerPoint</Application>
  <PresentationFormat>Předvádění na obrazovce (4:3)</PresentationFormat>
  <Paragraphs>231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Lití písma</vt:lpstr>
      <vt:lpstr>Prezentace aplikace PowerPoint</vt:lpstr>
      <vt:lpstr>              Šelmy               psovité</vt:lpstr>
      <vt:lpstr>Charakteristické znaky</vt:lpstr>
      <vt:lpstr>Obživa</vt:lpstr>
      <vt:lpstr>Způsob života</vt:lpstr>
      <vt:lpstr>Význam</vt:lpstr>
      <vt:lpstr>Zástupci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zástupci</vt:lpstr>
      <vt:lpstr>Vyhledej v encyklopedii či na internetu obrázky následujících živočichů a informace o nich.</vt:lpstr>
      <vt:lpstr>Doplň vhodná slova.</vt:lpstr>
      <vt:lpstr>Doplň vhodná slova.</vt:lpstr>
      <vt:lpstr>Doplň vhodná slova.</vt:lpstr>
      <vt:lpstr>Doplň vhodná slova.</vt:lpstr>
      <vt:lpstr>Doplň vhodná slova.</vt:lpstr>
      <vt:lpstr>Zdroje a 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70</cp:revision>
  <dcterms:created xsi:type="dcterms:W3CDTF">2012-12-08T22:16:55Z</dcterms:created>
  <dcterms:modified xsi:type="dcterms:W3CDTF">2013-02-25T12:32:34Z</dcterms:modified>
</cp:coreProperties>
</file>