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0" r:id="rId2"/>
    <p:sldId id="256" r:id="rId3"/>
    <p:sldId id="257" r:id="rId4"/>
    <p:sldId id="259" r:id="rId5"/>
    <p:sldId id="258" r:id="rId6"/>
    <p:sldId id="260" r:id="rId7"/>
    <p:sldId id="265" r:id="rId8"/>
    <p:sldId id="261" r:id="rId9"/>
    <p:sldId id="266" r:id="rId10"/>
    <p:sldId id="262" r:id="rId11"/>
    <p:sldId id="269" r:id="rId12"/>
    <p:sldId id="263" r:id="rId13"/>
    <p:sldId id="264" r:id="rId14"/>
    <p:sldId id="268" r:id="rId15"/>
    <p:sldId id="272" r:id="rId16"/>
    <p:sldId id="267" r:id="rId17"/>
    <p:sldId id="271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E3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56758379"/>
              </p:ext>
            </p:extLst>
          </p:nvPr>
        </p:nvGraphicFramePr>
        <p:xfrm>
          <a:off x="683568" y="2780928"/>
          <a:ext cx="7776864" cy="3733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6864"/>
              </a:tblGrid>
              <a:tr h="1008114">
                <a:tc>
                  <a:txBody>
                    <a:bodyPr/>
                    <a:lstStyle/>
                    <a:p>
                      <a:pPr algn="l"/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Autor: Mgr.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Aranka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Kopišová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8. 2. 2013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Název: VY_32_INOVACE_13_PŘÍRODOPIS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Téma</a:t>
                      </a:r>
                      <a:r>
                        <a:rPr lang="cs-CZ" sz="2400" b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 Obratlovci- Šelmy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medvědovité   </a:t>
                      </a: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8.</a:t>
                      </a:r>
                      <a:endParaRPr lang="cs-CZ" sz="24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CZ.1.07/1.4.00/21.2979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92696"/>
            <a:ext cx="828092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Picture 2" descr="Soubor:Ursus maritimus in Alas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1196752"/>
            <a:ext cx="5330218" cy="35401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Soubor:Medved mzo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340768"/>
            <a:ext cx="3854202" cy="5306955"/>
          </a:xfrm>
          <a:prstGeom prst="ellipse">
            <a:avLst/>
          </a:prstGeom>
          <a:ln w="63500" cap="rnd">
            <a:solidFill>
              <a:schemeClr val="accent1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b="1" dirty="0" smtClean="0">
                <a:solidFill>
                  <a:srgbClr val="FFC000"/>
                </a:solidFill>
              </a:rPr>
              <a:t>  Šelmy                 </a:t>
            </a:r>
            <a:r>
              <a:rPr lang="cs-CZ" sz="6600" b="1" dirty="0" smtClean="0">
                <a:solidFill>
                  <a:srgbClr val="FFC000"/>
                </a:solidFill>
                <a:latin typeface="Arial Black" pitchFamily="34" charset="0"/>
              </a:rPr>
              <a:t>medvědovité</a:t>
            </a:r>
            <a:endParaRPr lang="cs-CZ" sz="66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pic>
        <p:nvPicPr>
          <p:cNvPr id="6" name="Picture 2" descr="Brumba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861048"/>
            <a:ext cx="3888432" cy="2592288"/>
          </a:xfrm>
          <a:prstGeom prst="roundRect">
            <a:avLst>
              <a:gd name="adj" fmla="val 42211"/>
            </a:avLst>
          </a:prstGeom>
          <a:solidFill>
            <a:srgbClr val="FFFFFF"/>
          </a:solidFill>
          <a:ln w="76200" cap="sq">
            <a:solidFill>
              <a:schemeClr val="tx1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Charakteristické znaky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- největší suchozemské šelmy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tělo: zavalité, velká hlava, silný krk,</a:t>
            </a:r>
          </a:p>
          <a:p>
            <a:r>
              <a:rPr lang="cs-CZ" sz="2400" b="1" dirty="0" smtClean="0"/>
              <a:t>           krátký ocas</a:t>
            </a:r>
          </a:p>
          <a:p>
            <a:r>
              <a:rPr lang="cs-CZ" sz="2400" b="1" dirty="0" smtClean="0"/>
              <a:t>           pětiprsté končetiny</a:t>
            </a:r>
          </a:p>
          <a:p>
            <a:r>
              <a:rPr lang="cs-CZ" sz="2400" b="1" dirty="0" smtClean="0">
                <a:solidFill>
                  <a:srgbClr val="00B050"/>
                </a:solidFill>
              </a:rPr>
              <a:t>           nezatažitelné drápy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nemají obličejovou mimiku – nelze poznat</a:t>
            </a:r>
          </a:p>
          <a:p>
            <a:r>
              <a:rPr lang="cs-CZ" sz="2400" b="1" dirty="0" smtClean="0"/>
              <a:t>                                                     rozpoložení</a:t>
            </a:r>
          </a:p>
          <a:p>
            <a:r>
              <a:rPr lang="cs-CZ" sz="2400" b="1" dirty="0" smtClean="0"/>
              <a:t>- smysly: čich a sluch</a:t>
            </a:r>
          </a:p>
          <a:p>
            <a:endParaRPr lang="cs-CZ" sz="2400" dirty="0" smtClean="0"/>
          </a:p>
          <a:p>
            <a:r>
              <a:rPr lang="cs-CZ" sz="2400" b="1" dirty="0" smtClean="0"/>
              <a:t>- samotáři</a:t>
            </a:r>
            <a:endParaRPr lang="cs-CZ" sz="2400" b="1" dirty="0"/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 rot="1794209">
            <a:off x="7301000" y="649714"/>
            <a:ext cx="1657350" cy="361508"/>
          </a:xfrm>
          <a:prstGeom prst="octagon">
            <a:avLst>
              <a:gd name="adj" fmla="val 29287"/>
            </a:avLst>
          </a:prstGeom>
          <a:solidFill>
            <a:srgbClr val="A5A5A5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cs typeface="Arial" pitchFamily="34" charset="0"/>
              </a:rPr>
              <a:t>Šelmy medvědovité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Výskyt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b="1" dirty="0" smtClean="0"/>
          </a:p>
          <a:p>
            <a:endParaRPr lang="cs-CZ" sz="2400" b="1" dirty="0" smtClean="0"/>
          </a:p>
          <a:p>
            <a:r>
              <a:rPr lang="cs-CZ" sz="2400" b="1" dirty="0" smtClean="0"/>
              <a:t>             - ve všech zeměpisných pásmech</a:t>
            </a:r>
          </a:p>
          <a:p>
            <a:endParaRPr lang="cs-CZ" sz="2400" b="1" dirty="0" smtClean="0"/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 rot="1794209">
            <a:off x="7301000" y="649714"/>
            <a:ext cx="1657350" cy="361508"/>
          </a:xfrm>
          <a:prstGeom prst="octagon">
            <a:avLst>
              <a:gd name="adj" fmla="val 29287"/>
            </a:avLst>
          </a:prstGeom>
          <a:solidFill>
            <a:srgbClr val="A5A5A5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cs typeface="Arial" pitchFamily="34" charset="0"/>
              </a:rPr>
              <a:t>Šelmy medvědovité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Obživa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dirty="0" smtClean="0"/>
              <a:t>- všežravci 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chrup: méně výrazné trháky</a:t>
            </a:r>
          </a:p>
          <a:p>
            <a:r>
              <a:rPr lang="cs-CZ" sz="2400" b="1" dirty="0" smtClean="0"/>
              <a:t>               silné stoličky</a:t>
            </a:r>
          </a:p>
          <a:p>
            <a:endParaRPr lang="cs-CZ" sz="2400" b="1" dirty="0" smtClean="0"/>
          </a:p>
          <a:p>
            <a:endParaRPr lang="cs-CZ" dirty="0"/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 rot="1794209">
            <a:off x="7301000" y="649714"/>
            <a:ext cx="1657350" cy="361508"/>
          </a:xfrm>
          <a:prstGeom prst="octagon">
            <a:avLst>
              <a:gd name="adj" fmla="val 29287"/>
            </a:avLst>
          </a:prstGeom>
          <a:solidFill>
            <a:srgbClr val="A5A5A5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cs typeface="Arial" pitchFamily="34" charset="0"/>
              </a:rPr>
              <a:t>Šelmy medvědovité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Zástupci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807100"/>
          </a:xfrm>
        </p:spPr>
        <p:txBody>
          <a:bodyPr>
            <a:normAutofit fontScale="92500" lnSpcReduction="20000"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Medvěd hnědý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naše největší šelma -v postoji na zadních měří až 3m</a:t>
            </a:r>
          </a:p>
          <a:p>
            <a:pPr>
              <a:buNone/>
            </a:pPr>
            <a:endParaRPr lang="cs-CZ" sz="2400" b="1" dirty="0" smtClean="0"/>
          </a:p>
          <a:p>
            <a:pPr>
              <a:buNone/>
            </a:pPr>
            <a:r>
              <a:rPr lang="cs-CZ" sz="2400" b="1" dirty="0" smtClean="0"/>
              <a:t>    - výskyt: Evropa, Asie, Afrika, severní Amerika</a:t>
            </a:r>
          </a:p>
          <a:p>
            <a:r>
              <a:rPr lang="cs-CZ" sz="2400" b="1" dirty="0" smtClean="0"/>
              <a:t>                v ČR téměř vyhuben – vzácně se vyskytuje</a:t>
            </a:r>
          </a:p>
          <a:p>
            <a:r>
              <a:rPr lang="cs-CZ" sz="2400" b="1" dirty="0" smtClean="0"/>
              <a:t>                                                       v CHKO Beskydy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potrava: rostliny, ovoce, med, lesní plody, hmyz, ryby,</a:t>
            </a:r>
          </a:p>
          <a:p>
            <a:r>
              <a:rPr lang="cs-CZ" sz="2400" b="1" dirty="0" smtClean="0"/>
              <a:t>                 větší lesní obratlovci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hibernace: pouze v chladných oblastech </a:t>
            </a:r>
          </a:p>
          <a:p>
            <a:r>
              <a:rPr lang="cs-CZ" sz="2400" b="1" dirty="0" smtClean="0"/>
              <a:t>                      v podzemním brlohu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- 2 až 4 mláďata v pozdním létě</a:t>
            </a: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!!! Kriticky ohrožený druh!</a:t>
            </a:r>
          </a:p>
          <a:p>
            <a:endParaRPr lang="cs-CZ" sz="2400" b="1" dirty="0" smtClean="0"/>
          </a:p>
          <a:p>
            <a:endParaRPr lang="cs-CZ" sz="2400" dirty="0" smtClean="0"/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 rot="1794209">
            <a:off x="7301000" y="649714"/>
            <a:ext cx="1657350" cy="361508"/>
          </a:xfrm>
          <a:prstGeom prst="octagon">
            <a:avLst>
              <a:gd name="adj" fmla="val 29287"/>
            </a:avLst>
          </a:prstGeom>
          <a:solidFill>
            <a:srgbClr val="A5A5A5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cs typeface="Arial" pitchFamily="34" charset="0"/>
              </a:rPr>
              <a:t>Šelmy medvědovité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5211763"/>
          </a:xfrm>
        </p:spPr>
        <p:txBody>
          <a:bodyPr>
            <a:normAutofit lnSpcReduction="10000"/>
          </a:bodyPr>
          <a:lstStyle/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/>
              <a:t>                                                                                            </a:t>
            </a:r>
          </a:p>
          <a:p>
            <a:r>
              <a:rPr lang="cs-CZ" sz="1800" dirty="0" smtClean="0"/>
              <a:t>                                                                                         </a:t>
            </a:r>
          </a:p>
          <a:p>
            <a:endParaRPr lang="cs-CZ" sz="1800" dirty="0" smtClean="0"/>
          </a:p>
          <a:p>
            <a:r>
              <a:rPr lang="cs-CZ" sz="1800" dirty="0" smtClean="0"/>
              <a:t>                                                                                          obr. 1</a:t>
            </a:r>
            <a:endParaRPr lang="cs-CZ" sz="1800" dirty="0"/>
          </a:p>
        </p:txBody>
      </p:sp>
      <p:pic>
        <p:nvPicPr>
          <p:cNvPr id="1026" name="Picture 2" descr="Soubor:Medved mzo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620688"/>
            <a:ext cx="4286250" cy="5715000"/>
          </a:xfrm>
          <a:prstGeom prst="rect">
            <a:avLst/>
          </a:prstGeom>
          <a:noFill/>
        </p:spPr>
      </p:pic>
      <p:sp>
        <p:nvSpPr>
          <p:cNvPr id="6" name="AutoShape 2"/>
          <p:cNvSpPr>
            <a:spLocks noChangeArrowheads="1"/>
          </p:cNvSpPr>
          <p:nvPr/>
        </p:nvSpPr>
        <p:spPr bwMode="auto">
          <a:xfrm rot="1794209">
            <a:off x="7301000" y="649714"/>
            <a:ext cx="1657350" cy="361508"/>
          </a:xfrm>
          <a:prstGeom prst="octagon">
            <a:avLst>
              <a:gd name="adj" fmla="val 29287"/>
            </a:avLst>
          </a:prstGeom>
          <a:solidFill>
            <a:srgbClr val="A5A5A5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cs typeface="Arial" pitchFamily="34" charset="0"/>
              </a:rPr>
              <a:t>Šelmy medvědovité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Medvěd lední</a:t>
            </a:r>
            <a:endParaRPr lang="cs-CZ" sz="2400" b="1" u="sng" dirty="0" smtClean="0"/>
          </a:p>
          <a:p>
            <a:endParaRPr lang="cs-CZ" sz="2400" b="1" dirty="0" smtClean="0"/>
          </a:p>
          <a:p>
            <a:r>
              <a:rPr lang="cs-CZ" sz="2400" b="1" dirty="0" smtClean="0"/>
              <a:t>- největší ze všech medvědů: samice – 300kg</a:t>
            </a:r>
          </a:p>
          <a:p>
            <a:r>
              <a:rPr lang="cs-CZ" sz="2400" b="1" dirty="0" smtClean="0"/>
              <a:t>                                                   samec – až 700kg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tělo: tlapy zespodu chlupaté, hustá kožešina všude  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potrava: ryby, ploutvonožci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samci – celý rok aktivní</a:t>
            </a:r>
          </a:p>
          <a:p>
            <a:r>
              <a:rPr lang="cs-CZ" sz="2400" b="1" dirty="0" smtClean="0"/>
              <a:t>  samice – v zimě </a:t>
            </a:r>
            <a:r>
              <a:rPr lang="cs-CZ" sz="2400" b="1" dirty="0" err="1" smtClean="0"/>
              <a:t>hibernují</a:t>
            </a:r>
            <a:r>
              <a:rPr lang="cs-CZ" sz="2400" b="1" dirty="0" smtClean="0"/>
              <a:t> v brlohu 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výborný plavec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 rot="1794209">
            <a:off x="7301000" y="649714"/>
            <a:ext cx="1657350" cy="361508"/>
          </a:xfrm>
          <a:prstGeom prst="octagon">
            <a:avLst>
              <a:gd name="adj" fmla="val 29287"/>
            </a:avLst>
          </a:prstGeom>
          <a:solidFill>
            <a:srgbClr val="A5A5A5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cs typeface="Arial" pitchFamily="34" charset="0"/>
              </a:rPr>
              <a:t>Šelmy medvědovité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4879108"/>
          </a:xfrm>
        </p:spPr>
        <p:txBody>
          <a:bodyPr>
            <a:normAutofit/>
          </a:bodyPr>
          <a:lstStyle/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/>
              <a:t>                                                                                                     obr. 2</a:t>
            </a:r>
            <a:endParaRPr lang="cs-CZ" sz="1800" dirty="0"/>
          </a:p>
        </p:txBody>
      </p:sp>
      <p:pic>
        <p:nvPicPr>
          <p:cNvPr id="24578" name="Picture 2" descr="Soubor:Ursus maritimus in Alas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556792"/>
            <a:ext cx="6971928" cy="4444605"/>
          </a:xfrm>
          <a:prstGeom prst="rect">
            <a:avLst/>
          </a:prstGeom>
          <a:noFill/>
        </p:spPr>
      </p:pic>
      <p:sp>
        <p:nvSpPr>
          <p:cNvPr id="5" name="AutoShape 2"/>
          <p:cNvSpPr>
            <a:spLocks noChangeArrowheads="1"/>
          </p:cNvSpPr>
          <p:nvPr/>
        </p:nvSpPr>
        <p:spPr bwMode="auto">
          <a:xfrm rot="1794209">
            <a:off x="7301000" y="649714"/>
            <a:ext cx="1657350" cy="361508"/>
          </a:xfrm>
          <a:prstGeom prst="octagon">
            <a:avLst>
              <a:gd name="adj" fmla="val 29287"/>
            </a:avLst>
          </a:prstGeom>
          <a:solidFill>
            <a:srgbClr val="A5A5A5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cs typeface="Arial" pitchFamily="34" charset="0"/>
              </a:rPr>
              <a:t>Šelmy medvědovité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Medvěd ušatý</a:t>
            </a:r>
          </a:p>
          <a:p>
            <a:r>
              <a:rPr lang="cs-CZ" sz="2400" b="1" dirty="0" smtClean="0"/>
              <a:t>- v Asii – v některých oblastech hrozí vyhubení</a:t>
            </a:r>
          </a:p>
          <a:p>
            <a:r>
              <a:rPr lang="cs-CZ" sz="2400" b="1" dirty="0" smtClean="0"/>
              <a:t>               (ztráta přirozeného prostředí odlesňováním</a:t>
            </a:r>
          </a:p>
          <a:p>
            <a:r>
              <a:rPr lang="cs-CZ" sz="2400" b="1" dirty="0" smtClean="0"/>
              <a:t>               některé části těla používá asijské lékařství)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tělo: menší, větší ušní boltce</a:t>
            </a:r>
          </a:p>
          <a:p>
            <a:r>
              <a:rPr lang="cs-CZ" sz="2400" b="1" dirty="0" smtClean="0"/>
              <a:t>           na hrudi bílá srst ve tvaru písmene V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vegetarián</a:t>
            </a:r>
            <a:endParaRPr lang="cs-CZ" sz="2400" b="1" dirty="0"/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 rot="1794209">
            <a:off x="7301000" y="649714"/>
            <a:ext cx="1657350" cy="361508"/>
          </a:xfrm>
          <a:prstGeom prst="octagon">
            <a:avLst>
              <a:gd name="adj" fmla="val 29287"/>
            </a:avLst>
          </a:prstGeom>
          <a:solidFill>
            <a:srgbClr val="A5A5A5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cs typeface="Arial" pitchFamily="34" charset="0"/>
              </a:rPr>
              <a:t>Šelmy medvědovité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/>
              <a:t>                                                                                   obr. 3</a:t>
            </a:r>
            <a:endParaRPr lang="cs-CZ" sz="1800" dirty="0"/>
          </a:p>
        </p:txBody>
      </p:sp>
      <p:pic>
        <p:nvPicPr>
          <p:cNvPr id="5122" name="Picture 2" descr="Brumb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348880"/>
            <a:ext cx="4644516" cy="3096344"/>
          </a:xfrm>
          <a:prstGeom prst="rect">
            <a:avLst/>
          </a:prstGeom>
          <a:noFill/>
        </p:spPr>
      </p:pic>
      <p:sp>
        <p:nvSpPr>
          <p:cNvPr id="5" name="AutoShape 2"/>
          <p:cNvSpPr>
            <a:spLocks noChangeArrowheads="1"/>
          </p:cNvSpPr>
          <p:nvPr/>
        </p:nvSpPr>
        <p:spPr bwMode="auto">
          <a:xfrm rot="1794209">
            <a:off x="7301000" y="649714"/>
            <a:ext cx="1657350" cy="361508"/>
          </a:xfrm>
          <a:prstGeom prst="octagon">
            <a:avLst>
              <a:gd name="adj" fmla="val 29287"/>
            </a:avLst>
          </a:prstGeom>
          <a:solidFill>
            <a:srgbClr val="A5A5A5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cs typeface="Arial" pitchFamily="34" charset="0"/>
              </a:rPr>
              <a:t>Šelmy medvědovité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Další zástupci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</a:rPr>
              <a:t>Medvěd malajský</a:t>
            </a:r>
          </a:p>
          <a:p>
            <a:endParaRPr lang="cs-CZ" sz="2400" b="1" dirty="0" smtClean="0">
              <a:solidFill>
                <a:srgbClr val="92D050"/>
              </a:solidFill>
            </a:endParaRPr>
          </a:p>
          <a:p>
            <a:r>
              <a:rPr lang="cs-CZ" sz="2400" b="1" dirty="0" smtClean="0">
                <a:solidFill>
                  <a:srgbClr val="92D050"/>
                </a:solidFill>
              </a:rPr>
              <a:t>Medvěd brýlatý</a:t>
            </a:r>
          </a:p>
          <a:p>
            <a:endParaRPr lang="cs-CZ" sz="2400" b="1" dirty="0" smtClean="0">
              <a:solidFill>
                <a:srgbClr val="92D050"/>
              </a:solidFill>
            </a:endParaRPr>
          </a:p>
          <a:p>
            <a:r>
              <a:rPr lang="cs-CZ" sz="2400" b="1" dirty="0" smtClean="0">
                <a:solidFill>
                  <a:srgbClr val="92D050"/>
                </a:solidFill>
              </a:rPr>
              <a:t>Baribal</a:t>
            </a:r>
          </a:p>
          <a:p>
            <a:endParaRPr lang="cs-CZ" sz="2400" b="1" dirty="0" smtClean="0">
              <a:solidFill>
                <a:srgbClr val="92D050"/>
              </a:solidFill>
            </a:endParaRPr>
          </a:p>
          <a:p>
            <a:r>
              <a:rPr lang="cs-CZ" sz="2400" b="1" dirty="0" smtClean="0">
                <a:solidFill>
                  <a:srgbClr val="92D050"/>
                </a:solidFill>
              </a:rPr>
              <a:t>Medvěd pyskatý</a:t>
            </a:r>
          </a:p>
          <a:p>
            <a:endParaRPr lang="cs-CZ" sz="2400" b="1" dirty="0" smtClean="0">
              <a:solidFill>
                <a:srgbClr val="92D050"/>
              </a:solidFill>
            </a:endParaRPr>
          </a:p>
          <a:p>
            <a:r>
              <a:rPr lang="cs-CZ" sz="2400" b="1" dirty="0" smtClean="0"/>
              <a:t>- někteří vědci řadí do čeledi medvědovitých i </a:t>
            </a:r>
            <a:r>
              <a:rPr lang="cs-CZ" sz="2400" b="1" dirty="0" smtClean="0">
                <a:solidFill>
                  <a:srgbClr val="92D050"/>
                </a:solidFill>
              </a:rPr>
              <a:t>pandu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 rot="1794209">
            <a:off x="7301000" y="649714"/>
            <a:ext cx="1657350" cy="361508"/>
          </a:xfrm>
          <a:prstGeom prst="octagon">
            <a:avLst>
              <a:gd name="adj" fmla="val 29287"/>
            </a:avLst>
          </a:prstGeom>
          <a:solidFill>
            <a:srgbClr val="A5A5A5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cs typeface="Arial" pitchFamily="34" charset="0"/>
              </a:rPr>
              <a:t>Šelmy medvědovité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Panda velká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šelma – vegetarián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výskyt: střední Čína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potrava: výhradně výhonky bambusu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na předních packách má šestý prst</a:t>
            </a:r>
          </a:p>
          <a:p>
            <a:r>
              <a:rPr lang="cs-CZ" sz="2400" b="1" dirty="0" smtClean="0"/>
              <a:t>  k přidržování výhonků</a:t>
            </a:r>
          </a:p>
          <a:p>
            <a:endParaRPr lang="cs-CZ" sz="2400" b="1" dirty="0" smtClean="0"/>
          </a:p>
          <a:p>
            <a:r>
              <a:rPr lang="cs-CZ" sz="2400" b="1" dirty="0" smtClean="0">
                <a:solidFill>
                  <a:srgbClr val="FF0000"/>
                </a:solidFill>
              </a:rPr>
              <a:t>ohrožena vyhubením</a:t>
            </a:r>
            <a:r>
              <a:rPr lang="cs-CZ" sz="2400" b="1" dirty="0" smtClean="0"/>
              <a:t> – kácení bambusových lesů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endParaRPr lang="cs-CZ" sz="2400" dirty="0"/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 rot="1794209">
            <a:off x="7301000" y="649714"/>
            <a:ext cx="1657350" cy="361508"/>
          </a:xfrm>
          <a:prstGeom prst="octagon">
            <a:avLst>
              <a:gd name="adj" fmla="val 29287"/>
            </a:avLst>
          </a:prstGeom>
          <a:solidFill>
            <a:srgbClr val="A5A5A5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cs typeface="Arial" pitchFamily="34" charset="0"/>
              </a:rPr>
              <a:t>Šelmy medvědovité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6"/>
            <a:ext cx="8229600" cy="4879108"/>
          </a:xfrm>
        </p:spPr>
        <p:txBody>
          <a:bodyPr>
            <a:normAutofit/>
          </a:bodyPr>
          <a:lstStyle/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/>
              <a:t>                                                                                                      obr. </a:t>
            </a:r>
            <a:r>
              <a:rPr lang="cs-CZ" sz="1800" smtClean="0"/>
              <a:t>4</a:t>
            </a:r>
            <a:endParaRPr lang="cs-CZ" sz="1800" dirty="0"/>
          </a:p>
        </p:txBody>
      </p:sp>
      <p:pic>
        <p:nvPicPr>
          <p:cNvPr id="25602" name="Picture 2" descr="Soubor:Giant Panda 2004-03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700809"/>
            <a:ext cx="6755904" cy="4320480"/>
          </a:xfrm>
          <a:prstGeom prst="rect">
            <a:avLst/>
          </a:prstGeom>
          <a:noFill/>
        </p:spPr>
      </p:pic>
      <p:sp>
        <p:nvSpPr>
          <p:cNvPr id="5" name="AutoShape 2"/>
          <p:cNvSpPr>
            <a:spLocks noChangeArrowheads="1"/>
          </p:cNvSpPr>
          <p:nvPr/>
        </p:nvSpPr>
        <p:spPr bwMode="auto">
          <a:xfrm rot="1794209">
            <a:off x="7301000" y="649714"/>
            <a:ext cx="1657350" cy="361508"/>
          </a:xfrm>
          <a:prstGeom prst="octagon">
            <a:avLst>
              <a:gd name="adj" fmla="val 29287"/>
            </a:avLst>
          </a:prstGeom>
          <a:solidFill>
            <a:srgbClr val="A5A5A5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cs typeface="Arial" pitchFamily="34" charset="0"/>
              </a:rPr>
              <a:t>Šelmy medvědovité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FFC000"/>
                </a:solidFill>
              </a:rPr>
              <a:t>Otázky a úkoly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1. Žije v ČR ve volné přírodě některý druh medvěda?</a:t>
            </a:r>
          </a:p>
          <a:p>
            <a:r>
              <a:rPr lang="cs-CZ" sz="2400" b="1" dirty="0" smtClean="0"/>
              <a:t>    Pokud ano, který a kde?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2. Který z medvědů je největší?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3.  Zjisti, jakou barvu srsti má medvěd baribal?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4. Panda je symbolem ohrožených druhů živočichů.</a:t>
            </a:r>
          </a:p>
          <a:p>
            <a:r>
              <a:rPr lang="cs-CZ" sz="2400" b="1" dirty="0" smtClean="0"/>
              <a:t>    Vysvětli, co znamená pojem ‘ohrožený druh‘ </a:t>
            </a:r>
          </a:p>
          <a:p>
            <a:r>
              <a:rPr lang="cs-CZ" sz="2400" b="1" dirty="0" smtClean="0"/>
              <a:t>    a proč je symbolem právě panda.</a:t>
            </a:r>
          </a:p>
          <a:p>
            <a:r>
              <a:rPr lang="cs-CZ" sz="2400" b="1" dirty="0" smtClean="0"/>
              <a:t>    </a:t>
            </a:r>
            <a:endParaRPr lang="cs-CZ" sz="2400" b="1" dirty="0"/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 rot="1794209">
            <a:off x="7301000" y="649714"/>
            <a:ext cx="1657350" cy="361508"/>
          </a:xfrm>
          <a:prstGeom prst="octagon">
            <a:avLst>
              <a:gd name="adj" fmla="val 29287"/>
            </a:avLst>
          </a:prstGeom>
          <a:solidFill>
            <a:srgbClr val="A5A5A5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 pitchFamily="34" charset="0"/>
                <a:cs typeface="Arial" pitchFamily="34" charset="0"/>
              </a:rPr>
              <a:t>Šelmy medvědovité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Zdroje a citace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Vlastní tvorba</a:t>
            </a:r>
          </a:p>
          <a:p>
            <a:endParaRPr lang="cs-CZ" sz="1800" dirty="0" smtClean="0"/>
          </a:p>
          <a:p>
            <a:r>
              <a:rPr lang="cs-CZ" sz="1800" dirty="0" err="1" smtClean="0"/>
              <a:t>Orázky</a:t>
            </a:r>
            <a:r>
              <a:rPr lang="cs-CZ" sz="1800" dirty="0" smtClean="0"/>
              <a:t>:</a:t>
            </a:r>
          </a:p>
          <a:p>
            <a:r>
              <a:rPr lang="cs-CZ" sz="1800" dirty="0" smtClean="0"/>
              <a:t>Obr. 1: SIMM. </a:t>
            </a:r>
            <a:r>
              <a:rPr lang="cs-CZ" sz="1800" i="1" dirty="0" err="1" smtClean="0"/>
              <a:t>Wikipedia.cz</a:t>
            </a:r>
            <a:r>
              <a:rPr lang="cs-CZ" sz="1800" dirty="0" smtClean="0"/>
              <a:t> [online]. [cit. </a:t>
            </a:r>
            <a:r>
              <a:rPr lang="cs-CZ" sz="1800" dirty="0"/>
              <a:t>5</a:t>
            </a:r>
            <a:r>
              <a:rPr lang="cs-CZ" sz="1800" dirty="0" smtClean="0"/>
              <a:t>.2.2013]. Dostupný na WWW: http://cs.wikipedia.org/wiki/Soubor:Medved_mzoo.jpg</a:t>
            </a:r>
          </a:p>
          <a:p>
            <a:endParaRPr lang="cs-CZ" sz="1800" dirty="0" smtClean="0"/>
          </a:p>
          <a:p>
            <a:r>
              <a:rPr lang="cs-CZ" sz="1800" dirty="0" smtClean="0"/>
              <a:t>Obr. 2: AMSTRUP, </a:t>
            </a:r>
            <a:r>
              <a:rPr lang="cs-CZ" sz="1800" dirty="0" err="1" smtClean="0"/>
              <a:t>Steven</a:t>
            </a:r>
            <a:r>
              <a:rPr lang="cs-CZ" sz="1800" dirty="0" smtClean="0"/>
              <a:t>. </a:t>
            </a:r>
            <a:r>
              <a:rPr lang="cs-CZ" sz="1800" i="1" dirty="0" err="1" smtClean="0"/>
              <a:t>Wikipedia.cz</a:t>
            </a:r>
            <a:r>
              <a:rPr lang="cs-CZ" sz="1800" dirty="0" smtClean="0"/>
              <a:t> [online]. [cit. </a:t>
            </a:r>
            <a:r>
              <a:rPr lang="cs-CZ" sz="1800" dirty="0"/>
              <a:t>5</a:t>
            </a:r>
            <a:r>
              <a:rPr lang="cs-CZ" sz="1800" dirty="0" smtClean="0"/>
              <a:t>.2.2013]. Dostupný na WWW: http://cs.wikipedia.org/wiki/Soubor:Ursus_maritimus_in_Alaska.jpg</a:t>
            </a:r>
          </a:p>
          <a:p>
            <a:endParaRPr lang="cs-CZ" sz="1800" dirty="0" smtClean="0"/>
          </a:p>
          <a:p>
            <a:r>
              <a:rPr lang="cs-CZ" sz="1800" dirty="0" smtClean="0"/>
              <a:t>Obr. 3: AUTOR NEUVEDEN. </a:t>
            </a:r>
            <a:r>
              <a:rPr lang="cs-CZ" sz="1800" i="1" dirty="0" smtClean="0"/>
              <a:t>Zoo Zlín</a:t>
            </a:r>
            <a:r>
              <a:rPr lang="cs-CZ" sz="1800" dirty="0" smtClean="0"/>
              <a:t> [online]. [cit. 23.1.2013]. Dostupný na WWW: http://www.</a:t>
            </a:r>
            <a:r>
              <a:rPr lang="cs-CZ" sz="1800" dirty="0" err="1" smtClean="0"/>
              <a:t>zoolesna.cz</a:t>
            </a:r>
            <a:r>
              <a:rPr lang="cs-CZ" sz="1800" dirty="0" smtClean="0"/>
              <a:t>/</a:t>
            </a:r>
            <a:r>
              <a:rPr lang="cs-CZ" sz="1800" dirty="0" err="1" smtClean="0"/>
              <a:t>cz</a:t>
            </a:r>
            <a:r>
              <a:rPr lang="cs-CZ" sz="1800" dirty="0" smtClean="0"/>
              <a:t>/</a:t>
            </a:r>
            <a:r>
              <a:rPr lang="cs-CZ" sz="1800" dirty="0" err="1" smtClean="0"/>
              <a:t>zvirata</a:t>
            </a:r>
            <a:r>
              <a:rPr lang="cs-CZ" sz="1800" dirty="0" smtClean="0"/>
              <a:t>-a-expozice/chov-</a:t>
            </a:r>
            <a:r>
              <a:rPr lang="cs-CZ" sz="1800" dirty="0" err="1" smtClean="0"/>
              <a:t>medvedu</a:t>
            </a:r>
            <a:r>
              <a:rPr lang="cs-CZ" sz="1800" dirty="0" smtClean="0"/>
              <a:t>-</a:t>
            </a:r>
            <a:r>
              <a:rPr lang="cs-CZ" sz="1800" dirty="0" err="1" smtClean="0"/>
              <a:t>usatych.html</a:t>
            </a:r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/>
              <a:t>Obr. 4: KUBINA, </a:t>
            </a:r>
            <a:r>
              <a:rPr lang="cs-CZ" sz="1800" dirty="0" err="1" smtClean="0"/>
              <a:t>Jeff</a:t>
            </a:r>
            <a:r>
              <a:rPr lang="cs-CZ" sz="1800" dirty="0" smtClean="0"/>
              <a:t>. </a:t>
            </a:r>
            <a:r>
              <a:rPr lang="cs-CZ" sz="1800" i="1" dirty="0" err="1" smtClean="0"/>
              <a:t>Wikipedia.cz</a:t>
            </a:r>
            <a:r>
              <a:rPr lang="cs-CZ" sz="1800" dirty="0" smtClean="0"/>
              <a:t> [online]. [cit. </a:t>
            </a:r>
            <a:r>
              <a:rPr lang="cs-CZ" sz="1800" dirty="0"/>
              <a:t>5</a:t>
            </a:r>
            <a:r>
              <a:rPr lang="cs-CZ" sz="1800" dirty="0" smtClean="0"/>
              <a:t>.2.2013]. Dostupný na WWW: http://cs.wikipedia.org/wiki/Soubor:Giant_Panda_2004-03-2.jpg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Anotace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Materiál je určen žákům 8.ročníku ZŠ.</a:t>
            </a:r>
          </a:p>
          <a:p>
            <a:r>
              <a:rPr lang="cs-CZ" sz="2000" dirty="0" smtClean="0"/>
              <a:t>Slouží k jejich seznámení se s obecnou charakteristikou a blíže </a:t>
            </a:r>
          </a:p>
          <a:p>
            <a:r>
              <a:rPr lang="cs-CZ" sz="2000" dirty="0" smtClean="0"/>
              <a:t>s některými druhy řádu šelem medvědovitých.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979</TotalTime>
  <Words>493</Words>
  <Application>Microsoft Office PowerPoint</Application>
  <PresentationFormat>Předvádění na obrazovce (4:3)</PresentationFormat>
  <Paragraphs>205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Lití písma</vt:lpstr>
      <vt:lpstr>Snímek 1</vt:lpstr>
      <vt:lpstr>  Šelmy                 medvědovité</vt:lpstr>
      <vt:lpstr>Charakteristické znaky</vt:lpstr>
      <vt:lpstr>Výskyt</vt:lpstr>
      <vt:lpstr>Obživa</vt:lpstr>
      <vt:lpstr>Zástupci</vt:lpstr>
      <vt:lpstr>Snímek 7</vt:lpstr>
      <vt:lpstr>Snímek 8</vt:lpstr>
      <vt:lpstr>Snímek 9</vt:lpstr>
      <vt:lpstr>Snímek 10</vt:lpstr>
      <vt:lpstr>Snímek 11</vt:lpstr>
      <vt:lpstr>Další zástupci</vt:lpstr>
      <vt:lpstr>Snímek 13</vt:lpstr>
      <vt:lpstr>Snímek 14</vt:lpstr>
      <vt:lpstr>Otázky a úkoly</vt:lpstr>
      <vt:lpstr>Zdroje a citace</vt:lpstr>
      <vt:lpstr>Anotace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Dum</cp:lastModifiedBy>
  <cp:revision>69</cp:revision>
  <dcterms:created xsi:type="dcterms:W3CDTF">2012-12-08T22:17:27Z</dcterms:created>
  <dcterms:modified xsi:type="dcterms:W3CDTF">2013-02-25T12:45:15Z</dcterms:modified>
</cp:coreProperties>
</file>