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77" r:id="rId2"/>
    <p:sldId id="256" r:id="rId3"/>
    <p:sldId id="257" r:id="rId4"/>
    <p:sldId id="258" r:id="rId5"/>
    <p:sldId id="259" r:id="rId6"/>
    <p:sldId id="269" r:id="rId7"/>
    <p:sldId id="260" r:id="rId8"/>
    <p:sldId id="270" r:id="rId9"/>
    <p:sldId id="261" r:id="rId10"/>
    <p:sldId id="271" r:id="rId11"/>
    <p:sldId id="262" r:id="rId12"/>
    <p:sldId id="272" r:id="rId13"/>
    <p:sldId id="263" r:id="rId14"/>
    <p:sldId id="268" r:id="rId15"/>
    <p:sldId id="274" r:id="rId16"/>
    <p:sldId id="264" r:id="rId17"/>
    <p:sldId id="275" r:id="rId18"/>
    <p:sldId id="265" r:id="rId19"/>
    <p:sldId id="266" r:id="rId20"/>
    <p:sldId id="276" r:id="rId21"/>
    <p:sldId id="27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6F0FFE-D9AD-4F6E-A065-77C57BABFC5D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DBFC5C-C337-499F-BBAF-B0E240458E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05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DBFC5C-C337-499F-BBAF-B0E240458EBC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0364651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11. 2. 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VY_32_INOVACE_14_PŘÍRODOPIS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Obratlovci- Šelmy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lasicovité  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8.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Soubor:Loutre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2636912"/>
            <a:ext cx="4869371" cy="322595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" name="Picture 2" descr="Skunk smradľavý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4319717"/>
            <a:ext cx="3168352" cy="253828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1679847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rgbClr val="FF33CC"/>
                </a:solidFill>
              </a:rPr>
              <a:t>Šelmy lasicovité</a:t>
            </a:r>
            <a:endParaRPr lang="cs-CZ" sz="7200" dirty="0">
              <a:solidFill>
                <a:srgbClr val="FF33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4" descr="http://files.faunaevropa.webnode.cz/200000018-40160410f3/lasice%20hranostaj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132856"/>
            <a:ext cx="3744416" cy="251812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Charakteristické znaky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/>
              <a:t>- tělo: dlouhý trup, krátké nohy, </a:t>
            </a:r>
          </a:p>
          <a:p>
            <a:r>
              <a:rPr lang="cs-CZ" sz="2400" b="1" dirty="0" smtClean="0"/>
              <a:t>           pětiprsté končetiny </a:t>
            </a:r>
          </a:p>
          <a:p>
            <a:r>
              <a:rPr lang="cs-CZ" sz="2400" b="1" dirty="0" smtClean="0"/>
              <a:t>           </a:t>
            </a:r>
            <a:r>
              <a:rPr lang="cs-CZ" sz="2400" b="1" dirty="0" smtClean="0">
                <a:solidFill>
                  <a:srgbClr val="FF0066"/>
                </a:solidFill>
              </a:rPr>
              <a:t>nezatažitelné drápy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FFFF00"/>
                </a:solidFill>
              </a:rPr>
              <a:t>pachové žlázy</a:t>
            </a:r>
            <a:r>
              <a:rPr lang="cs-CZ" sz="2400" b="1" dirty="0" smtClean="0"/>
              <a:t> kolem řitního otvoru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všežravci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Výskyt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b="1" dirty="0" smtClean="0"/>
          </a:p>
          <a:p>
            <a:r>
              <a:rPr lang="cs-CZ" sz="2400" b="1" dirty="0" smtClean="0"/>
              <a:t>                      </a:t>
            </a:r>
          </a:p>
          <a:p>
            <a:r>
              <a:rPr lang="cs-CZ" sz="2400" b="1" dirty="0" smtClean="0"/>
              <a:t>                       - téměř na celém světě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nejsou: Austrálie, Nový Zéland, Antarktida</a:t>
            </a:r>
          </a:p>
          <a:p>
            <a:r>
              <a:rPr lang="cs-CZ" sz="2400" b="1" dirty="0" smtClean="0"/>
              <a:t>   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Zástupci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Lasice kolčava</a:t>
            </a:r>
            <a:endParaRPr lang="cs-CZ" sz="2400" b="1" u="sng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- naše nejmenší šelma – tělo o něco silnější než prsty </a:t>
            </a:r>
          </a:p>
          <a:p>
            <a:r>
              <a:rPr lang="cs-CZ" sz="2400" b="1" dirty="0" smtClean="0"/>
              <a:t>                                           lidské ruky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srst: skořicově zbarvená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potrava: drobní hlodavci (např. myši)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79107"/>
          </a:xfrm>
        </p:spPr>
        <p:txBody>
          <a:bodyPr>
            <a:normAutofit/>
          </a:bodyPr>
          <a:lstStyle/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                                                                                       obr. 1</a:t>
            </a:r>
            <a:endParaRPr lang="cs-CZ" sz="18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8" name="Picture 2" descr="Soubor:Mustela nivalis -British Wildlife Centre-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804204"/>
            <a:ext cx="4968552" cy="42466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Lasice hranostaj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2400" b="1" dirty="0" smtClean="0"/>
              <a:t>- větší než kolčava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srst: v létě hnědá s bílým bříškem</a:t>
            </a:r>
          </a:p>
          <a:p>
            <a:r>
              <a:rPr lang="cs-CZ" sz="2400" b="1" dirty="0" smtClean="0"/>
              <a:t>           v zimě bílá s černou špičkou ocasu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     kožešina nazývána královský hermelín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735091"/>
          </a:xfrm>
        </p:spPr>
        <p:txBody>
          <a:bodyPr>
            <a:normAutofit/>
          </a:bodyPr>
          <a:lstStyle/>
          <a:p>
            <a:r>
              <a:rPr lang="cs-CZ" sz="1800" dirty="0" smtClean="0"/>
              <a:t>                                                                       </a:t>
            </a:r>
            <a:r>
              <a:rPr lang="cs-CZ" sz="2400" dirty="0" smtClean="0"/>
              <a:t>srst v létě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                                                                       </a:t>
            </a:r>
            <a:r>
              <a:rPr lang="cs-CZ" sz="2400" dirty="0" smtClean="0"/>
              <a:t>srst v zimě</a:t>
            </a:r>
            <a:endParaRPr lang="cs-CZ" sz="1800" dirty="0" smtClean="0"/>
          </a:p>
          <a:p>
            <a:r>
              <a:rPr lang="cs-CZ" sz="1800" dirty="0" smtClean="0"/>
              <a:t>                                                                       </a:t>
            </a:r>
            <a:endParaRPr lang="cs-CZ" sz="24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                                             obr. 2                                                   obr. 3</a:t>
            </a:r>
            <a:endParaRPr lang="cs-CZ" sz="18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 descr="Soubor:Mustela erminea uprigh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908720"/>
            <a:ext cx="3451706" cy="479715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196" name="Picture 4" descr="http://files.faunaevropa.webnode.cz/200000018-40160410f3/lasice%20hranostaj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212976"/>
            <a:ext cx="3744416" cy="25181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cxnSp>
        <p:nvCxnSpPr>
          <p:cNvPr id="8" name="Přímá spojovací šipka 7"/>
          <p:cNvCxnSpPr/>
          <p:nvPr/>
        </p:nvCxnSpPr>
        <p:spPr>
          <a:xfrm flipH="1">
            <a:off x="4716016" y="1916832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ravoúhlá spojovací čára 13"/>
          <p:cNvCxnSpPr/>
          <p:nvPr/>
        </p:nvCxnSpPr>
        <p:spPr>
          <a:xfrm rot="16200000" flipH="1">
            <a:off x="6876256" y="2852936"/>
            <a:ext cx="360040" cy="216024"/>
          </a:xfrm>
          <a:prstGeom prst="bentConnector3">
            <a:avLst>
              <a:gd name="adj1" fmla="val 50000"/>
            </a:avLst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Jezevec lesní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2400" b="1" dirty="0" smtClean="0"/>
              <a:t>- naše největší lasicovitá šelma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noční živočich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v lese vyhrabává až 5m hluboké nory – hrad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zimní spánek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potrava: hlodavci, plazi, obojživelníci, hmyz,  </a:t>
            </a:r>
          </a:p>
          <a:p>
            <a:r>
              <a:rPr lang="cs-CZ" sz="2400" b="1" dirty="0" smtClean="0"/>
              <a:t>                 semena, kořínky…       všežravec</a:t>
            </a:r>
          </a:p>
          <a:p>
            <a:r>
              <a:rPr lang="cs-CZ" sz="2400" b="1" dirty="0" smtClean="0"/>
              <a:t>                 </a:t>
            </a:r>
          </a:p>
          <a:p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5148064" y="5517232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951115"/>
          </a:xfrm>
        </p:spPr>
        <p:txBody>
          <a:bodyPr>
            <a:normAutofit/>
          </a:bodyPr>
          <a:lstStyle/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                                                                                         obr. 4</a:t>
            </a:r>
            <a:endParaRPr lang="cs-CZ" sz="18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 descr="Soubor:Badger-badg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700808"/>
            <a:ext cx="5808645" cy="43564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Tchoř tmavý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2400" b="1" dirty="0" smtClean="0"/>
              <a:t>- srst: hnědavá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výskyt: pole, lesy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potrava: drobní hlodavci, žáby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lov: v noci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obrana: páchnoucí tekutina vylučovaná žlázami </a:t>
            </a:r>
          </a:p>
          <a:p>
            <a:r>
              <a:rPr lang="cs-CZ" sz="2400" b="1" dirty="0" smtClean="0"/>
              <a:t>                 pod kořenem ocasu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                                                                                        obr. 5</a:t>
            </a:r>
            <a:endParaRPr lang="cs-CZ" sz="18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http://files.ucivo.webnode.cz/system_preview_detail_200001158-19bbb1ab5b-public/Tcho%C5%99%20tmav%C3%BD%20%C5%A0elmy%20Lasicovit%C3%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916832"/>
            <a:ext cx="5150346" cy="37540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Kuna skalní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2400" b="1" dirty="0" smtClean="0"/>
              <a:t>- srst: šedohnědá s bílou náprsenkou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výskyt: poblíž měst a vesnic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potrava: vejce, drůbež, holubí mláďata, plody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dirty="0" smtClean="0"/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endParaRPr lang="cs-CZ" sz="2400" b="1" u="sng" dirty="0" smtClean="0">
              <a:solidFill>
                <a:srgbClr val="92D050"/>
              </a:solidFill>
            </a:endParaRPr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Kuna lesní</a:t>
            </a:r>
          </a:p>
          <a:p>
            <a:endParaRPr lang="cs-CZ" dirty="0" smtClean="0"/>
          </a:p>
          <a:p>
            <a:r>
              <a:rPr lang="cs-CZ" sz="2400" b="1" dirty="0" smtClean="0"/>
              <a:t>- srst: žlutá náprsenka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výskyt: v lese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potrava: lesní ptactvo, drobná zvěř, plody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                                  obr. 6                                                 obr. 7</a:t>
            </a:r>
            <a:endParaRPr lang="cs-CZ" sz="18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http://www.evropskeselmy.estranky.cz/img/mid/52/kuna-les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564904"/>
            <a:ext cx="4032447" cy="3024336"/>
          </a:xfrm>
          <a:prstGeom prst="rect">
            <a:avLst/>
          </a:prstGeom>
          <a:noFill/>
        </p:spPr>
      </p:pic>
      <p:pic>
        <p:nvPicPr>
          <p:cNvPr id="7170" name="Picture 2" descr="http://www.gamepark.cz/pictures/00/09/08/9083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564904"/>
            <a:ext cx="4032448" cy="30781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Vydra</a:t>
            </a:r>
            <a:r>
              <a:rPr lang="cs-CZ" b="1" u="sng" dirty="0" smtClean="0">
                <a:solidFill>
                  <a:srgbClr val="92D050"/>
                </a:solidFill>
              </a:rPr>
              <a:t> </a:t>
            </a:r>
            <a:r>
              <a:rPr lang="cs-CZ" sz="2400" b="1" u="sng" dirty="0" smtClean="0">
                <a:solidFill>
                  <a:srgbClr val="92D050"/>
                </a:solidFill>
              </a:rPr>
              <a:t>říční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2400" b="1" dirty="0" smtClean="0"/>
              <a:t>- výskyt: u vody, ve vodě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tělo: uzavíratelné uši a nozdry</a:t>
            </a:r>
          </a:p>
          <a:p>
            <a:r>
              <a:rPr lang="cs-CZ" sz="2400" b="1" dirty="0" smtClean="0"/>
              <a:t>           plovací blány</a:t>
            </a:r>
          </a:p>
          <a:p>
            <a:r>
              <a:rPr lang="cs-CZ" sz="2400" b="1" dirty="0" smtClean="0"/>
              <a:t>           </a:t>
            </a:r>
            <a:r>
              <a:rPr lang="cs-CZ" sz="2400" b="1" dirty="0" err="1" smtClean="0"/>
              <a:t>nesmáčitelná</a:t>
            </a:r>
            <a:r>
              <a:rPr lang="cs-CZ" sz="2400" b="1" dirty="0" smtClean="0"/>
              <a:t> srst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potrava: ryby, žáby, hraboši, hmyz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                                                                                                      obr. 8</a:t>
            </a:r>
            <a:endParaRPr lang="cs-CZ" sz="18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Soubor:Loutre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908720"/>
            <a:ext cx="7173627" cy="4752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Skunk skvrnitý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2400" b="1" dirty="0" smtClean="0"/>
              <a:t>- výskyt: USA, Mexiko</a:t>
            </a:r>
          </a:p>
          <a:p>
            <a:r>
              <a:rPr lang="cs-CZ" sz="2400" b="1" dirty="0" smtClean="0"/>
              <a:t>                otevřené krajiny s keři a stromy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potrava: drobní živočichové, rostliny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obrana: vystříknutý výměšek podocasních žláz</a:t>
            </a:r>
          </a:p>
          <a:p>
            <a:r>
              <a:rPr lang="cs-CZ" sz="2400" b="1" dirty="0" smtClean="0"/>
              <a:t>                 ztěžuje dýchání protivníka, cítit až 1km</a:t>
            </a:r>
          </a:p>
          <a:p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79108"/>
          </a:xfrm>
        </p:spPr>
        <p:txBody>
          <a:bodyPr>
            <a:normAutofit/>
          </a:bodyPr>
          <a:lstStyle/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                                                                                     obr. 9 </a:t>
            </a:r>
            <a:endParaRPr lang="cs-CZ" sz="18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lasicovité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6" name="Picture 2" descr="Skunk smradľav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628800"/>
            <a:ext cx="5328592" cy="42689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Zdroje a 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211764"/>
          </a:xfrm>
        </p:spPr>
        <p:txBody>
          <a:bodyPr>
            <a:normAutofit fontScale="77500" lnSpcReduction="20000"/>
          </a:bodyPr>
          <a:lstStyle/>
          <a:p>
            <a:r>
              <a:rPr lang="cs-CZ" sz="1800" dirty="0" smtClean="0"/>
              <a:t>Vlastní tvorba</a:t>
            </a:r>
          </a:p>
          <a:p>
            <a:endParaRPr lang="cs-CZ" sz="1800" dirty="0" smtClean="0"/>
          </a:p>
          <a:p>
            <a:r>
              <a:rPr lang="cs-CZ" sz="1800" dirty="0" smtClean="0"/>
              <a:t>Obrázky:</a:t>
            </a:r>
          </a:p>
          <a:p>
            <a:r>
              <a:rPr lang="cs-CZ" sz="1800" dirty="0" smtClean="0"/>
              <a:t>Obr. 1: </a:t>
            </a:r>
            <a:r>
              <a:rPr lang="en-US" sz="1800" dirty="0" smtClean="0"/>
              <a:t>LAW, </a:t>
            </a:r>
            <a:r>
              <a:rPr lang="en-US" sz="1800" dirty="0" err="1" smtClean="0"/>
              <a:t>Keven</a:t>
            </a:r>
            <a:r>
              <a:rPr lang="en-US" sz="1800" dirty="0" smtClean="0"/>
              <a:t>. </a:t>
            </a:r>
            <a:r>
              <a:rPr lang="en-US" sz="1800" i="1" dirty="0" smtClean="0"/>
              <a:t>Wikipedia.cz</a:t>
            </a:r>
            <a:r>
              <a:rPr lang="en-US" sz="1800" dirty="0" smtClean="0"/>
              <a:t> [online]. [cit.</a:t>
            </a:r>
            <a:r>
              <a:rPr lang="cs-CZ" sz="1800" dirty="0" smtClean="0"/>
              <a:t> 23</a:t>
            </a:r>
            <a:r>
              <a:rPr lang="en-US" sz="1800" dirty="0" smtClean="0"/>
              <a:t>.</a:t>
            </a:r>
            <a:r>
              <a:rPr lang="cs-CZ" sz="1800" dirty="0" smtClean="0"/>
              <a:t>1</a:t>
            </a:r>
            <a:r>
              <a:rPr lang="en-US" sz="1800" dirty="0" smtClean="0"/>
              <a:t>.2013]. </a:t>
            </a:r>
            <a:r>
              <a:rPr lang="en-US" sz="1800" dirty="0" err="1" smtClean="0"/>
              <a:t>Dostupný</a:t>
            </a:r>
            <a:r>
              <a:rPr lang="en-US" sz="1800" dirty="0" smtClean="0"/>
              <a:t> </a:t>
            </a:r>
            <a:r>
              <a:rPr lang="en-US" sz="1800" dirty="0" err="1" smtClean="0"/>
              <a:t>na</a:t>
            </a:r>
            <a:r>
              <a:rPr lang="en-US" sz="1800" dirty="0" smtClean="0"/>
              <a:t> WWW: http://cs.wikipedia.org/wiki/Soubor:Mustela_nivalis_-British_Wildlife_Centre-4.jpg</a:t>
            </a:r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Obr. 2: HILLEBRAND, </a:t>
            </a:r>
            <a:r>
              <a:rPr lang="cs-CZ" sz="1800" dirty="0" err="1" smtClean="0"/>
              <a:t>Steve</a:t>
            </a:r>
            <a:r>
              <a:rPr lang="cs-CZ" sz="1800" dirty="0" smtClean="0"/>
              <a:t>. 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 [online]. [cit. 23.1.2013]. Dostupný na WWW: http://cs.wikipedia.org/wiki/Soubor:Mustela_erminea_upright.jpg</a:t>
            </a:r>
          </a:p>
          <a:p>
            <a:endParaRPr lang="cs-CZ" sz="1800" dirty="0" smtClean="0"/>
          </a:p>
          <a:p>
            <a:r>
              <a:rPr lang="cs-CZ" sz="1800" dirty="0" smtClean="0"/>
              <a:t>Obr. 3: AUTOR NEUVEDEN. </a:t>
            </a:r>
            <a:r>
              <a:rPr lang="cs-CZ" sz="1800" i="1" dirty="0" smtClean="0"/>
              <a:t>Fauna </a:t>
            </a:r>
            <a:r>
              <a:rPr lang="cs-CZ" sz="1800" i="1" dirty="0" err="1" smtClean="0"/>
              <a:t>evropy</a:t>
            </a:r>
            <a:r>
              <a:rPr lang="cs-CZ" sz="1800" dirty="0" smtClean="0"/>
              <a:t> [online]. [cit. 23.1.2013]. Dostupný na WWW: http://faunaevropa.webnode.cz/products/lesy-a-pole-lasice-hranostaj/</a:t>
            </a:r>
          </a:p>
          <a:p>
            <a:endParaRPr lang="cs-CZ" sz="1800" dirty="0" smtClean="0"/>
          </a:p>
          <a:p>
            <a:r>
              <a:rPr lang="cs-CZ" sz="1800" dirty="0" smtClean="0"/>
              <a:t>Obr. 4: BADGERHERO. 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 [online]. [cit. 23.1.2013]. Dostupný na WWW: http://cs.wikipedia.org/wiki/Soubor:Badger-badger.jpg</a:t>
            </a:r>
          </a:p>
          <a:p>
            <a:endParaRPr lang="cs-CZ" sz="1800" dirty="0" smtClean="0"/>
          </a:p>
          <a:p>
            <a:r>
              <a:rPr lang="cs-CZ" sz="1800" dirty="0" smtClean="0"/>
              <a:t>Obr. 5: AUTOR NEUVEDEN. </a:t>
            </a:r>
            <a:r>
              <a:rPr lang="cs-CZ" sz="1800" i="1" dirty="0" err="1" smtClean="0"/>
              <a:t>Webnode.cz</a:t>
            </a:r>
            <a:r>
              <a:rPr lang="cs-CZ" sz="1800" dirty="0" smtClean="0"/>
              <a:t> [online]. [cit. 23.1.2013]. Dostupný na WWW: http://ucivo.webnode.cz/album/selmy/tchor-tmavy-selmy-lasicoviti-jpg/</a:t>
            </a:r>
          </a:p>
          <a:p>
            <a:endParaRPr lang="cs-CZ" sz="1800" dirty="0" smtClean="0"/>
          </a:p>
          <a:p>
            <a:r>
              <a:rPr lang="cs-CZ" sz="1800" dirty="0" smtClean="0"/>
              <a:t>Obr. 6: </a:t>
            </a:r>
            <a:r>
              <a:rPr lang="pt-BR" sz="1800" dirty="0" smtClean="0"/>
              <a:t>AUTOR NEUVEDEN. </a:t>
            </a:r>
            <a:r>
              <a:rPr lang="pt-BR" sz="1800" i="1" dirty="0" smtClean="0"/>
              <a:t>Evropské šelmy</a:t>
            </a:r>
            <a:r>
              <a:rPr lang="pt-BR" sz="1800" dirty="0" smtClean="0"/>
              <a:t> [online]. [cit. 23.</a:t>
            </a:r>
            <a:r>
              <a:rPr lang="cs-CZ" sz="1800" dirty="0" smtClean="0"/>
              <a:t>1</a:t>
            </a:r>
            <a:r>
              <a:rPr lang="pt-BR" sz="1800" dirty="0" smtClean="0"/>
              <a:t>.2013]. Dostupný na WWW: http://www.evropskeselmy.estranky.cz/fotoalbum/kuna-lesni/kuna-lesni/kuna-lesni.jpg.html</a:t>
            </a:r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Obr. 7: CRKY7. </a:t>
            </a:r>
            <a:r>
              <a:rPr lang="cs-CZ" sz="1800" i="1" dirty="0" smtClean="0"/>
              <a:t>Game Park.</a:t>
            </a:r>
            <a:r>
              <a:rPr lang="cs-CZ" sz="1800" i="1" dirty="0" err="1" smtClean="0"/>
              <a:t>cz</a:t>
            </a:r>
            <a:r>
              <a:rPr lang="cs-CZ" sz="1800" dirty="0" smtClean="0"/>
              <a:t> [online]. [cit. 24.2.2013]. Dostupný na WWW: http://www.</a:t>
            </a:r>
            <a:r>
              <a:rPr lang="cs-CZ" sz="1800" dirty="0" err="1" smtClean="0"/>
              <a:t>gamepark.cz</a:t>
            </a:r>
            <a:r>
              <a:rPr lang="cs-CZ" sz="1800" dirty="0" smtClean="0"/>
              <a:t>/kuna_</a:t>
            </a:r>
            <a:r>
              <a:rPr lang="cs-CZ" sz="1800" dirty="0" err="1" smtClean="0"/>
              <a:t>skalni</a:t>
            </a:r>
            <a:r>
              <a:rPr lang="cs-CZ" sz="1800" dirty="0" smtClean="0"/>
              <a:t>_163094.htm</a:t>
            </a:r>
          </a:p>
          <a:p>
            <a:endParaRPr lang="cs-CZ" sz="1800" dirty="0" smtClean="0"/>
          </a:p>
          <a:p>
            <a:r>
              <a:rPr lang="cs-CZ" sz="1800" dirty="0" smtClean="0"/>
              <a:t>Obr. 8: DBHACK88. 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 [online]. [cit. 23.1.2013]. Dostupný na WWW: http://cs.wikipedia.org/wiki/Soubor:Loutre2.jpg</a:t>
            </a:r>
          </a:p>
          <a:p>
            <a:endParaRPr lang="cs-CZ" sz="1800" dirty="0" smtClean="0"/>
          </a:p>
          <a:p>
            <a:r>
              <a:rPr lang="cs-CZ" sz="1800" dirty="0" smtClean="0"/>
              <a:t>Obr. 9: </a:t>
            </a:r>
            <a:r>
              <a:rPr lang="nl-NL" sz="1800" dirty="0" smtClean="0"/>
              <a:t>AUTOR NEUVEDEN. </a:t>
            </a:r>
            <a:r>
              <a:rPr lang="nl-NL" sz="1800" i="1" dirty="0" smtClean="0"/>
              <a:t>Zvierattka.blog</a:t>
            </a:r>
            <a:r>
              <a:rPr lang="nl-NL" sz="1800" dirty="0" smtClean="0"/>
              <a:t> [online]. [cit. 2</a:t>
            </a:r>
            <a:r>
              <a:rPr lang="cs-CZ" sz="1800" dirty="0" smtClean="0"/>
              <a:t>3.1</a:t>
            </a:r>
            <a:r>
              <a:rPr lang="nl-NL" sz="1800" dirty="0" smtClean="0"/>
              <a:t>.2013]. Dostupný na WWW: http://zvierattka.blog.cz/1001</a:t>
            </a: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Materiál je určen žákům 8.ročníku ZŠ.</a:t>
            </a:r>
          </a:p>
          <a:p>
            <a:r>
              <a:rPr lang="cs-CZ" sz="2000" dirty="0" smtClean="0"/>
              <a:t>Slouží k jejich seznámení se s obecnou charakteristikou a blíže </a:t>
            </a:r>
          </a:p>
          <a:p>
            <a:r>
              <a:rPr lang="cs-CZ" sz="2000" dirty="0" smtClean="0"/>
              <a:t>s některými druhy řádu šelem lasicovitých.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673</TotalTime>
  <Words>467</Words>
  <Application>Microsoft Office PowerPoint</Application>
  <PresentationFormat>Předvádění na obrazovce (4:3)</PresentationFormat>
  <Paragraphs>260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Lití písma</vt:lpstr>
      <vt:lpstr>Prezentace aplikace PowerPoint</vt:lpstr>
      <vt:lpstr>Šelmy lasicovité</vt:lpstr>
      <vt:lpstr>Charakteristické znaky</vt:lpstr>
      <vt:lpstr>Výskyt</vt:lpstr>
      <vt:lpstr>Zástupci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a citace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Vesna202261</cp:lastModifiedBy>
  <cp:revision>73</cp:revision>
  <dcterms:created xsi:type="dcterms:W3CDTF">2012-12-08T22:17:49Z</dcterms:created>
  <dcterms:modified xsi:type="dcterms:W3CDTF">2013-02-25T12:33:03Z</dcterms:modified>
</cp:coreProperties>
</file>