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6" r:id="rId3"/>
    <p:sldId id="261" r:id="rId4"/>
    <p:sldId id="262" r:id="rId5"/>
    <p:sldId id="263" r:id="rId6"/>
    <p:sldId id="264" r:id="rId7"/>
    <p:sldId id="257" r:id="rId8"/>
    <p:sldId id="265" r:id="rId9"/>
    <p:sldId id="258" r:id="rId10"/>
    <p:sldId id="266" r:id="rId11"/>
    <p:sldId id="268" r:id="rId12"/>
    <p:sldId id="267" r:id="rId13"/>
    <p:sldId id="259" r:id="rId14"/>
    <p:sldId id="275" r:id="rId15"/>
    <p:sldId id="260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63AA8"/>
    <a:srgbClr val="B24E91"/>
    <a:srgbClr val="B947A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34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57BFC060-41D8-4308-9ED8-3EC783E4D96D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6ED1058C-71B2-4A40-A32C-CE9FFE6ED6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BFC060-41D8-4308-9ED8-3EC783E4D96D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D1058C-71B2-4A40-A32C-CE9FFE6ED6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57BFC060-41D8-4308-9ED8-3EC783E4D96D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6ED1058C-71B2-4A40-A32C-CE9FFE6ED6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BFC060-41D8-4308-9ED8-3EC783E4D96D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6ED1058C-71B2-4A40-A32C-CE9FFE6ED6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BFC060-41D8-4308-9ED8-3EC783E4D96D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6ED1058C-71B2-4A40-A32C-CE9FFE6ED6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BFC060-41D8-4308-9ED8-3EC783E4D96D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D1058C-71B2-4A40-A32C-CE9FFE6ED6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BFC060-41D8-4308-9ED8-3EC783E4D96D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D1058C-71B2-4A40-A32C-CE9FFE6ED6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57BFC060-41D8-4308-9ED8-3EC783E4D96D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6ED1058C-71B2-4A40-A32C-CE9FFE6ED6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57BFC060-41D8-4308-9ED8-3EC783E4D96D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6ED1058C-71B2-4A40-A32C-CE9FFE6ED6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BFC060-41D8-4308-9ED8-3EC783E4D96D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D1058C-71B2-4A40-A32C-CE9FFE6ED6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7BFC060-41D8-4308-9ED8-3EC783E4D96D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D1058C-71B2-4A40-A32C-CE9FFE6ED6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57BFC060-41D8-4308-9ED8-3EC783E4D96D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6ED1058C-71B2-4A40-A32C-CE9FFE6ED6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4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692696"/>
            <a:ext cx="828092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9512960"/>
              </p:ext>
            </p:extLst>
          </p:nvPr>
        </p:nvGraphicFramePr>
        <p:xfrm>
          <a:off x="755576" y="2852936"/>
          <a:ext cx="7776864" cy="373396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76864"/>
              </a:tblGrid>
              <a:tr h="1008114"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Autor: Mgr.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Aranka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Kopišová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13. 2. 2012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Název: VY_32_INOVACE_15_PŘÍRODOPIS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Obratlovci- Ploutvonožci   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8.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CZ.1.07/1.4.00/21.2979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" name="Picture 2" descr="Soubor:Noaa-walrus2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76672"/>
            <a:ext cx="5221134" cy="446544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4" name="Picture 4" descr="Soubor:Zalophus californianus wollebaek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4050913"/>
            <a:ext cx="3851920" cy="280708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5" name="Picture 2" descr="tuleň obecný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3665186"/>
            <a:ext cx="4719574" cy="27845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1535831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                  </a:t>
            </a:r>
            <a:r>
              <a:rPr lang="cs-CZ" sz="6000" b="1" dirty="0" smtClean="0">
                <a:solidFill>
                  <a:srgbClr val="C63AA8"/>
                </a:solidFill>
                <a:latin typeface="Arial Black" pitchFamily="34" charset="0"/>
              </a:rPr>
              <a:t>Ploutvonožci</a:t>
            </a:r>
            <a:endParaRPr lang="cs-CZ" sz="6000" b="1" dirty="0">
              <a:solidFill>
                <a:srgbClr val="C63AA8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Charakteristické znaky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- vodní šelmy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tělo: přizpůsobené lovu ve vodě</a:t>
            </a:r>
          </a:p>
          <a:p>
            <a:r>
              <a:rPr lang="cs-CZ" sz="2400" b="1" dirty="0" smtClean="0"/>
              <a:t>           přední končetiny – ploutve</a:t>
            </a:r>
          </a:p>
          <a:p>
            <a:r>
              <a:rPr lang="cs-CZ" sz="2400" b="1" dirty="0" smtClean="0"/>
              <a:t>           zadní končetiny – fungují jako ocasní ploutev</a:t>
            </a:r>
          </a:p>
          <a:p>
            <a:r>
              <a:rPr lang="cs-CZ" sz="2400" b="1" dirty="0" smtClean="0"/>
              <a:t>           podkožní tuk</a:t>
            </a:r>
          </a:p>
          <a:p>
            <a:r>
              <a:rPr lang="cs-CZ" sz="2400" b="1" dirty="0" smtClean="0"/>
              <a:t>           uzavíratelné nozdry a zvukovody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na souši: páření, porod, kojení a krmení mláďat</a:t>
            </a:r>
            <a:endParaRPr lang="cs-CZ" sz="2400" b="1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60932" y="639011"/>
            <a:ext cx="1657350" cy="522252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Calibri" pitchFamily="34" charset="0"/>
                <a:cs typeface="Arial" pitchFamily="34" charset="0"/>
              </a:rPr>
              <a:t>Ploutvonožci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Výskyt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b="1" dirty="0" smtClean="0"/>
              <a:t>- nejčastěji v arktickém a mírném podnebném pásu</a:t>
            </a:r>
            <a:endParaRPr lang="cs-CZ" sz="2400" b="1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60932" y="639011"/>
            <a:ext cx="1657350" cy="522252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Calibri" pitchFamily="34" charset="0"/>
                <a:cs typeface="Arial" pitchFamily="34" charset="0"/>
              </a:rPr>
              <a:t>Ploutvonožci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Obživa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- masožravci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potrava: hlavně ryby, hlavonožci</a:t>
            </a:r>
            <a:endParaRPr lang="cs-CZ" sz="2400" b="1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60932" y="639011"/>
            <a:ext cx="1657350" cy="522252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Calibri" pitchFamily="34" charset="0"/>
                <a:cs typeface="Arial" pitchFamily="34" charset="0"/>
              </a:rPr>
              <a:t>Ploutvonožci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92D050"/>
                </a:solidFill>
              </a:rPr>
              <a:t>Zástupci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400" b="1" u="sng" dirty="0" smtClean="0">
                <a:solidFill>
                  <a:srgbClr val="92D050"/>
                </a:solidFill>
              </a:rPr>
              <a:t>Tuleň</a:t>
            </a:r>
            <a:endParaRPr lang="cs-CZ" sz="2400" b="1" dirty="0" smtClean="0"/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r>
              <a:rPr lang="cs-CZ" sz="2400" b="1" dirty="0" smtClean="0"/>
              <a:t>- z ploutvonožců nejvíce přizpůsoben životu ve vodě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ve vodě: i spí</a:t>
            </a:r>
          </a:p>
          <a:p>
            <a:r>
              <a:rPr lang="cs-CZ" sz="2400" b="1" dirty="0" smtClean="0"/>
              <a:t>                  orientace zrakem i sluchem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na souši: neobratný, leze po břiše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potrava: ryby, hlavonožci, tučňáci, jiní ploutvonožci</a:t>
            </a:r>
          </a:p>
          <a:p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b="1" dirty="0" smtClean="0"/>
              <a:t>                   </a:t>
            </a:r>
            <a:endParaRPr lang="cs-CZ" sz="2400" b="1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60932" y="639011"/>
            <a:ext cx="1657350" cy="522252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Calibri" pitchFamily="34" charset="0"/>
                <a:cs typeface="Arial" pitchFamily="34" charset="0"/>
              </a:rPr>
              <a:t>Ploutvonožci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r>
              <a:rPr lang="cs-CZ" sz="1600" dirty="0" smtClean="0"/>
              <a:t>                                                                                                                           Obr. 1</a:t>
            </a:r>
          </a:p>
          <a:p>
            <a:endParaRPr lang="cs-CZ" sz="1800" dirty="0" smtClean="0"/>
          </a:p>
          <a:p>
            <a:r>
              <a:rPr lang="cs-CZ" sz="1800" dirty="0" smtClean="0"/>
              <a:t>                                                                                             </a:t>
            </a:r>
            <a:endParaRPr lang="cs-CZ" sz="1800" dirty="0"/>
          </a:p>
        </p:txBody>
      </p:sp>
      <p:pic>
        <p:nvPicPr>
          <p:cNvPr id="4098" name="Picture 2" descr="tuleň obecný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700808"/>
            <a:ext cx="6667500" cy="393382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AutoShape 2"/>
          <p:cNvSpPr>
            <a:spLocks noChangeArrowheads="1"/>
          </p:cNvSpPr>
          <p:nvPr/>
        </p:nvSpPr>
        <p:spPr bwMode="auto">
          <a:xfrm rot="1794209">
            <a:off x="7260932" y="639011"/>
            <a:ext cx="1657350" cy="522252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Calibri" pitchFamily="34" charset="0"/>
                <a:cs typeface="Arial" pitchFamily="34" charset="0"/>
              </a:rPr>
              <a:t>Ploutvonožci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rgbClr val="92D050"/>
                </a:solidFill>
              </a:rPr>
              <a:t>Lachtan</a:t>
            </a:r>
            <a:endParaRPr lang="cs-CZ" sz="2400" b="1" dirty="0" smtClean="0"/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r>
              <a:rPr lang="cs-CZ" sz="2400" b="1" dirty="0" smtClean="0"/>
              <a:t>- na souši: pohyblivější než tuleň</a:t>
            </a:r>
          </a:p>
          <a:p>
            <a:r>
              <a:rPr lang="cs-CZ" sz="2400" b="1" dirty="0" smtClean="0"/>
              <a:t>                   větší přední končetiny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ušní boltce</a:t>
            </a:r>
            <a:endParaRPr lang="cs-CZ" sz="2400" b="1" dirty="0"/>
          </a:p>
        </p:txBody>
      </p:sp>
      <p:sp>
        <p:nvSpPr>
          <p:cNvPr id="6" name="AutoShape 2"/>
          <p:cNvSpPr>
            <a:spLocks noChangeArrowheads="1"/>
          </p:cNvSpPr>
          <p:nvPr/>
        </p:nvSpPr>
        <p:spPr bwMode="auto">
          <a:xfrm rot="1794209">
            <a:off x="7260932" y="639011"/>
            <a:ext cx="1657350" cy="522252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Calibri" pitchFamily="34" charset="0"/>
                <a:cs typeface="Arial" pitchFamily="34" charset="0"/>
              </a:rPr>
              <a:t>Ploutvonožci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5023123"/>
          </a:xfrm>
        </p:spPr>
        <p:txBody>
          <a:bodyPr>
            <a:normAutofit/>
          </a:bodyPr>
          <a:lstStyle/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/>
              <a:t>                                                                                                             Obr. 2</a:t>
            </a:r>
          </a:p>
          <a:p>
            <a:r>
              <a:rPr lang="cs-CZ" sz="1800" dirty="0" smtClean="0"/>
              <a:t>                                                                                                               </a:t>
            </a:r>
          </a:p>
        </p:txBody>
      </p:sp>
      <p:pic>
        <p:nvPicPr>
          <p:cNvPr id="3076" name="Picture 4" descr="Soubor:Zalophus californianus wollebaek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556792"/>
            <a:ext cx="6097829" cy="443183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AutoShape 2"/>
          <p:cNvSpPr>
            <a:spLocks noChangeArrowheads="1"/>
          </p:cNvSpPr>
          <p:nvPr/>
        </p:nvSpPr>
        <p:spPr bwMode="auto">
          <a:xfrm rot="1794209">
            <a:off x="7260932" y="639011"/>
            <a:ext cx="1657350" cy="522252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Calibri" pitchFamily="34" charset="0"/>
                <a:cs typeface="Arial" pitchFamily="34" charset="0"/>
              </a:rPr>
              <a:t>Ploutvonožci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rgbClr val="92D050"/>
                </a:solidFill>
              </a:rPr>
              <a:t>Mrož</a:t>
            </a: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r>
              <a:rPr lang="cs-CZ" sz="2400" b="1" dirty="0" smtClean="0"/>
              <a:t>- tělo: mohutné</a:t>
            </a:r>
          </a:p>
          <a:p>
            <a:r>
              <a:rPr lang="cs-CZ" sz="2400" b="1" dirty="0" smtClean="0"/>
              <a:t>           kly – použití  - v soubojích o samice</a:t>
            </a:r>
          </a:p>
          <a:p>
            <a:r>
              <a:rPr lang="cs-CZ" sz="2400" b="1" dirty="0" smtClean="0"/>
              <a:t>                                  - při vylézaní na břeh 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potrava: především mlži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                    </a:t>
            </a:r>
          </a:p>
          <a:p>
            <a:endParaRPr lang="cs-CZ" sz="2400" b="1" dirty="0" smtClean="0"/>
          </a:p>
          <a:p>
            <a:endParaRPr lang="cs-CZ" sz="2400" b="1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60932" y="639011"/>
            <a:ext cx="1657350" cy="522252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Calibri" pitchFamily="34" charset="0"/>
                <a:cs typeface="Arial" pitchFamily="34" charset="0"/>
              </a:rPr>
              <a:t>Ploutvonožci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807099"/>
          </a:xfrm>
        </p:spPr>
        <p:txBody>
          <a:bodyPr>
            <a:normAutofit/>
          </a:bodyPr>
          <a:lstStyle/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r>
              <a:rPr lang="cs-CZ" sz="1800" dirty="0" smtClean="0"/>
              <a:t> </a:t>
            </a:r>
          </a:p>
          <a:p>
            <a:r>
              <a:rPr lang="cs-CZ" sz="1600" dirty="0" smtClean="0"/>
              <a:t>                                                                                                                     Obr. 3</a:t>
            </a:r>
          </a:p>
          <a:p>
            <a:endParaRPr lang="cs-CZ" sz="1800" dirty="0" smtClean="0"/>
          </a:p>
        </p:txBody>
      </p:sp>
      <p:pic>
        <p:nvPicPr>
          <p:cNvPr id="5122" name="Picture 2" descr="Soubor:Noaa-walrus2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700808"/>
            <a:ext cx="5952661" cy="446449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AutoShape 2"/>
          <p:cNvSpPr>
            <a:spLocks noChangeArrowheads="1"/>
          </p:cNvSpPr>
          <p:nvPr/>
        </p:nvSpPr>
        <p:spPr bwMode="auto">
          <a:xfrm rot="1794209">
            <a:off x="7260932" y="639011"/>
            <a:ext cx="1657350" cy="522252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Calibri" pitchFamily="34" charset="0"/>
                <a:cs typeface="Arial" pitchFamily="34" charset="0"/>
              </a:rPr>
              <a:t>Ploutvonožci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rgbClr val="92D050"/>
                </a:solidFill>
              </a:rPr>
              <a:t>Rypouš sloní</a:t>
            </a:r>
          </a:p>
          <a:p>
            <a:endParaRPr lang="cs-CZ" sz="2400" b="1" u="sng" dirty="0" smtClean="0">
              <a:solidFill>
                <a:srgbClr val="92D050"/>
              </a:solidFill>
            </a:endParaRPr>
          </a:p>
          <a:p>
            <a:r>
              <a:rPr lang="cs-CZ" sz="2400" b="1" dirty="0" smtClean="0"/>
              <a:t>- tělo: kožní vak - chobot - na čenichu samců</a:t>
            </a:r>
          </a:p>
          <a:p>
            <a:r>
              <a:rPr lang="cs-CZ" sz="2400" b="1" dirty="0" smtClean="0"/>
              <a:t>           samci – až 3 500 kg</a:t>
            </a:r>
          </a:p>
          <a:p>
            <a:endParaRPr lang="cs-CZ" sz="2400" b="1" dirty="0" smtClean="0"/>
          </a:p>
          <a:p>
            <a:endParaRPr lang="cs-CZ" sz="2400" b="1" dirty="0" smtClean="0"/>
          </a:p>
          <a:p>
            <a:endParaRPr lang="cs-CZ" sz="2400" b="1" dirty="0" smtClean="0"/>
          </a:p>
          <a:p>
            <a:endParaRPr lang="cs-CZ" sz="2400" b="1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60932" y="639011"/>
            <a:ext cx="1657350" cy="522252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Calibri" pitchFamily="34" charset="0"/>
                <a:cs typeface="Arial" pitchFamily="34" charset="0"/>
              </a:rPr>
              <a:t>Ploutvonožci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807099"/>
          </a:xfrm>
        </p:spPr>
        <p:txBody>
          <a:bodyPr>
            <a:normAutofit/>
          </a:bodyPr>
          <a:lstStyle/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/>
              <a:t>p</a:t>
            </a:r>
          </a:p>
          <a:p>
            <a:r>
              <a:rPr lang="cs-CZ" sz="1800" dirty="0" smtClean="0"/>
              <a:t>                                                                                                            Obr. 4                                                                                                           </a:t>
            </a:r>
          </a:p>
        </p:txBody>
      </p:sp>
      <p:pic>
        <p:nvPicPr>
          <p:cNvPr id="2050" name="Picture 2" descr="Soubor:Mirounga leonina mal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700808"/>
            <a:ext cx="6539880" cy="444711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AutoShape 2"/>
          <p:cNvSpPr>
            <a:spLocks noChangeArrowheads="1"/>
          </p:cNvSpPr>
          <p:nvPr/>
        </p:nvSpPr>
        <p:spPr bwMode="auto">
          <a:xfrm rot="1794209">
            <a:off x="7260932" y="639011"/>
            <a:ext cx="1657350" cy="522252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Calibri" pitchFamily="34" charset="0"/>
                <a:cs typeface="Arial" pitchFamily="34" charset="0"/>
              </a:rPr>
              <a:t>Ploutvonožci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 mrož</a:t>
            </a:r>
          </a:p>
          <a:p>
            <a:endParaRPr lang="cs-CZ" sz="2400" dirty="0" smtClean="0"/>
          </a:p>
          <a:p>
            <a:r>
              <a:rPr lang="cs-CZ" sz="2400" dirty="0" smtClean="0"/>
              <a:t> tuleň</a:t>
            </a:r>
          </a:p>
          <a:p>
            <a:endParaRPr lang="cs-CZ" sz="2400" dirty="0" smtClean="0"/>
          </a:p>
          <a:p>
            <a:r>
              <a:rPr lang="cs-CZ" sz="2400" dirty="0" smtClean="0"/>
              <a:t> rypouš</a:t>
            </a:r>
          </a:p>
          <a:p>
            <a:endParaRPr lang="cs-CZ" sz="2400" dirty="0" smtClean="0"/>
          </a:p>
          <a:p>
            <a:r>
              <a:rPr lang="cs-CZ" sz="2400" dirty="0" smtClean="0"/>
              <a:t> lachtan</a:t>
            </a:r>
          </a:p>
          <a:p>
            <a:endParaRPr lang="cs-CZ" sz="2400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tuleň obecný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5013176"/>
            <a:ext cx="2279895" cy="13451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2" descr="Soubor:Noaa-walrus2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404664"/>
            <a:ext cx="2232248" cy="16741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Picture 4" descr="Soubor:Zalophus californianus wollebaeki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908720"/>
            <a:ext cx="2134752" cy="155151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2" descr="Soubor:Mirounga leonina mal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8184" y="3140968"/>
            <a:ext cx="2410010" cy="16388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11" name="Přímá spojovací šipka 10"/>
          <p:cNvCxnSpPr/>
          <p:nvPr/>
        </p:nvCxnSpPr>
        <p:spPr>
          <a:xfrm flipV="1">
            <a:off x="1691680" y="2204864"/>
            <a:ext cx="936104" cy="864096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1763688" y="3861048"/>
            <a:ext cx="2808312" cy="1080120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1907704" y="3789040"/>
            <a:ext cx="4176464" cy="79208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1979712" y="2636912"/>
            <a:ext cx="3816424" cy="2664296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AutoShape 2"/>
          <p:cNvSpPr>
            <a:spLocks noChangeArrowheads="1"/>
          </p:cNvSpPr>
          <p:nvPr/>
        </p:nvSpPr>
        <p:spPr bwMode="auto">
          <a:xfrm rot="1794209">
            <a:off x="7260932" y="639011"/>
            <a:ext cx="1657350" cy="522252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Calibri" pitchFamily="34" charset="0"/>
                <a:cs typeface="Arial" pitchFamily="34" charset="0"/>
              </a:rPr>
              <a:t>Ploutvonožci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Zdroje a citace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Obr 1: AUTOR NEUVEDEN. </a:t>
            </a:r>
            <a:r>
              <a:rPr lang="cs-CZ" sz="1800" i="1" dirty="0" err="1" smtClean="0"/>
              <a:t>webz.cz</a:t>
            </a:r>
            <a:r>
              <a:rPr lang="cs-CZ" sz="1800" dirty="0" smtClean="0"/>
              <a:t> [online]. [cit. 9.12.2012]. Dostupný na WWW: http://tuleniaspol.webz.cz/zivot.htm</a:t>
            </a:r>
          </a:p>
          <a:p>
            <a:endParaRPr lang="cs-CZ" sz="1800" dirty="0" smtClean="0"/>
          </a:p>
          <a:p>
            <a:r>
              <a:rPr lang="cs-CZ" sz="1800" dirty="0" smtClean="0"/>
              <a:t>Obr 2: FIGUERAS, </a:t>
            </a:r>
            <a:r>
              <a:rPr lang="cs-CZ" sz="1800" dirty="0" err="1" smtClean="0"/>
              <a:t>Marc</a:t>
            </a:r>
            <a:r>
              <a:rPr lang="cs-CZ" sz="1800" dirty="0" smtClean="0"/>
              <a:t>. </a:t>
            </a:r>
            <a:r>
              <a:rPr lang="cs-CZ" sz="1800" i="1" dirty="0" err="1" smtClean="0"/>
              <a:t>Wikipedia.cz</a:t>
            </a:r>
            <a:r>
              <a:rPr lang="cs-CZ" sz="1800" dirty="0" smtClean="0"/>
              <a:t> [online]. [cit. 9.12.2012]. Dostupný na WWW: http://cs.wikipedia.org/wiki/Soubor:Zalophus_californianus_wollebaeki.JPG</a:t>
            </a:r>
          </a:p>
          <a:p>
            <a:endParaRPr lang="cs-CZ" sz="1800" dirty="0" smtClean="0"/>
          </a:p>
          <a:p>
            <a:r>
              <a:rPr lang="cs-CZ" sz="1800" dirty="0" smtClean="0"/>
              <a:t>Obr 3: CHRISTMAN, </a:t>
            </a:r>
            <a:r>
              <a:rPr lang="cs-CZ" sz="1800" dirty="0" err="1" smtClean="0"/>
              <a:t>Budd</a:t>
            </a:r>
            <a:r>
              <a:rPr lang="cs-CZ" sz="1800" dirty="0" smtClean="0"/>
              <a:t>. </a:t>
            </a:r>
            <a:r>
              <a:rPr lang="cs-CZ" sz="1800" i="1" dirty="0" err="1" smtClean="0"/>
              <a:t>Wikipedia.cz</a:t>
            </a:r>
            <a:r>
              <a:rPr lang="cs-CZ" sz="1800" dirty="0" smtClean="0"/>
              <a:t> [online]. [cit. 13.2.2013]. Dostupný na WWW: http://cs.wikipedia.org/wiki/Soubor:Noaa-walrus22.jpg</a:t>
            </a:r>
          </a:p>
          <a:p>
            <a:endParaRPr lang="cs-CZ" sz="1800" dirty="0" smtClean="0"/>
          </a:p>
          <a:p>
            <a:r>
              <a:rPr lang="cs-CZ" sz="1800" dirty="0" smtClean="0"/>
              <a:t>Obr 4: NAVEZ, B.. </a:t>
            </a:r>
            <a:r>
              <a:rPr lang="cs-CZ" sz="1800" i="1" dirty="0" err="1" smtClean="0"/>
              <a:t>Wikipedia.cz</a:t>
            </a:r>
            <a:r>
              <a:rPr lang="cs-CZ" sz="1800" dirty="0" smtClean="0"/>
              <a:t> [online]. [cit. 9.12.2012]. Dostupný na WWW: http://cs.wikipedia.org/wiki/Soubor:Mirounga_leonina_male.JPG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Materiál je určen žákům 8.ročníku ZŠ.</a:t>
            </a:r>
          </a:p>
          <a:p>
            <a:r>
              <a:rPr lang="cs-CZ" sz="2000" dirty="0" smtClean="0"/>
              <a:t>Slouží k jejich seznámení se s obecnou charakteristikou a blíže </a:t>
            </a:r>
          </a:p>
          <a:p>
            <a:r>
              <a:rPr lang="cs-CZ" sz="2000" dirty="0" smtClean="0"/>
              <a:t>s některými druhy řádu ‘ploutvonožci‘.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393</TotalTime>
  <Words>290</Words>
  <Application>Microsoft Office PowerPoint</Application>
  <PresentationFormat>Předvádění na obrazovce (4:3)</PresentationFormat>
  <Paragraphs>161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Lití písma</vt:lpstr>
      <vt:lpstr>Prezentace aplikace PowerPoint</vt:lpstr>
      <vt:lpstr>                   Ploutvonožci</vt:lpstr>
      <vt:lpstr>Charakteristické znaky</vt:lpstr>
      <vt:lpstr>Výskyt</vt:lpstr>
      <vt:lpstr>Obživa</vt:lpstr>
      <vt:lpstr>Zástupci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 a citace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Ploutvonožci</dc:title>
  <dc:creator>OEM</dc:creator>
  <cp:lastModifiedBy>Vesna202261</cp:lastModifiedBy>
  <cp:revision>41</cp:revision>
  <dcterms:created xsi:type="dcterms:W3CDTF">2012-12-09T18:04:47Z</dcterms:created>
  <dcterms:modified xsi:type="dcterms:W3CDTF">2013-02-25T12:33:16Z</dcterms:modified>
</cp:coreProperties>
</file>