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66" d="100"/>
          <a:sy n="66" d="100"/>
        </p:scale>
        <p:origin x="-1506" y="-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761682B-0B7F-4100-BB34-A80AA540360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4"/>
          <p:cNvSpPr>
            <a:spLocks/>
          </p:cNvSpPr>
          <p:nvPr/>
        </p:nvSpPr>
        <p:spPr bwMode="auto">
          <a:xfrm>
            <a:off x="1498600" y="2060848"/>
            <a:ext cx="5924550" cy="32385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NÁZEV  ŠKOLY:  ZŠ J. E. Purkyně a ZUŠ Libochovice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>
            <a:spLocks/>
          </p:cNvSpPr>
          <p:nvPr/>
        </p:nvSpPr>
        <p:spPr bwMode="auto">
          <a:xfrm>
            <a:off x="1498600" y="2384698"/>
            <a:ext cx="5924550" cy="32385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AUTOR:  Mgr. Danuše Salačová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2"/>
          <p:cNvSpPr>
            <a:spLocks/>
          </p:cNvSpPr>
          <p:nvPr/>
        </p:nvSpPr>
        <p:spPr bwMode="auto">
          <a:xfrm>
            <a:off x="1495648" y="2708548"/>
            <a:ext cx="5924550" cy="32385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NÁZEV:  VY_32_INOVACE_16_ČJ_Shoda</a:t>
            </a:r>
            <a:r>
              <a:rPr lang="cs-CZ" sz="1400" dirty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přísudku s podmětem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3"/>
          <p:cNvSpPr>
            <a:spLocks/>
          </p:cNvSpPr>
          <p:nvPr/>
        </p:nvSpPr>
        <p:spPr bwMode="auto">
          <a:xfrm>
            <a:off x="1498600" y="3050026"/>
            <a:ext cx="5924550" cy="32385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TÉMA: 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Shoda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přísudku s podmětem 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- prezentace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5"/>
          <p:cNvSpPr>
            <a:spLocks/>
          </p:cNvSpPr>
          <p:nvPr/>
        </p:nvSpPr>
        <p:spPr bwMode="auto">
          <a:xfrm>
            <a:off x="1498600" y="3373876"/>
            <a:ext cx="5924550" cy="32385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ČÍSLO  PROJEKTU:  CZ.1.07/1.4.00/21.2803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5"/>
          <p:cNvSpPr>
            <a:spLocks noChangeArrowheads="1"/>
          </p:cNvSpPr>
          <p:nvPr/>
        </p:nvSpPr>
        <p:spPr bwMode="auto">
          <a:xfrm>
            <a:off x="1698588" y="393183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16"/>
          <p:cNvSpPr>
            <a:spLocks noChangeArrowheads="1"/>
          </p:cNvSpPr>
          <p:nvPr/>
        </p:nvSpPr>
        <p:spPr bwMode="auto">
          <a:xfrm>
            <a:off x="1674813" y="34432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656299"/>
              </p:ext>
            </p:extLst>
          </p:nvPr>
        </p:nvGraphicFramePr>
        <p:xfrm>
          <a:off x="1498600" y="3900488"/>
          <a:ext cx="5793740" cy="841248"/>
        </p:xfrm>
        <a:graphic>
          <a:graphicData uri="http://schemas.openxmlformats.org/drawingml/2006/table">
            <a:tbl>
              <a:tblPr firstRow="1" firstCol="1" bandRow="1"/>
              <a:tblGrid>
                <a:gridCol w="2971165"/>
                <a:gridCol w="2822575"/>
              </a:tblGrid>
              <a:tr h="189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ZŠ J. E. Purkyně a ZUŠ Libochovice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CZ.1.07/1.4.00/21.2803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III/2 Inovace a zkvalitnění výuky pomocí ICT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" name="Obdélník 15"/>
          <p:cNvSpPr/>
          <p:nvPr/>
        </p:nvSpPr>
        <p:spPr>
          <a:xfrm>
            <a:off x="1835696" y="4869160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  <a:endParaRPr lang="cs-CZ" dirty="0"/>
          </a:p>
          <a:p>
            <a:r>
              <a:rPr lang="cs-CZ" dirty="0"/>
              <a:t>Žáci </a:t>
            </a:r>
            <a:r>
              <a:rPr lang="cs-CZ" dirty="0" smtClean="0"/>
              <a:t>si zopakují problematiku shody přísudku s podmětem.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5761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8093" y="1628799"/>
            <a:ext cx="546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Shoda přísudku s podmětem</a:t>
            </a:r>
            <a:endParaRPr lang="cs-CZ" sz="24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13312" y="2348880"/>
            <a:ext cx="66245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Koncovky příčestí činného v přísudku se řídí podmětem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Př.: Janička má panenku.</a:t>
            </a:r>
          </a:p>
          <a:p>
            <a:r>
              <a:rPr lang="cs-CZ" dirty="0" smtClean="0"/>
              <a:t>           slovo „Janička“ je </a:t>
            </a:r>
            <a:r>
              <a:rPr lang="cs-CZ" b="1" u="sng" dirty="0" smtClean="0"/>
              <a:t>podmětem</a:t>
            </a:r>
          </a:p>
          <a:p>
            <a:r>
              <a:rPr lang="cs-CZ" dirty="0"/>
              <a:t> </a:t>
            </a:r>
            <a:r>
              <a:rPr lang="cs-CZ" dirty="0" smtClean="0"/>
              <a:t>          slovo „má“ je </a:t>
            </a:r>
            <a:r>
              <a:rPr lang="cs-CZ" b="1" u="sng" dirty="0" smtClean="0"/>
              <a:t>přísudkem</a:t>
            </a:r>
          </a:p>
          <a:p>
            <a:r>
              <a:rPr lang="cs-CZ" dirty="0"/>
              <a:t> </a:t>
            </a:r>
            <a:r>
              <a:rPr lang="cs-CZ" dirty="0" smtClean="0"/>
              <a:t>          slovo „Janička“ je podstatné jméno, v 1. pádě čísla jednotného, rodu ženského, vzor žena</a:t>
            </a:r>
          </a:p>
          <a:p>
            <a:r>
              <a:rPr lang="cs-CZ" dirty="0"/>
              <a:t> </a:t>
            </a:r>
            <a:r>
              <a:rPr lang="cs-CZ" dirty="0" smtClean="0"/>
              <a:t>          slovo „má“  je sloveso, ve 3. osobě čísla jednotného, času přítomného a způsobu oznamovacího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1604737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Rozlišujeme psaní koncovek </a:t>
            </a:r>
            <a:r>
              <a:rPr lang="cs-CZ" sz="2000" b="1" u="sng" dirty="0"/>
              <a:t>v čase </a:t>
            </a:r>
            <a:r>
              <a:rPr lang="cs-CZ" sz="2000" b="1" u="sng" dirty="0" smtClean="0"/>
              <a:t>minulém u příčestí činného v přísudku :</a:t>
            </a:r>
            <a:endParaRPr lang="cs-CZ" sz="20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776" y="2132856"/>
            <a:ext cx="8604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Podmět je v množném čísle rodu ženského, tudíž koncovka bude </a:t>
            </a:r>
            <a:r>
              <a:rPr lang="cs-CZ" sz="2000" b="1" dirty="0" smtClean="0"/>
              <a:t>-y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dirty="0" smtClean="0"/>
              <a:t>Př.:  Holčičky měly panenky.</a:t>
            </a:r>
          </a:p>
          <a:p>
            <a:r>
              <a:rPr lang="cs-CZ" dirty="0"/>
              <a:t> </a:t>
            </a:r>
            <a:r>
              <a:rPr lang="cs-CZ" dirty="0" smtClean="0"/>
              <a:t>       Maminky se usmívaly.</a:t>
            </a:r>
          </a:p>
          <a:p>
            <a:r>
              <a:rPr lang="cs-CZ" dirty="0"/>
              <a:t> </a:t>
            </a:r>
            <a:r>
              <a:rPr lang="cs-CZ" dirty="0" smtClean="0"/>
              <a:t>       Žížaly vylézaly ze země.</a:t>
            </a:r>
          </a:p>
          <a:p>
            <a:r>
              <a:rPr lang="cs-CZ" dirty="0"/>
              <a:t> </a:t>
            </a:r>
            <a:r>
              <a:rPr lang="cs-CZ" dirty="0" smtClean="0"/>
              <a:t>       Kočky chytaly myši.</a:t>
            </a:r>
          </a:p>
          <a:p>
            <a:r>
              <a:rPr lang="cs-CZ" dirty="0" smtClean="0"/>
              <a:t>        Dívky skákaly přes švihadla.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057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0" y="1916832"/>
            <a:ext cx="864096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 startAt="2"/>
            </a:pPr>
            <a:r>
              <a:rPr lang="cs-CZ" sz="2000" dirty="0" smtClean="0"/>
              <a:t>Podmět je v množném čísle rodu středního, tudíž koncovka bude </a:t>
            </a:r>
            <a:r>
              <a:rPr lang="cs-CZ" sz="2000" b="1" dirty="0" smtClean="0"/>
              <a:t>-a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dirty="0" smtClean="0"/>
              <a:t>Př.:  Auta stála na parkovišti.</a:t>
            </a:r>
          </a:p>
          <a:p>
            <a:r>
              <a:rPr lang="cs-CZ" dirty="0"/>
              <a:t> </a:t>
            </a:r>
            <a:r>
              <a:rPr lang="cs-CZ" dirty="0" smtClean="0"/>
              <a:t>       Města se rozrostla.</a:t>
            </a:r>
          </a:p>
          <a:p>
            <a:r>
              <a:rPr lang="cs-CZ" dirty="0"/>
              <a:t> </a:t>
            </a:r>
            <a:r>
              <a:rPr lang="cs-CZ" dirty="0" smtClean="0"/>
              <a:t>       Kuřata zobala zrní.</a:t>
            </a:r>
          </a:p>
          <a:p>
            <a:r>
              <a:rPr lang="cs-CZ" dirty="0"/>
              <a:t> </a:t>
            </a:r>
            <a:r>
              <a:rPr lang="cs-CZ" dirty="0" smtClean="0"/>
              <a:t>       Děvčata zpívala písničky.</a:t>
            </a:r>
          </a:p>
          <a:p>
            <a:r>
              <a:rPr lang="cs-CZ" dirty="0"/>
              <a:t> </a:t>
            </a:r>
            <a:r>
              <a:rPr lang="cs-CZ" dirty="0" smtClean="0"/>
              <a:t>       Zrcadla se třpytila.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90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988840"/>
            <a:ext cx="874846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 startAt="3"/>
            </a:pPr>
            <a:r>
              <a:rPr lang="cs-CZ" sz="2000" dirty="0" smtClean="0"/>
              <a:t>Podmět je v množném čísle rodu mužského životného, tudíž koncovka bude </a:t>
            </a:r>
            <a:r>
              <a:rPr lang="cs-CZ" sz="2000" b="1" dirty="0" smtClean="0"/>
              <a:t>-i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dirty="0" smtClean="0"/>
              <a:t>Př.:  Chlapci hráli hokej.</a:t>
            </a:r>
          </a:p>
          <a:p>
            <a:r>
              <a:rPr lang="cs-CZ" dirty="0"/>
              <a:t> </a:t>
            </a:r>
            <a:r>
              <a:rPr lang="cs-CZ" dirty="0" smtClean="0"/>
              <a:t>       Motýli poletovali z květu na květ.</a:t>
            </a:r>
          </a:p>
          <a:p>
            <a:r>
              <a:rPr lang="cs-CZ" dirty="0"/>
              <a:t> </a:t>
            </a:r>
            <a:r>
              <a:rPr lang="cs-CZ" dirty="0" smtClean="0"/>
              <a:t>       Zajíci běhali po poli.</a:t>
            </a:r>
          </a:p>
          <a:p>
            <a:r>
              <a:rPr lang="cs-CZ" dirty="0"/>
              <a:t> </a:t>
            </a:r>
            <a:r>
              <a:rPr lang="cs-CZ" dirty="0" smtClean="0"/>
              <a:t>       Hosté přišli na návštěvu.</a:t>
            </a:r>
          </a:p>
          <a:p>
            <a:r>
              <a:rPr lang="cs-CZ" dirty="0"/>
              <a:t> </a:t>
            </a:r>
            <a:r>
              <a:rPr lang="cs-CZ" dirty="0" smtClean="0"/>
              <a:t>       Krokodýli plavali v řece Nilu.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320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988840"/>
            <a:ext cx="91440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 startAt="4"/>
            </a:pPr>
            <a:r>
              <a:rPr lang="cs-CZ" sz="2000" dirty="0" smtClean="0"/>
              <a:t>Podmět je v množném čísle rodu mužského neživotného, tudíž koncovka bude</a:t>
            </a:r>
            <a:r>
              <a:rPr lang="cs-CZ" sz="2000" b="1" dirty="0" smtClean="0"/>
              <a:t> -y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dirty="0" smtClean="0"/>
              <a:t>Př.: Stroje se porouchaly.</a:t>
            </a:r>
          </a:p>
          <a:p>
            <a:r>
              <a:rPr lang="cs-CZ" dirty="0"/>
              <a:t> </a:t>
            </a:r>
            <a:r>
              <a:rPr lang="cs-CZ" dirty="0" smtClean="0"/>
              <a:t>      Hrady mívaly pevné hradby.</a:t>
            </a:r>
          </a:p>
          <a:p>
            <a:r>
              <a:rPr lang="cs-CZ" dirty="0"/>
              <a:t> </a:t>
            </a:r>
            <a:r>
              <a:rPr lang="cs-CZ" dirty="0" smtClean="0"/>
              <a:t>      Domy stály na stráni.</a:t>
            </a:r>
          </a:p>
          <a:p>
            <a:r>
              <a:rPr lang="cs-CZ" dirty="0"/>
              <a:t> </a:t>
            </a:r>
            <a:r>
              <a:rPr lang="cs-CZ" dirty="0" smtClean="0"/>
              <a:t>      Státy uzavřely dohodu.</a:t>
            </a:r>
          </a:p>
          <a:p>
            <a:r>
              <a:rPr lang="cs-CZ" dirty="0"/>
              <a:t> </a:t>
            </a:r>
            <a:r>
              <a:rPr lang="cs-CZ" dirty="0" smtClean="0"/>
              <a:t>      Šípy ohrožovaly nepřítele.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9746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700808"/>
            <a:ext cx="9144000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5"/>
            </a:pPr>
            <a:r>
              <a:rPr lang="cs-CZ" sz="2000" dirty="0" smtClean="0"/>
              <a:t>Podmět tvořený podstatnými jmény různého rodu alespoň s výskytem  jednoho podstatného jména rodu mužského životného, tudíž koncovka bude </a:t>
            </a:r>
            <a:r>
              <a:rPr lang="cs-CZ" sz="2000" b="1" dirty="0" smtClean="0"/>
              <a:t>-i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dirty="0" smtClean="0"/>
              <a:t>Př.: Chlapci a dívky přišli na hřiště.</a:t>
            </a:r>
          </a:p>
          <a:p>
            <a:r>
              <a:rPr lang="cs-CZ" dirty="0"/>
              <a:t> </a:t>
            </a:r>
            <a:r>
              <a:rPr lang="cs-CZ" dirty="0" smtClean="0"/>
              <a:t>      Psi a kočky se honili na dvorku.</a:t>
            </a:r>
          </a:p>
          <a:p>
            <a:r>
              <a:rPr lang="cs-CZ" dirty="0"/>
              <a:t> </a:t>
            </a:r>
            <a:r>
              <a:rPr lang="cs-CZ" dirty="0" smtClean="0"/>
              <a:t>      Zahradníci a zahradnice pleli záhony.</a:t>
            </a:r>
          </a:p>
          <a:p>
            <a:r>
              <a:rPr lang="cs-CZ" dirty="0"/>
              <a:t> </a:t>
            </a:r>
            <a:r>
              <a:rPr lang="cs-CZ" dirty="0" smtClean="0"/>
              <a:t>      Slepice, kohouti a kuřata zobali zrní.</a:t>
            </a:r>
          </a:p>
          <a:p>
            <a:r>
              <a:rPr lang="cs-CZ" dirty="0"/>
              <a:t> </a:t>
            </a:r>
            <a:r>
              <a:rPr lang="cs-CZ" dirty="0" smtClean="0"/>
              <a:t>      Berani, ovce i jehňata se pásli na louce. </a:t>
            </a:r>
          </a:p>
        </p:txBody>
      </p:sp>
    </p:spTree>
    <p:extLst>
      <p:ext uri="{BB962C8B-B14F-4D97-AF65-F5344CB8AC3E}">
        <p14:creationId xmlns:p14="http://schemas.microsoft.com/office/powerpoint/2010/main" val="100375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466" y="1844824"/>
            <a:ext cx="8964488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 startAt="6"/>
            </a:pPr>
            <a:r>
              <a:rPr lang="cs-CZ" sz="2000" dirty="0" smtClean="0"/>
              <a:t>Podmět </a:t>
            </a:r>
            <a:r>
              <a:rPr lang="cs-CZ" sz="2000" dirty="0"/>
              <a:t>tvořený podstatnými jmény různého rodu </a:t>
            </a:r>
            <a:r>
              <a:rPr lang="cs-CZ" sz="2000" dirty="0" smtClean="0"/>
              <a:t>bez výskytu          podstatného </a:t>
            </a:r>
            <a:r>
              <a:rPr lang="cs-CZ" sz="2000" dirty="0"/>
              <a:t>jména rodu mužského životného, tudíž koncovka bude </a:t>
            </a:r>
            <a:r>
              <a:rPr lang="cs-CZ" sz="2000" b="1" dirty="0" smtClean="0"/>
              <a:t>-y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dirty="0" smtClean="0"/>
              <a:t>Př.:   Autobusy, tramvaje a auta jezdily po městě.</a:t>
            </a:r>
          </a:p>
          <a:p>
            <a:r>
              <a:rPr lang="cs-CZ" dirty="0"/>
              <a:t> </a:t>
            </a:r>
            <a:r>
              <a:rPr lang="cs-CZ" dirty="0" smtClean="0"/>
              <a:t>        Motorky i kola stály v garáži.</a:t>
            </a:r>
          </a:p>
          <a:p>
            <a:r>
              <a:rPr lang="cs-CZ" dirty="0"/>
              <a:t> </a:t>
            </a:r>
            <a:r>
              <a:rPr lang="cs-CZ" dirty="0" smtClean="0"/>
              <a:t>        Autíčka, panenky a plyšová zvířátka se povalovaly po podlaze.</a:t>
            </a:r>
          </a:p>
          <a:p>
            <a:r>
              <a:rPr lang="cs-CZ" dirty="0"/>
              <a:t> </a:t>
            </a:r>
            <a:r>
              <a:rPr lang="cs-CZ" dirty="0" smtClean="0"/>
              <a:t>        Kočky a koťata se vyhřívaly na sluníčku.</a:t>
            </a:r>
          </a:p>
          <a:p>
            <a:r>
              <a:rPr lang="cs-CZ" dirty="0"/>
              <a:t> </a:t>
            </a:r>
            <a:r>
              <a:rPr lang="cs-CZ" dirty="0" smtClean="0"/>
              <a:t>        Vesnice i města ubíhaly kolem nás.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857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1804174"/>
            <a:ext cx="73609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Shody přísudku s podmětem v jiných časech:</a:t>
            </a:r>
            <a:endParaRPr lang="cs-CZ" sz="20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629" y="2708920"/>
            <a:ext cx="909236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Rod ženský: Maminka se bude usmívat. x Maminky </a:t>
            </a:r>
            <a:r>
              <a:rPr lang="cs-CZ" dirty="0"/>
              <a:t>se budou </a:t>
            </a:r>
            <a:r>
              <a:rPr lang="cs-CZ" dirty="0" smtClean="0"/>
              <a:t>usmívat.</a:t>
            </a:r>
          </a:p>
          <a:p>
            <a:r>
              <a:rPr lang="cs-CZ" dirty="0" smtClean="0"/>
              <a:t>                            Maminka se usmívá. x  Maminky se usmívají.</a:t>
            </a:r>
          </a:p>
          <a:p>
            <a:r>
              <a:rPr lang="cs-CZ" dirty="0" smtClean="0"/>
              <a:t>                            Alenka bude chodit </a:t>
            </a:r>
            <a:r>
              <a:rPr lang="cs-CZ" dirty="0"/>
              <a:t>do školy</a:t>
            </a:r>
            <a:r>
              <a:rPr lang="cs-CZ" dirty="0" smtClean="0"/>
              <a:t>. x Alenky budou chodit do školy.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Alenka/Alenky chodí do školy.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Rod střední: Kůzle se pase. x Kůzlata se pasou.</a:t>
            </a:r>
          </a:p>
          <a:p>
            <a:r>
              <a:rPr lang="cs-CZ" dirty="0" smtClean="0"/>
              <a:t>                            Kůzle se bude pást. x Kůzlata se budou pást.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Rod mužský životný: Komáři bzučí. x Komáři budou bzučet.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Pes štěká. x Pes bude štěkat.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Rod mužský neživotný: Výkřik je slyšet. x Výkřik bude slyšet. </a:t>
            </a:r>
          </a:p>
        </p:txBody>
      </p:sp>
    </p:spTree>
    <p:extLst>
      <p:ext uri="{BB962C8B-B14F-4D97-AF65-F5344CB8AC3E}">
        <p14:creationId xmlns:p14="http://schemas.microsoft.com/office/powerpoint/2010/main" val="178527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145</TotalTime>
  <Words>576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16</cp:revision>
  <dcterms:created xsi:type="dcterms:W3CDTF">2013-02-13T14:51:12Z</dcterms:created>
  <dcterms:modified xsi:type="dcterms:W3CDTF">2013-02-22T18:56:21Z</dcterms:modified>
</cp:coreProperties>
</file>