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F385E-D84C-4458-BD52-AAC9E9BE9CC5}" type="datetimeFigureOut">
              <a:rPr lang="cs-CZ"/>
              <a:pPr>
                <a:defRPr/>
              </a:pPr>
              <a:t>24. 2. 2013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920E3-575F-4AE3-9137-327A158E3F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E1B1E-EA0C-4C66-B5E9-0E227A525E8D}" type="datetimeFigureOut">
              <a:rPr lang="cs-CZ"/>
              <a:pPr>
                <a:defRPr/>
              </a:pPr>
              <a:t>24. 2. 2013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BA37E-E926-495A-ABDB-B04CB1C1A6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A127E-95FC-48CB-AEF1-49E24C95EB3A}" type="datetimeFigureOut">
              <a:rPr lang="cs-CZ"/>
              <a:pPr>
                <a:defRPr/>
              </a:pPr>
              <a:t>24. 2. 2013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1284B-6D16-4705-BB6B-A051A2168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38306-B6FC-4EBE-B1A8-9008864C8D59}" type="datetimeFigureOut">
              <a:rPr lang="cs-CZ"/>
              <a:pPr>
                <a:defRPr/>
              </a:pPr>
              <a:t>24. 2. 2013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52124-A8AE-48BD-AC4B-94705149BD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D8815-82AD-4EE8-A90F-708D46760551}" type="datetimeFigureOut">
              <a:rPr lang="cs-CZ"/>
              <a:pPr>
                <a:defRPr/>
              </a:pPr>
              <a:t>24. 2. 2013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D6BCE-D8AB-42D6-A14F-AC6353192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B7C48-87E8-40CE-B58F-509F0CB6380F}" type="datetimeFigureOut">
              <a:rPr lang="cs-CZ"/>
              <a:pPr>
                <a:defRPr/>
              </a:pPr>
              <a:t>24. 2. 2013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A0C15-E7C4-4A23-BE1F-215B71A88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8D4F5-ECBF-4083-A3BB-0A9B324FBC67}" type="datetimeFigureOut">
              <a:rPr lang="cs-CZ"/>
              <a:pPr>
                <a:defRPr/>
              </a:pPr>
              <a:t>24. 2. 2013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BFA73-D4C1-408C-BD1E-82B3D72E1E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D41B8-80D7-4759-B198-779E0F8A1DD4}" type="datetimeFigureOut">
              <a:rPr lang="cs-CZ"/>
              <a:pPr>
                <a:defRPr/>
              </a:pPr>
              <a:t>24. 2. 2013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5937A-AC95-42F2-9E5D-3F65B108B1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FA0D4-8F1E-4CFC-874E-B3ECCF0F64EF}" type="datetimeFigureOut">
              <a:rPr lang="cs-CZ"/>
              <a:pPr>
                <a:defRPr/>
              </a:pPr>
              <a:t>24. 2. 2013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1616E-A396-4BBA-8514-6AF375472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8010F-7C37-49B7-BF88-2A875F995949}" type="datetimeFigureOut">
              <a:rPr lang="cs-CZ"/>
              <a:pPr>
                <a:defRPr/>
              </a:pPr>
              <a:t>24. 2. 2013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B147D-7833-4710-85ED-7611938C7B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B4FAA-CAD1-442B-BD07-BC28E496C552}" type="datetimeFigureOut">
              <a:rPr lang="cs-CZ"/>
              <a:pPr>
                <a:defRPr/>
              </a:pPr>
              <a:t>24. 2. 2013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E0861-AF9B-4868-8B0D-56DD18824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885CB4C-2648-4055-A2BB-51B31D7FA84C}" type="datetimeFigureOut">
              <a:rPr lang="cs-CZ"/>
              <a:pPr>
                <a:defRPr/>
              </a:pPr>
              <a:t>24. 2. 2013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B461B86-E8B1-4E79-A010-61C71E32D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wmf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wmf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</a:t>
            </a:r>
            <a:r>
              <a:rPr lang="cs-CZ" sz="1600" dirty="0" smtClean="0"/>
              <a:t>VY_22_INOVACE_30_6_P 2 – COUNTABLE UNCOUNTABLE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Helena </a:t>
            </a:r>
            <a:r>
              <a:rPr lang="cs-CZ" sz="1700" dirty="0" err="1" smtClean="0"/>
              <a:t>Rejzlová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</a:t>
            </a:r>
            <a:r>
              <a:rPr lang="cs-CZ" sz="1800" dirty="0" smtClean="0"/>
              <a:t> Jazyk a jazyková komunikace/ Anglický jazyk/ COUNTABLE UNCOUNTABLE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Interaktivní tabule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Na základě vysvětlení jevu, žáci určují, zda jsou podstatná jména </a:t>
            </a:r>
            <a:r>
              <a:rPr lang="cs-CZ" sz="1700" dirty="0" err="1" smtClean="0"/>
              <a:t>počítatelná</a:t>
            </a:r>
            <a:r>
              <a:rPr lang="cs-CZ" sz="1700" dirty="0" smtClean="0"/>
              <a:t> nebo </a:t>
            </a:r>
            <a:r>
              <a:rPr lang="cs-CZ" sz="1700" dirty="0" err="1" smtClean="0"/>
              <a:t>nepočítatelná</a:t>
            </a:r>
            <a:r>
              <a:rPr lang="cs-CZ" sz="1700" dirty="0" smtClean="0"/>
              <a:t> a na závěr připisují ke slovům C nebo U a následuje kontrola </a:t>
            </a:r>
            <a:r>
              <a:rPr lang="cs-CZ" sz="1700" smtClean="0"/>
              <a:t>dle    </a:t>
            </a:r>
            <a:r>
              <a:rPr lang="cs-CZ" sz="1700" smtClean="0"/>
              <a:t>  klíče</a:t>
            </a:r>
            <a:r>
              <a:rPr lang="cs-CZ" sz="1700" dirty="0" smtClean="0"/>
              <a:t>.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VI.A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21. 2. 2013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 Sb.), tj. že k uvedeným účelům může být kýmkoliv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21. 2. 2013		Podpis: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COUNTABLE - UNCOUNTABLE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BANANA			CHEESE</a:t>
            </a:r>
          </a:p>
          <a:p>
            <a:endParaRPr lang="en-US" dirty="0" smtClean="0"/>
          </a:p>
          <a:p>
            <a:r>
              <a:rPr lang="en-US" dirty="0" smtClean="0"/>
              <a:t>THREE BANANAS		CHEESE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FIVE BANANAS		CHEESE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GB" dirty="0"/>
          </a:p>
        </p:txBody>
      </p:sp>
      <p:pic>
        <p:nvPicPr>
          <p:cNvPr id="4" name="Picture 2" descr="C:\Documents and Settings\milan rejzl\Local Settings\Temporary Internet Files\Content.IE5\KFMPBPUM\MC9000882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556792"/>
            <a:ext cx="1441305" cy="965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 descr="C:\Documents and Settings\milan rejzl\Local Settings\Temporary Internet Files\Content.IE5\1BDXUBOG\MC9000882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1" y="3284984"/>
            <a:ext cx="1816178" cy="1444847"/>
          </a:xfrm>
          <a:prstGeom prst="rect">
            <a:avLst/>
          </a:prstGeom>
          <a:noFill/>
        </p:spPr>
      </p:pic>
      <p:pic>
        <p:nvPicPr>
          <p:cNvPr id="6" name="Picture 4" descr="C:\Documents and Settings\milan rejzl\Local Settings\Temporary Internet Files\Content.IE5\1OHZUHVD\MC9003585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5085184"/>
            <a:ext cx="1656184" cy="1575515"/>
          </a:xfrm>
          <a:prstGeom prst="rect">
            <a:avLst/>
          </a:prstGeom>
          <a:noFill/>
        </p:spPr>
      </p:pic>
      <p:pic>
        <p:nvPicPr>
          <p:cNvPr id="7" name="Picture 5" descr="C:\Documents and Settings\milan rejzl\Local Settings\Temporary Internet Files\Content.IE5\BB26OS7N\MC90044177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1556792"/>
            <a:ext cx="1299592" cy="1299592"/>
          </a:xfrm>
          <a:prstGeom prst="rect">
            <a:avLst/>
          </a:prstGeom>
          <a:noFill/>
        </p:spPr>
      </p:pic>
      <p:pic>
        <p:nvPicPr>
          <p:cNvPr id="8" name="Picture 5" descr="C:\Documents and Settings\milan rejzl\Local Settings\Temporary Internet Files\Content.IE5\BB26OS7N\MC90044177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3068960"/>
            <a:ext cx="1299592" cy="1299592"/>
          </a:xfrm>
          <a:prstGeom prst="rect">
            <a:avLst/>
          </a:prstGeom>
          <a:noFill/>
        </p:spPr>
      </p:pic>
      <p:pic>
        <p:nvPicPr>
          <p:cNvPr id="9" name="Picture 5" descr="C:\Documents and Settings\milan rejzl\Local Settings\Temporary Internet Files\Content.IE5\BB26OS7N\MC90044177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3068960"/>
            <a:ext cx="1299592" cy="1299592"/>
          </a:xfrm>
          <a:prstGeom prst="rect">
            <a:avLst/>
          </a:prstGeom>
          <a:noFill/>
        </p:spPr>
      </p:pic>
      <p:pic>
        <p:nvPicPr>
          <p:cNvPr id="10" name="Picture 5" descr="C:\Documents and Settings\milan rejzl\Local Settings\Temporary Internet Files\Content.IE5\BB26OS7N\MC90044177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3140968"/>
            <a:ext cx="1299592" cy="1299592"/>
          </a:xfrm>
          <a:prstGeom prst="rect">
            <a:avLst/>
          </a:prstGeom>
          <a:noFill/>
        </p:spPr>
      </p:pic>
      <p:pic>
        <p:nvPicPr>
          <p:cNvPr id="11" name="Picture 5" descr="C:\Documents and Settings\milan rejzl\Local Settings\Temporary Internet Files\Content.IE5\BB26OS7N\MC90044177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5157192"/>
            <a:ext cx="1299592" cy="1299592"/>
          </a:xfrm>
          <a:prstGeom prst="rect">
            <a:avLst/>
          </a:prstGeom>
          <a:noFill/>
        </p:spPr>
      </p:pic>
      <p:pic>
        <p:nvPicPr>
          <p:cNvPr id="12" name="Picture 5" descr="C:\Documents and Settings\milan rejzl\Local Settings\Temporary Internet Files\Content.IE5\BB26OS7N\MC90044177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5157192"/>
            <a:ext cx="1299592" cy="1299592"/>
          </a:xfrm>
          <a:prstGeom prst="rect">
            <a:avLst/>
          </a:prstGeom>
          <a:noFill/>
        </p:spPr>
      </p:pic>
      <p:pic>
        <p:nvPicPr>
          <p:cNvPr id="13" name="Picture 5" descr="C:\Documents and Settings\milan rejzl\Local Settings\Temporary Internet Files\Content.IE5\BB26OS7N\MC90044177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5229200"/>
            <a:ext cx="1299592" cy="1299592"/>
          </a:xfrm>
          <a:prstGeom prst="rect">
            <a:avLst/>
          </a:prstGeom>
          <a:noFill/>
        </p:spPr>
      </p:pic>
      <p:pic>
        <p:nvPicPr>
          <p:cNvPr id="14" name="Picture 5" descr="C:\Documents and Settings\milan rejzl\Local Settings\Temporary Internet Files\Content.IE5\BB26OS7N\MC90044177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4653136"/>
            <a:ext cx="1299592" cy="1299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COUNTABLE - UNCOUNTABLE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BANANA 	You can </a:t>
            </a:r>
            <a:r>
              <a:rPr lang="en-US" dirty="0" smtClean="0">
                <a:solidFill>
                  <a:srgbClr val="00B050"/>
                </a:solidFill>
              </a:rPr>
              <a:t>count</a:t>
            </a:r>
            <a:r>
              <a:rPr lang="en-US" dirty="0" smtClean="0"/>
              <a:t> some things, </a:t>
            </a:r>
          </a:p>
          <a:p>
            <a:r>
              <a:rPr lang="en-US" dirty="0" smtClean="0"/>
              <a:t>THREE BANANA</a:t>
            </a:r>
            <a:r>
              <a:rPr lang="en-US" dirty="0" smtClean="0">
                <a:solidFill>
                  <a:srgbClr val="00B050"/>
                </a:solidFill>
              </a:rPr>
              <a:t>S</a:t>
            </a:r>
            <a:r>
              <a:rPr lang="en-US" dirty="0" smtClean="0"/>
              <a:t>	they have a singular</a:t>
            </a:r>
          </a:p>
          <a:p>
            <a:r>
              <a:rPr lang="en-US" dirty="0" smtClean="0"/>
              <a:t>FIVE BANANA</a:t>
            </a:r>
            <a:r>
              <a:rPr lang="en-US" dirty="0" smtClean="0">
                <a:solidFill>
                  <a:srgbClr val="00B050"/>
                </a:solidFill>
              </a:rPr>
              <a:t>S</a:t>
            </a:r>
            <a:r>
              <a:rPr lang="en-US" dirty="0" smtClean="0"/>
              <a:t>	and </a:t>
            </a:r>
            <a:r>
              <a:rPr lang="cs-CZ" smtClean="0"/>
              <a:t>a </a:t>
            </a:r>
            <a:r>
              <a:rPr lang="en-US" smtClean="0"/>
              <a:t>plural </a:t>
            </a:r>
            <a:r>
              <a:rPr lang="en-US" dirty="0" smtClean="0"/>
              <a:t>form.	</a:t>
            </a:r>
          </a:p>
          <a:p>
            <a:endParaRPr lang="en-US" dirty="0" smtClean="0"/>
          </a:p>
          <a:p>
            <a:r>
              <a:rPr lang="en-US" dirty="0" smtClean="0"/>
              <a:t>CHEESE		You can`t count</a:t>
            </a:r>
            <a:r>
              <a:rPr lang="cs-CZ" dirty="0" smtClean="0"/>
              <a:t> </a:t>
            </a:r>
            <a:r>
              <a:rPr lang="en-US" dirty="0" smtClean="0"/>
              <a:t>some things .</a:t>
            </a:r>
          </a:p>
          <a:p>
            <a:r>
              <a:rPr lang="en-US" dirty="0" smtClean="0"/>
              <a:t>CHEESE		They have only singular form.</a:t>
            </a:r>
          </a:p>
          <a:p>
            <a:pPr lvl="6">
              <a:buNone/>
            </a:pPr>
            <a:r>
              <a:rPr lang="en-US" dirty="0" smtClean="0"/>
              <a:t> </a:t>
            </a:r>
            <a:r>
              <a:rPr lang="en-US" sz="3200" dirty="0" smtClean="0"/>
              <a:t>They are </a:t>
            </a:r>
            <a:r>
              <a:rPr lang="en-US" sz="3200" dirty="0" smtClean="0">
                <a:solidFill>
                  <a:srgbClr val="FF0000"/>
                </a:solidFill>
              </a:rPr>
              <a:t>UNCOUNTABLE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say </a:t>
            </a:r>
            <a:r>
              <a:rPr lang="en-US" dirty="0" smtClean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en-US" dirty="0" smtClean="0">
                <a:solidFill>
                  <a:srgbClr val="FF0000"/>
                </a:solidFill>
              </a:rPr>
              <a:t>UNTABLE</a:t>
            </a:r>
            <a:r>
              <a:rPr lang="en-US" dirty="0" smtClean="0"/>
              <a:t> or </a:t>
            </a:r>
            <a:r>
              <a:rPr lang="en-US" dirty="0" smtClean="0">
                <a:solidFill>
                  <a:srgbClr val="FF0000"/>
                </a:solidFill>
              </a:rPr>
              <a:t>UNCOUNTABLE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milan rejzl\Local Settings\Temporary Internet Files\Content.IE5\KFMPBPUM\MP90018274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84784"/>
            <a:ext cx="1315881" cy="864096"/>
          </a:xfrm>
          <a:prstGeom prst="rect">
            <a:avLst/>
          </a:prstGeom>
          <a:noFill/>
        </p:spPr>
      </p:pic>
      <p:pic>
        <p:nvPicPr>
          <p:cNvPr id="2051" name="Picture 3" descr="C:\Documents and Settings\milan rejzl\Local Settings\Temporary Internet Files\Content.IE5\1BDXUBOG\MP9004486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84784"/>
            <a:ext cx="1327145" cy="936104"/>
          </a:xfrm>
          <a:prstGeom prst="rect">
            <a:avLst/>
          </a:prstGeom>
          <a:noFill/>
        </p:spPr>
      </p:pic>
      <p:pic>
        <p:nvPicPr>
          <p:cNvPr id="2052" name="Picture 4" descr="C:\Documents and Settings\milan rejzl\Local Settings\Temporary Internet Files\Content.IE5\1OHZUHVD\MP9004226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708920"/>
            <a:ext cx="1803857" cy="1052720"/>
          </a:xfrm>
          <a:prstGeom prst="rect">
            <a:avLst/>
          </a:prstGeom>
          <a:noFill/>
        </p:spPr>
      </p:pic>
      <p:pic>
        <p:nvPicPr>
          <p:cNvPr id="2053" name="Picture 5" descr="C:\Documents and Settings\milan rejzl\Local Settings\Temporary Internet Files\Content.IE5\1BDXUBOG\MP90042311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1484784"/>
            <a:ext cx="1313384" cy="1313384"/>
          </a:xfrm>
          <a:prstGeom prst="rect">
            <a:avLst/>
          </a:prstGeom>
          <a:noFill/>
        </p:spPr>
      </p:pic>
      <p:pic>
        <p:nvPicPr>
          <p:cNvPr id="2054" name="Picture 6" descr="C:\Documents and Settings\milan rejzl\Local Settings\Temporary Internet Files\Content.IE5\1OHZUHVD\MP90044864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39752" y="2708920"/>
            <a:ext cx="1677662" cy="1084058"/>
          </a:xfrm>
          <a:prstGeom prst="rect">
            <a:avLst/>
          </a:prstGeom>
          <a:noFill/>
        </p:spPr>
      </p:pic>
      <p:pic>
        <p:nvPicPr>
          <p:cNvPr id="2055" name="Picture 7" descr="C:\Documents and Settings\milan rejzl\Local Settings\Temporary Internet Files\Content.IE5\BB26OS7N\MP90044848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1340768"/>
            <a:ext cx="2011152" cy="1340768"/>
          </a:xfrm>
          <a:prstGeom prst="rect">
            <a:avLst/>
          </a:prstGeom>
          <a:noFill/>
        </p:spPr>
      </p:pic>
      <p:pic>
        <p:nvPicPr>
          <p:cNvPr id="2056" name="Picture 8" descr="C:\Documents and Settings\milan rejzl\Local Settings\Temporary Internet Files\Content.IE5\1OHZUHVD\MP90044846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2852936"/>
            <a:ext cx="2316159" cy="1343472"/>
          </a:xfrm>
          <a:prstGeom prst="rect">
            <a:avLst/>
          </a:prstGeom>
          <a:noFill/>
        </p:spPr>
      </p:pic>
      <p:pic>
        <p:nvPicPr>
          <p:cNvPr id="2057" name="Picture 9" descr="C:\Documents and Settings\milan rejzl\Local Settings\Temporary Internet Files\Content.IE5\BB26OS7N\MP90040316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00192" y="2852936"/>
            <a:ext cx="2343485" cy="1567898"/>
          </a:xfrm>
          <a:prstGeom prst="rect">
            <a:avLst/>
          </a:prstGeom>
          <a:noFill/>
        </p:spPr>
      </p:pic>
      <p:pic>
        <p:nvPicPr>
          <p:cNvPr id="2058" name="Picture 10" descr="C:\Documents and Settings\milan rejzl\Local Settings\Temporary Internet Files\Content.IE5\KFMPBPUM\MP90044869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7544" y="4149080"/>
            <a:ext cx="2522950" cy="1692423"/>
          </a:xfrm>
          <a:prstGeom prst="rect">
            <a:avLst/>
          </a:prstGeom>
          <a:noFill/>
        </p:spPr>
      </p:pic>
      <p:pic>
        <p:nvPicPr>
          <p:cNvPr id="2060" name="Picture 12" descr="C:\Documents and Settings\milan rejzl\Local Settings\Temporary Internet Files\Content.IE5\1OHZUHVD\MC90033624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03848" y="4437112"/>
            <a:ext cx="2389367" cy="1502285"/>
          </a:xfrm>
          <a:prstGeom prst="rect">
            <a:avLst/>
          </a:prstGeom>
          <a:noFill/>
        </p:spPr>
      </p:pic>
      <p:pic>
        <p:nvPicPr>
          <p:cNvPr id="2061" name="Picture 13" descr="C:\Documents and Settings\milan rejzl\Local Settings\Temporary Internet Files\Content.IE5\KFMPBPUM\MP900405246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436096" y="4653136"/>
            <a:ext cx="2232250" cy="1594464"/>
          </a:xfrm>
          <a:prstGeom prst="rect">
            <a:avLst/>
          </a:prstGeom>
          <a:noFill/>
        </p:spPr>
      </p:pic>
      <p:pic>
        <p:nvPicPr>
          <p:cNvPr id="2063" name="Picture 15" descr="C:\Documents and Settings\milan rejzl\Local Settings\Temporary Internet Files\Content.IE5\BB26OS7N\MC900348911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308304" y="4650107"/>
            <a:ext cx="1536756" cy="1515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Write </a:t>
            </a:r>
            <a:r>
              <a:rPr lang="en-US" dirty="0" smtClean="0">
                <a:solidFill>
                  <a:srgbClr val="FF0000"/>
                </a:solidFill>
              </a:rPr>
              <a:t>C </a:t>
            </a:r>
            <a:r>
              <a:rPr lang="en-US" dirty="0" smtClean="0"/>
              <a:t>or </a:t>
            </a:r>
            <a:r>
              <a:rPr lang="en-US" dirty="0" smtClean="0">
                <a:solidFill>
                  <a:srgbClr val="FF0000"/>
                </a:solidFill>
              </a:rPr>
              <a:t>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Tomato		apple	coffee	egg</a:t>
            </a:r>
          </a:p>
          <a:p>
            <a:r>
              <a:rPr lang="en-US" dirty="0" smtClean="0"/>
              <a:t>Chicken		milk 		lettuce	nut</a:t>
            </a:r>
          </a:p>
          <a:p>
            <a:r>
              <a:rPr lang="en-US" dirty="0" smtClean="0"/>
              <a:t>Tea			orange	fish		cheese</a:t>
            </a:r>
          </a:p>
          <a:p>
            <a:r>
              <a:rPr lang="en-US" dirty="0" smtClean="0"/>
              <a:t>Meat		juice		banana	grapes</a:t>
            </a:r>
          </a:p>
          <a:p>
            <a:r>
              <a:rPr lang="en-US" dirty="0" smtClean="0"/>
              <a:t>Lamb		pear		pasta		rice</a:t>
            </a:r>
          </a:p>
          <a:p>
            <a:r>
              <a:rPr lang="en-US" dirty="0" smtClean="0"/>
              <a:t>Tuna		pork		bean		chips</a:t>
            </a:r>
          </a:p>
          <a:p>
            <a:r>
              <a:rPr lang="en-US" dirty="0" smtClean="0"/>
              <a:t>Hamburger	cola		chocolate	beef	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Tomato	</a:t>
            </a:r>
            <a:r>
              <a:rPr lang="en-US" dirty="0" smtClean="0">
                <a:solidFill>
                  <a:srgbClr val="00B050"/>
                </a:solidFill>
              </a:rPr>
              <a:t>C</a:t>
            </a:r>
            <a:r>
              <a:rPr lang="en-US" dirty="0" smtClean="0"/>
              <a:t>	apple </a:t>
            </a:r>
            <a:r>
              <a:rPr lang="en-US" dirty="0" smtClean="0">
                <a:solidFill>
                  <a:srgbClr val="00B050"/>
                </a:solidFill>
              </a:rPr>
              <a:t>C </a:t>
            </a:r>
            <a:r>
              <a:rPr lang="en-US" dirty="0" smtClean="0"/>
              <a:t>	coffee </a:t>
            </a:r>
            <a:r>
              <a:rPr lang="en-US" dirty="0" smtClean="0">
                <a:solidFill>
                  <a:srgbClr val="FF0000"/>
                </a:solidFill>
              </a:rPr>
              <a:t>U </a:t>
            </a:r>
            <a:r>
              <a:rPr lang="en-US" dirty="0" smtClean="0"/>
              <a:t>	egg </a:t>
            </a:r>
            <a:r>
              <a:rPr lang="en-US" dirty="0" smtClean="0">
                <a:solidFill>
                  <a:srgbClr val="00B050"/>
                </a:solidFill>
              </a:rPr>
              <a:t>C</a:t>
            </a:r>
            <a:endParaRPr lang="en-US" dirty="0" smtClean="0"/>
          </a:p>
          <a:p>
            <a:r>
              <a:rPr lang="en-US" dirty="0" smtClean="0"/>
              <a:t>Chicken	</a:t>
            </a:r>
            <a:r>
              <a:rPr lang="en-US" dirty="0" smtClean="0">
                <a:solidFill>
                  <a:srgbClr val="FF0000"/>
                </a:solidFill>
              </a:rPr>
              <a:t>U</a:t>
            </a:r>
            <a:r>
              <a:rPr lang="en-US" dirty="0" smtClean="0"/>
              <a:t>	milk 	</a:t>
            </a:r>
            <a:r>
              <a:rPr lang="en-US" dirty="0" smtClean="0">
                <a:solidFill>
                  <a:srgbClr val="FF0000"/>
                </a:solidFill>
              </a:rPr>
              <a:t> U </a:t>
            </a:r>
            <a:r>
              <a:rPr lang="en-US" dirty="0" smtClean="0"/>
              <a:t>	lettuce </a:t>
            </a:r>
            <a:r>
              <a:rPr lang="en-US" dirty="0" smtClean="0">
                <a:solidFill>
                  <a:srgbClr val="FF0000"/>
                </a:solidFill>
              </a:rPr>
              <a:t>U </a:t>
            </a:r>
            <a:r>
              <a:rPr lang="en-US" dirty="0" smtClean="0"/>
              <a:t>	nut </a:t>
            </a:r>
            <a:r>
              <a:rPr lang="en-US" dirty="0" smtClean="0">
                <a:solidFill>
                  <a:srgbClr val="00B050"/>
                </a:solidFill>
              </a:rPr>
              <a:t>C</a:t>
            </a:r>
            <a:endParaRPr lang="en-US" dirty="0" smtClean="0"/>
          </a:p>
          <a:p>
            <a:r>
              <a:rPr lang="en-US" dirty="0" smtClean="0"/>
              <a:t>Tea		</a:t>
            </a:r>
            <a:r>
              <a:rPr lang="en-US" dirty="0" smtClean="0">
                <a:solidFill>
                  <a:srgbClr val="FF0000"/>
                </a:solidFill>
              </a:rPr>
              <a:t>U</a:t>
            </a:r>
            <a:r>
              <a:rPr lang="en-US" dirty="0" smtClean="0"/>
              <a:t>	orange </a:t>
            </a:r>
            <a:r>
              <a:rPr lang="en-US" dirty="0" smtClean="0">
                <a:solidFill>
                  <a:srgbClr val="00B050"/>
                </a:solidFill>
              </a:rPr>
              <a:t>C </a:t>
            </a:r>
            <a:r>
              <a:rPr lang="en-US" dirty="0" smtClean="0"/>
              <a:t>	fish	</a:t>
            </a:r>
            <a:r>
              <a:rPr lang="en-US" dirty="0" smtClean="0">
                <a:solidFill>
                  <a:srgbClr val="FF0000"/>
                </a:solidFill>
              </a:rPr>
              <a:t> U </a:t>
            </a:r>
            <a:r>
              <a:rPr lang="en-US" dirty="0" smtClean="0"/>
              <a:t>	cheese </a:t>
            </a:r>
            <a:r>
              <a:rPr lang="en-US" dirty="0" smtClean="0">
                <a:solidFill>
                  <a:srgbClr val="FF0000"/>
                </a:solidFill>
              </a:rPr>
              <a:t>U</a:t>
            </a:r>
            <a:endParaRPr lang="en-US" dirty="0" smtClean="0"/>
          </a:p>
          <a:p>
            <a:r>
              <a:rPr lang="en-US" dirty="0" smtClean="0"/>
              <a:t>Meat	</a:t>
            </a:r>
            <a:r>
              <a:rPr lang="en-US" dirty="0" smtClean="0">
                <a:solidFill>
                  <a:srgbClr val="FF0000"/>
                </a:solidFill>
              </a:rPr>
              <a:t>U</a:t>
            </a:r>
            <a:r>
              <a:rPr lang="en-US" dirty="0" smtClean="0"/>
              <a:t>	juice	</a:t>
            </a:r>
            <a:r>
              <a:rPr lang="en-US" dirty="0" smtClean="0">
                <a:solidFill>
                  <a:srgbClr val="FF0000"/>
                </a:solidFill>
              </a:rPr>
              <a:t> U </a:t>
            </a:r>
            <a:r>
              <a:rPr lang="en-US" dirty="0" smtClean="0"/>
              <a:t>	banana </a:t>
            </a:r>
            <a:r>
              <a:rPr lang="en-US" dirty="0" smtClean="0">
                <a:solidFill>
                  <a:srgbClr val="00B050"/>
                </a:solidFill>
              </a:rPr>
              <a:t>C </a:t>
            </a:r>
            <a:r>
              <a:rPr lang="en-US" dirty="0" smtClean="0"/>
              <a:t>	grapes </a:t>
            </a:r>
            <a:r>
              <a:rPr lang="en-US" dirty="0" smtClean="0">
                <a:solidFill>
                  <a:srgbClr val="00B050"/>
                </a:solidFill>
              </a:rPr>
              <a:t>C</a:t>
            </a:r>
            <a:endParaRPr lang="en-US" dirty="0" smtClean="0"/>
          </a:p>
          <a:p>
            <a:r>
              <a:rPr lang="en-US" dirty="0" smtClean="0"/>
              <a:t>Lamb	</a:t>
            </a:r>
            <a:r>
              <a:rPr lang="en-US" dirty="0" smtClean="0">
                <a:solidFill>
                  <a:srgbClr val="FF0000"/>
                </a:solidFill>
              </a:rPr>
              <a:t> U </a:t>
            </a:r>
            <a:r>
              <a:rPr lang="en-US" dirty="0" smtClean="0"/>
              <a:t>	pear	</a:t>
            </a:r>
            <a:r>
              <a:rPr lang="en-US" dirty="0" smtClean="0">
                <a:solidFill>
                  <a:srgbClr val="00B050"/>
                </a:solidFill>
              </a:rPr>
              <a:t> C </a:t>
            </a:r>
            <a:r>
              <a:rPr lang="en-US" dirty="0" smtClean="0"/>
              <a:t>	pasta	 </a:t>
            </a:r>
            <a:r>
              <a:rPr lang="en-US" dirty="0" smtClean="0">
                <a:solidFill>
                  <a:srgbClr val="FF0000"/>
                </a:solidFill>
              </a:rPr>
              <a:t>U </a:t>
            </a:r>
            <a:r>
              <a:rPr lang="en-US" dirty="0" smtClean="0"/>
              <a:t>	rice </a:t>
            </a:r>
            <a:r>
              <a:rPr lang="en-US" dirty="0" smtClean="0">
                <a:solidFill>
                  <a:srgbClr val="FF0000"/>
                </a:solidFill>
              </a:rPr>
              <a:t>U</a:t>
            </a:r>
            <a:endParaRPr lang="en-US" dirty="0" smtClean="0"/>
          </a:p>
          <a:p>
            <a:r>
              <a:rPr lang="en-US" dirty="0" smtClean="0"/>
              <a:t>Tuna	</a:t>
            </a:r>
            <a:r>
              <a:rPr lang="en-US" dirty="0" smtClean="0">
                <a:solidFill>
                  <a:srgbClr val="FF0000"/>
                </a:solidFill>
              </a:rPr>
              <a:t> U </a:t>
            </a:r>
            <a:r>
              <a:rPr lang="en-US" dirty="0" smtClean="0"/>
              <a:t>	pork	</a:t>
            </a:r>
            <a:r>
              <a:rPr lang="en-US" dirty="0" smtClean="0">
                <a:solidFill>
                  <a:srgbClr val="FF0000"/>
                </a:solidFill>
              </a:rPr>
              <a:t> U </a:t>
            </a:r>
            <a:r>
              <a:rPr lang="en-US" dirty="0" smtClean="0"/>
              <a:t>	bean	</a:t>
            </a:r>
            <a:r>
              <a:rPr lang="en-US" dirty="0" smtClean="0">
                <a:solidFill>
                  <a:srgbClr val="00B050"/>
                </a:solidFill>
              </a:rPr>
              <a:t> C </a:t>
            </a:r>
            <a:r>
              <a:rPr lang="en-US" dirty="0" smtClean="0"/>
              <a:t>	chips </a:t>
            </a:r>
            <a:r>
              <a:rPr lang="en-US" dirty="0" smtClean="0">
                <a:solidFill>
                  <a:srgbClr val="00B050"/>
                </a:solidFill>
              </a:rPr>
              <a:t>C</a:t>
            </a:r>
            <a:endParaRPr lang="en-US" dirty="0" smtClean="0"/>
          </a:p>
          <a:p>
            <a:r>
              <a:rPr lang="en-US" dirty="0" smtClean="0"/>
              <a:t>Hamburger </a:t>
            </a:r>
            <a:r>
              <a:rPr lang="en-US" dirty="0" smtClean="0">
                <a:solidFill>
                  <a:srgbClr val="00B050"/>
                </a:solidFill>
              </a:rPr>
              <a:t>C </a:t>
            </a:r>
            <a:r>
              <a:rPr lang="en-US" dirty="0" smtClean="0"/>
              <a:t>	cola	</a:t>
            </a:r>
            <a:r>
              <a:rPr lang="en-US" dirty="0" smtClean="0">
                <a:solidFill>
                  <a:srgbClr val="FF0000"/>
                </a:solidFill>
              </a:rPr>
              <a:t> U   </a:t>
            </a:r>
            <a:r>
              <a:rPr lang="en-US" dirty="0" smtClean="0"/>
              <a:t>chocolate </a:t>
            </a:r>
            <a:r>
              <a:rPr lang="en-US" dirty="0" smtClean="0">
                <a:solidFill>
                  <a:srgbClr val="FF0000"/>
                </a:solidFill>
              </a:rPr>
              <a:t>U </a:t>
            </a:r>
            <a:r>
              <a:rPr lang="en-US" dirty="0" smtClean="0"/>
              <a:t>	 beef </a:t>
            </a:r>
            <a:r>
              <a:rPr lang="en-US" dirty="0" smtClean="0">
                <a:solidFill>
                  <a:srgbClr val="FF0000"/>
                </a:solidFill>
              </a:rPr>
              <a:t>U </a:t>
            </a:r>
            <a:r>
              <a:rPr lang="en-US" dirty="0" smtClean="0"/>
              <a:t>	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použité v prezentaci jsou dostupné pod licencí Microsoft Office 2010 na www.office.</a:t>
            </a:r>
            <a:r>
              <a:rPr lang="cs-CZ" dirty="0" err="1" smtClean="0"/>
              <a:t>com</a:t>
            </a:r>
            <a:endParaRPr lang="cs-CZ" dirty="0" smtClean="0"/>
          </a:p>
          <a:p>
            <a:r>
              <a:rPr lang="cs-CZ" dirty="0" smtClean="0"/>
              <a:t>HUTCHINSON, Tom. </a:t>
            </a:r>
            <a:r>
              <a:rPr lang="cs-CZ" i="1" dirty="0" smtClean="0"/>
              <a:t>PROJECT 2 třetí vydání</a:t>
            </a:r>
            <a:r>
              <a:rPr lang="cs-CZ" dirty="0" smtClean="0"/>
              <a:t>. </a:t>
            </a:r>
            <a:r>
              <a:rPr lang="cs-CZ" dirty="0" err="1" smtClean="0"/>
              <a:t>Spain</a:t>
            </a:r>
            <a:r>
              <a:rPr lang="cs-CZ" dirty="0" smtClean="0"/>
              <a:t>: OXFORD, 2008, str. 44, ISBN 978-0-19-476415-5.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</TotalTime>
  <Words>97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COUNTABLE - UNCOUNTABLE</vt:lpstr>
      <vt:lpstr>COUNTABLE - UNCOUNTABLE</vt:lpstr>
      <vt:lpstr>say COUNTABLE or UNCOUNTABLE</vt:lpstr>
      <vt:lpstr>Write C or U</vt:lpstr>
      <vt:lpstr>KEY</vt:lpstr>
      <vt:lpstr>ZDROJ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Helena Rejzlová</cp:lastModifiedBy>
  <cp:revision>49</cp:revision>
  <dcterms:created xsi:type="dcterms:W3CDTF">2012-02-01T08:51:03Z</dcterms:created>
  <dcterms:modified xsi:type="dcterms:W3CDTF">2013-02-24T18:34:50Z</dcterms:modified>
</cp:coreProperties>
</file>