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71" r:id="rId3"/>
    <p:sldId id="256" r:id="rId4"/>
    <p:sldId id="257" r:id="rId5"/>
    <p:sldId id="258" r:id="rId6"/>
    <p:sldId id="259" r:id="rId7"/>
    <p:sldId id="260" r:id="rId8"/>
    <p:sldId id="267" r:id="rId9"/>
    <p:sldId id="261" r:id="rId10"/>
    <p:sldId id="263" r:id="rId11"/>
    <p:sldId id="264" r:id="rId12"/>
    <p:sldId id="268" r:id="rId13"/>
    <p:sldId id="265" r:id="rId14"/>
    <p:sldId id="269" r:id="rId15"/>
    <p:sldId id="274" r:id="rId16"/>
    <p:sldId id="266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33FF"/>
    <a:srgbClr val="990033"/>
    <a:srgbClr val="6600CC"/>
    <a:srgbClr val="FF6600"/>
    <a:srgbClr val="993300"/>
    <a:srgbClr val="666633"/>
    <a:srgbClr val="669900"/>
    <a:srgbClr val="800080"/>
    <a:srgbClr val="6666FF"/>
    <a:srgbClr val="7D584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r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r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pull dir="r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pull dir="r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r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rgbClr val="C1824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25.2.2013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pull dir="ru"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2/2a/Hluboka_castle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b/bc/Stowe_Temple_of_Ancient_Virtue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jpeg"/><Relationship Id="rId4" Type="http://schemas.openxmlformats.org/officeDocument/2006/relationships/hyperlink" Target="http://upload.wikimedia.org/wikipedia/commons/4/49/Bois_de_Vincennes_20060816_27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http://upload.wikimedia.org/wikipedia/commons/f/f3/Teresi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http://upload.wikimedia.org/wikipedia/commons/e/e9/Januv_hrad,_Lednic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://upload.wikimedia.org/wikipedia/commons/2/2a/Hluboka_castle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hyperlink" Target="http://www.google.cz/url?sa=i&amp;rct=j&amp;q=&amp;esrc=s&amp;frm=1&amp;source=images&amp;cd=&amp;cad=rja&amp;docid=ZaUgrq9nauGBjM&amp;tbnid=to8tjopCrEa8BM:&amp;ved=0CAUQjRw&amp;url=http%3A%2F%2Fsimonak.eu%2Findex.php%3Fstranka%3Dpages%2Fh_k%2F5_16.htm&amp;ei=Y4MrUYv2O4rAtAbvh4GwCA&amp;bvm=bv.42768644,d.bGE&amp;psig=AFQjCNFwfaO-TACJLUqRpd1J2FFmX0qe6w&amp;ust=1361892553963666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lednicko-valticky-areal.cz/januv-hrad.php" TargetMode="External"/><Relationship Id="rId3" Type="http://schemas.openxmlformats.org/officeDocument/2006/relationships/hyperlink" Target="http://cs.wikipedia.org/wiki/Soubor:Stowe_Temple_of_Ancient_Virtue.jpg" TargetMode="External"/><Relationship Id="rId7" Type="http://schemas.openxmlformats.org/officeDocument/2006/relationships/hyperlink" Target="http://cs.wikipedia.org/wiki/Soubor:Januv_hrad,_Lednice.JPG" TargetMode="External"/><Relationship Id="rId2" Type="http://schemas.openxmlformats.org/officeDocument/2006/relationships/hyperlink" Target="http://www.vachta.cz/webfiles/travelasist/2008/hradek_u_nechanic/zamek_u_nechani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izni-morava.cz/doc/img/229.jpg" TargetMode="External"/><Relationship Id="rId11" Type="http://schemas.openxmlformats.org/officeDocument/2006/relationships/hyperlink" Target="http://simonak.eu/index.php?stranka=pages/h_k/5_16.htm" TargetMode="External"/><Relationship Id="rId5" Type="http://schemas.openxmlformats.org/officeDocument/2006/relationships/hyperlink" Target="http://cs.wikipedia.org/wiki/Soubor:Teresie.jpg" TargetMode="External"/><Relationship Id="rId10" Type="http://schemas.openxmlformats.org/officeDocument/2006/relationships/hyperlink" Target="http://www.itrebon.cz/useruploads/images/info_servis_turisti/hrobka1.jpg" TargetMode="External"/><Relationship Id="rId4" Type="http://schemas.openxmlformats.org/officeDocument/2006/relationships/hyperlink" Target="http://cs.wikipedia.org/wiki/Soubor:Bois_de_Vincennes_20060816_27.jpg" TargetMode="External"/><Relationship Id="rId9" Type="http://schemas.openxmlformats.org/officeDocument/2006/relationships/hyperlink" Target="http://www.hradek-nechanice.cz/content-images/19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1043607" y="1700807"/>
          <a:ext cx="7309395" cy="4520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6841"/>
                <a:gridCol w="4142554"/>
              </a:tblGrid>
              <a:tr h="639996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39996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 Anna </a:t>
                      </a:r>
                      <a:r>
                        <a:rPr lang="cs-CZ" dirty="0" err="1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D8 - 16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4.4.2011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8.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Kultura v 19. století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4986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Romantismus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r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7800"/>
            <a:ext cx="7890080" cy="480060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Stavební architektura zvaná romantismus představuje v prezentaci </a:t>
            </a:r>
          </a:p>
          <a:p>
            <a:pPr>
              <a:buNone/>
            </a:pPr>
            <a:r>
              <a:rPr lang="cs-CZ" sz="2000" dirty="0" smtClean="0"/>
              <a:t>charakteristické prvky daného stavebního slohu. Obrázky doplňují a </a:t>
            </a:r>
          </a:p>
          <a:p>
            <a:pPr>
              <a:buNone/>
            </a:pPr>
            <a:r>
              <a:rPr lang="cs-CZ" sz="2000" dirty="0" smtClean="0"/>
              <a:t>popisují znaky slohu. </a:t>
            </a:r>
            <a:r>
              <a:rPr lang="cs-CZ" sz="2000" dirty="0" smtClean="0"/>
              <a:t> </a:t>
            </a:r>
            <a:r>
              <a:rPr lang="cs-CZ" sz="2000" dirty="0" smtClean="0"/>
              <a:t>V závěru se žáci dozvědí o dalších možných stylech </a:t>
            </a:r>
          </a:p>
          <a:p>
            <a:pPr>
              <a:buNone/>
            </a:pPr>
            <a:r>
              <a:rPr lang="cs-CZ" sz="2000" dirty="0" smtClean="0"/>
              <a:t>jako je např. novorenesance..…</a:t>
            </a:r>
            <a:endParaRPr lang="cs-CZ" sz="2000" dirty="0"/>
          </a:p>
        </p:txBody>
      </p:sp>
    </p:spTree>
  </p:cSld>
  <p:clrMapOvr>
    <a:masterClrMapping/>
  </p:clrMapOvr>
  <p:transition spd="slow">
    <p:pull dir="r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5000">
              <a:srgbClr val="C18243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Soubor:Hluboka cas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6635" t="8807" r="7103"/>
          <a:stretch>
            <a:fillRect/>
          </a:stretch>
        </p:blipFill>
        <p:spPr bwMode="auto">
          <a:xfrm>
            <a:off x="1331640" y="1340768"/>
            <a:ext cx="7536330" cy="5517232"/>
          </a:xfrm>
          <a:prstGeom prst="rect">
            <a:avLst/>
          </a:prstGeom>
          <a:noFill/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7D5843"/>
                </a:solidFill>
              </a:rPr>
              <a:t>STAVEBNÍ ARCHITEKTURA </a:t>
            </a:r>
            <a:endParaRPr lang="cs-CZ" b="1" dirty="0">
              <a:solidFill>
                <a:srgbClr val="7D5843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2339752" y="1556792"/>
            <a:ext cx="3816424" cy="648072"/>
          </a:xfrm>
          <a:solidFill>
            <a:schemeClr val="bg1"/>
          </a:solidFill>
        </p:spPr>
        <p:txBody>
          <a:bodyPr>
            <a:noAutofit/>
          </a:bodyPr>
          <a:lstStyle/>
          <a:p>
            <a:pPr algn="ctr">
              <a:buNone/>
            </a:pPr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ROMANTISMUS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4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4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ragueout.cz/UserFiles/hradek3.jpg"/>
          <p:cNvPicPr>
            <a:picLocks noChangeAspect="1" noChangeArrowheads="1"/>
          </p:cNvPicPr>
          <p:nvPr/>
        </p:nvPicPr>
        <p:blipFill>
          <a:blip r:embed="rId2" cstate="print"/>
          <a:srcRect l="3614" t="13458" r="6024" b="19252"/>
          <a:stretch>
            <a:fillRect/>
          </a:stretch>
        </p:blipFill>
        <p:spPr bwMode="auto">
          <a:xfrm>
            <a:off x="2627784" y="260648"/>
            <a:ext cx="5112568" cy="2385865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FFC688"/>
                </a:solidFill>
              </a:rPr>
              <a:t>CHARAKTERISTIKA</a:t>
            </a:r>
            <a:endParaRPr lang="cs-CZ" b="1" dirty="0">
              <a:solidFill>
                <a:srgbClr val="FFC688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8028384" cy="5410200"/>
          </a:xfrm>
        </p:spPr>
        <p:txBody>
          <a:bodyPr>
            <a:normAutofit fontScale="92500" lnSpcReduction="20000"/>
          </a:bodyPr>
          <a:lstStyle/>
          <a:p>
            <a:pPr lvl="0"/>
            <a:endParaRPr lang="cs-CZ" dirty="0" smtClean="0"/>
          </a:p>
          <a:p>
            <a:pPr lvl="0"/>
            <a:endParaRPr lang="cs-CZ" dirty="0" smtClean="0"/>
          </a:p>
          <a:p>
            <a:pPr lvl="0"/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18. – 19. století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období novověk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vznik po Velké francouzské revoluci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navazuje na Národní obrození </a:t>
            </a:r>
          </a:p>
          <a:p>
            <a:pPr lvl="0">
              <a:buNone/>
            </a:pPr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	(osamostatnění)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inspirace v gotice = novogotika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nejsou typické stavební znaky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používá znaky z předchozí architektury </a:t>
            </a:r>
          </a:p>
          <a:p>
            <a:pPr lvl="0"/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</a:rPr>
              <a:t>návrat do minulosti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SOUČÁST STAVEB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6600"/>
                </a:solidFill>
              </a:rPr>
              <a:t>francouzský park</a:t>
            </a:r>
          </a:p>
          <a:p>
            <a:pPr lvl="0"/>
            <a:r>
              <a:rPr lang="cs-CZ" b="1" dirty="0" smtClean="0">
                <a:solidFill>
                  <a:srgbClr val="FF6600"/>
                </a:solidFill>
              </a:rPr>
              <a:t>anglický park</a:t>
            </a:r>
          </a:p>
          <a:p>
            <a:pPr lvl="0"/>
            <a:r>
              <a:rPr lang="cs-CZ" b="1" dirty="0" smtClean="0">
                <a:solidFill>
                  <a:srgbClr val="FF6600"/>
                </a:solidFill>
              </a:rPr>
              <a:t>minaret</a:t>
            </a:r>
          </a:p>
          <a:p>
            <a:pPr lvl="0"/>
            <a:r>
              <a:rPr lang="cs-CZ" b="1" dirty="0" smtClean="0">
                <a:solidFill>
                  <a:srgbClr val="FF6600"/>
                </a:solidFill>
              </a:rPr>
              <a:t>altán</a:t>
            </a:r>
          </a:p>
          <a:p>
            <a:pPr lvl="0"/>
            <a:r>
              <a:rPr lang="cs-CZ" b="1" dirty="0" smtClean="0">
                <a:solidFill>
                  <a:srgbClr val="FF6600"/>
                </a:solidFill>
              </a:rPr>
              <a:t>letohrádek</a:t>
            </a:r>
          </a:p>
          <a:p>
            <a:pPr lvl="0"/>
            <a:r>
              <a:rPr lang="cs-CZ" b="1" dirty="0" smtClean="0">
                <a:solidFill>
                  <a:srgbClr val="FF6600"/>
                </a:solidFill>
              </a:rPr>
              <a:t>umělá zřícenina</a:t>
            </a:r>
          </a:p>
          <a:p>
            <a:pPr lvl="0"/>
            <a:r>
              <a:rPr lang="cs-CZ" b="1" dirty="0" smtClean="0">
                <a:solidFill>
                  <a:srgbClr val="FF6600"/>
                </a:solidFill>
              </a:rPr>
              <a:t>výletní restaurace v parcích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img.reflex.cz/img/3/article/633432_dobri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677859"/>
            <a:ext cx="6120680" cy="3180141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FRANCOUZSKÝ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PARK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vytvarování keřů a záhonů</a:t>
            </a:r>
          </a:p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stříhání do tvaru (koule)</a:t>
            </a:r>
          </a:p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labyrint</a:t>
            </a:r>
          </a:p>
          <a:p>
            <a:pPr lvl="0"/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Např. </a:t>
            </a:r>
            <a:r>
              <a:rPr lang="cs-CZ" b="1" dirty="0" err="1" smtClean="0">
                <a:solidFill>
                  <a:schemeClr val="accent1">
                    <a:lumMod val="75000"/>
                  </a:schemeClr>
                </a:solidFill>
              </a:rPr>
              <a:t>Schonbrunn</a:t>
            </a:r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7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9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7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8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9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0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1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Stowe Temple of Ancient Virtu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0000" t="5000" r="6250" b="13333"/>
          <a:stretch>
            <a:fillRect/>
          </a:stretch>
        </p:blipFill>
        <p:spPr bwMode="auto">
          <a:xfrm>
            <a:off x="5436096" y="4146249"/>
            <a:ext cx="3707904" cy="2711751"/>
          </a:xfrm>
          <a:prstGeom prst="rect">
            <a:avLst/>
          </a:prstGeom>
          <a:noFill/>
        </p:spPr>
      </p:pic>
      <p:pic>
        <p:nvPicPr>
          <p:cNvPr id="5" name="Picture 2" descr="Soubor:Bois de Vincennes 20060816 27.jpg">
            <a:hlinkClick r:id="rId4"/>
          </p:cNvPr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4267331"/>
            <a:ext cx="3888432" cy="259066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ANGLICKÝ </a:t>
            </a:r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PARK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b="1" dirty="0" smtClean="0">
                <a:solidFill>
                  <a:srgbClr val="00B050"/>
                </a:solidFill>
              </a:rPr>
              <a:t>volná příroda</a:t>
            </a:r>
          </a:p>
          <a:p>
            <a:pPr lvl="0"/>
            <a:r>
              <a:rPr lang="cs-CZ" b="1" dirty="0" smtClean="0">
                <a:solidFill>
                  <a:srgbClr val="00B050"/>
                </a:solidFill>
              </a:rPr>
              <a:t>jezírka</a:t>
            </a:r>
          </a:p>
          <a:p>
            <a:pPr lvl="0"/>
            <a:r>
              <a:rPr lang="cs-CZ" b="1" dirty="0" smtClean="0">
                <a:solidFill>
                  <a:srgbClr val="00B050"/>
                </a:solidFill>
              </a:rPr>
              <a:t>park zapadá do přírody </a:t>
            </a:r>
          </a:p>
          <a:p>
            <a:pPr lvl="0">
              <a:buNone/>
            </a:pPr>
            <a:r>
              <a:rPr lang="cs-CZ" b="1" dirty="0" smtClean="0">
                <a:solidFill>
                  <a:srgbClr val="00B050"/>
                </a:solidFill>
              </a:rPr>
              <a:t>	(tzv. golfové hřiště)</a:t>
            </a:r>
          </a:p>
          <a:p>
            <a:r>
              <a:rPr lang="cs-CZ" b="1" dirty="0" smtClean="0">
                <a:solidFill>
                  <a:srgbClr val="00B050"/>
                </a:solidFill>
              </a:rPr>
              <a:t>velká plocha parku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0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2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4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1" dur="770" decel="100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3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5" dur="77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2" dur="770" decel="100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4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6" dur="77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8" presetID="5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77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51" dur="770" decel="100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52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53" dur="77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54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55" dur="77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56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77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62" dur="770" decel="100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6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64" dur="77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65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66" dur="77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67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ALTÁNY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447800"/>
            <a:ext cx="7956376" cy="480060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součást </a:t>
            </a:r>
            <a:r>
              <a:rPr lang="cs-CZ" b="1" dirty="0" smtClean="0">
                <a:solidFill>
                  <a:srgbClr val="0070C0"/>
                </a:solidFill>
              </a:rPr>
              <a:t>anglického </a:t>
            </a:r>
            <a:r>
              <a:rPr lang="cs-CZ" b="1" dirty="0" smtClean="0">
                <a:solidFill>
                  <a:srgbClr val="0070C0"/>
                </a:solidFill>
              </a:rPr>
              <a:t>parku - altány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4" name="Picture 2" descr="Soubor:Teresi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3169" r="45066" b="2618"/>
          <a:stretch>
            <a:fillRect/>
          </a:stretch>
        </p:blipFill>
        <p:spPr bwMode="auto">
          <a:xfrm>
            <a:off x="971600" y="2564904"/>
            <a:ext cx="3528392" cy="3387784"/>
          </a:xfrm>
          <a:prstGeom prst="rect">
            <a:avLst/>
          </a:prstGeom>
          <a:noFill/>
        </p:spPr>
      </p:pic>
      <p:pic>
        <p:nvPicPr>
          <p:cNvPr id="5" name="Picture 2" descr="http://upload.wikimedia.org/wikipedia/commons/3/3c/Vla%C5%A1im_alt%C3%A1n.jpg"/>
          <p:cNvPicPr>
            <a:picLocks noChangeAspect="1" noChangeArrowheads="1"/>
          </p:cNvPicPr>
          <p:nvPr/>
        </p:nvPicPr>
        <p:blipFill>
          <a:blip r:embed="rId4" cstate="print"/>
          <a:srcRect l="7948" t="2273" r="2637" b="9859"/>
          <a:stretch>
            <a:fillRect/>
          </a:stretch>
        </p:blipFill>
        <p:spPr bwMode="auto">
          <a:xfrm>
            <a:off x="5220072" y="2204864"/>
            <a:ext cx="3240360" cy="424847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zamek-lednice.info/upload/iblock/e9c/e9c341b5fb3da21c65e4954f7231ae39.jpg"/>
          <p:cNvPicPr>
            <a:picLocks noChangeAspect="1" noChangeArrowheads="1"/>
          </p:cNvPicPr>
          <p:nvPr/>
        </p:nvPicPr>
        <p:blipFill>
          <a:blip r:embed="rId2" cstate="print"/>
          <a:srcRect l="11386" t="6901" r="8932"/>
          <a:stretch>
            <a:fillRect/>
          </a:stretch>
        </p:blipFill>
        <p:spPr bwMode="auto">
          <a:xfrm>
            <a:off x="6189587" y="188640"/>
            <a:ext cx="2954413" cy="4077072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MINARET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2060848"/>
            <a:ext cx="7890080" cy="4608512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solidFill>
                  <a:srgbClr val="00B0F0"/>
                </a:solidFill>
              </a:rPr>
              <a:t>nechal postavit kníže Alois </a:t>
            </a:r>
          </a:p>
          <a:p>
            <a:pPr>
              <a:buNone/>
            </a:pPr>
            <a:r>
              <a:rPr lang="cs-CZ" b="1" dirty="0" smtClean="0">
                <a:solidFill>
                  <a:srgbClr val="00B0F0"/>
                </a:solidFill>
              </a:rPr>
              <a:t>	Liechtenstein 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1797 - 1802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Lednický zámecký park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rozhledna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součást Lednicko-valtického areálu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areál zařazen do UNESCO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60m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3 ochozy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302 schodů</a:t>
            </a:r>
            <a:endParaRPr lang="cs-CZ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37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900" decel="100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900" decel="100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900" decel="100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900" decel="100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900" decel="100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900" decel="100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900" decel="100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900" decel="100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900" decel="100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UMĚLÉ ZŘÍCENINY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sloužil jako lovecký zámeček</a:t>
            </a:r>
          </a:p>
          <a:p>
            <a:r>
              <a:rPr lang="cs-CZ" dirty="0" smtClean="0"/>
              <a:t>součást Lednického zámku</a:t>
            </a:r>
          </a:p>
          <a:p>
            <a:r>
              <a:rPr lang="cs-CZ" dirty="0" smtClean="0"/>
              <a:t>dům pro knížecího hajného</a:t>
            </a:r>
          </a:p>
          <a:p>
            <a:r>
              <a:rPr lang="cs-CZ" dirty="0" smtClean="0"/>
              <a:t>shromažďovalo se zde panstvo před honem</a:t>
            </a:r>
          </a:p>
          <a:p>
            <a:endParaRPr lang="cs-CZ" dirty="0"/>
          </a:p>
        </p:txBody>
      </p:sp>
      <p:pic>
        <p:nvPicPr>
          <p:cNvPr id="4" name="Picture 2" descr="Soubor:Januv hrad, Lednic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3704162"/>
            <a:ext cx="4716016" cy="3153837"/>
          </a:xfrm>
          <a:prstGeom prst="rect">
            <a:avLst/>
          </a:prstGeom>
          <a:noFill/>
        </p:spPr>
      </p:pic>
      <p:pic>
        <p:nvPicPr>
          <p:cNvPr id="5124" name="Picture 4" descr="http://zamek-lednice.info/upload/iblock/8c3/8c33de2aa0b132af007970d7bbd4993b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171381"/>
            <a:ext cx="2808312" cy="2686619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0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4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400" fill="hold"/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7498080" cy="1143000"/>
          </a:xfrm>
        </p:spPr>
        <p:txBody>
          <a:bodyPr>
            <a:noAutofit/>
          </a:bodyPr>
          <a:lstStyle/>
          <a:p>
            <a:pPr algn="ctr"/>
            <a:r>
              <a:rPr lang="cs-CZ" sz="3800" b="1" dirty="0" smtClean="0">
                <a:solidFill>
                  <a:schemeClr val="accent3">
                    <a:lumMod val="75000"/>
                  </a:schemeClr>
                </a:solidFill>
              </a:rPr>
              <a:t>ROMANTICKÁ ARCHITEKTURA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zámek Hrádek u Nechanic</a:t>
            </a:r>
          </a:p>
          <a:p>
            <a:r>
              <a:rPr lang="cs-CZ" b="1" dirty="0" err="1" smtClean="0">
                <a:solidFill>
                  <a:srgbClr val="990033"/>
                </a:solidFill>
              </a:rPr>
              <a:t>Královohradecký</a:t>
            </a:r>
            <a:r>
              <a:rPr lang="cs-CZ" b="1" dirty="0" smtClean="0">
                <a:solidFill>
                  <a:srgbClr val="990033"/>
                </a:solidFill>
              </a:rPr>
              <a:t> kraj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19. století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panství koupil Arnošt Kryštof z </a:t>
            </a:r>
          </a:p>
          <a:p>
            <a:pPr>
              <a:buNone/>
            </a:pPr>
            <a:r>
              <a:rPr lang="cs-CZ" b="1" dirty="0" smtClean="0">
                <a:solidFill>
                  <a:srgbClr val="990033"/>
                </a:solidFill>
              </a:rPr>
              <a:t>	</a:t>
            </a:r>
            <a:r>
              <a:rPr lang="cs-CZ" b="1" dirty="0" err="1" smtClean="0">
                <a:solidFill>
                  <a:srgbClr val="990033"/>
                </a:solidFill>
              </a:rPr>
              <a:t>Harrachu</a:t>
            </a:r>
            <a:endParaRPr lang="cs-CZ" b="1" dirty="0" smtClean="0">
              <a:solidFill>
                <a:srgbClr val="990033"/>
              </a:solidFill>
            </a:endParaRPr>
          </a:p>
          <a:p>
            <a:r>
              <a:rPr lang="cs-CZ" b="1" dirty="0" smtClean="0">
                <a:solidFill>
                  <a:srgbClr val="990033"/>
                </a:solidFill>
              </a:rPr>
              <a:t>sídlo šlechtického rodu </a:t>
            </a:r>
            <a:r>
              <a:rPr lang="cs-CZ" b="1" dirty="0" err="1" smtClean="0">
                <a:solidFill>
                  <a:srgbClr val="990033"/>
                </a:solidFill>
              </a:rPr>
              <a:t>Harrachů</a:t>
            </a:r>
            <a:endParaRPr lang="cs-CZ" b="1" dirty="0" smtClean="0">
              <a:solidFill>
                <a:srgbClr val="990033"/>
              </a:solidFill>
            </a:endParaRPr>
          </a:p>
          <a:p>
            <a:r>
              <a:rPr lang="cs-CZ" b="1" dirty="0" smtClean="0">
                <a:solidFill>
                  <a:srgbClr val="990033"/>
                </a:solidFill>
              </a:rPr>
              <a:t>přestavba zámku podle anglické stylu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zámek si oblíbil Alois Jirásek</a:t>
            </a:r>
          </a:p>
          <a:p>
            <a:endParaRPr lang="cs-CZ" b="1" dirty="0" smtClean="0">
              <a:solidFill>
                <a:srgbClr val="FF6600"/>
              </a:solidFill>
            </a:endParaRPr>
          </a:p>
          <a:p>
            <a:endParaRPr lang="cs-CZ" b="1" dirty="0" smtClean="0">
              <a:solidFill>
                <a:srgbClr val="FF6600"/>
              </a:solidFill>
            </a:endParaRPr>
          </a:p>
          <a:p>
            <a:endParaRPr lang="cs-CZ" b="1" dirty="0">
              <a:solidFill>
                <a:srgbClr val="FF6600"/>
              </a:solidFill>
            </a:endParaRPr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1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1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1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2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2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2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2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2" presetID="56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34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35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3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37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42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43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44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45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5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5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6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5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59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1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Hrádek u Nechanic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4578" name="Picture 2" descr="http://www.hradek-nechanice.cz/content-images/19.jpg"/>
          <p:cNvPicPr>
            <a:picLocks noChangeAspect="1" noChangeArrowheads="1"/>
          </p:cNvPicPr>
          <p:nvPr/>
        </p:nvPicPr>
        <p:blipFill>
          <a:blip r:embed="rId2" cstate="print"/>
          <a:srcRect t="10053" r="4401" b="9523"/>
          <a:stretch>
            <a:fillRect/>
          </a:stretch>
        </p:blipFill>
        <p:spPr bwMode="auto">
          <a:xfrm>
            <a:off x="539019" y="1556792"/>
            <a:ext cx="8604981" cy="45365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457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Hluboka castl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13444" t="10589" r="1005"/>
          <a:stretch>
            <a:fillRect/>
          </a:stretch>
        </p:blipFill>
        <p:spPr bwMode="auto">
          <a:xfrm>
            <a:off x="4895528" y="3783214"/>
            <a:ext cx="4248472" cy="307478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NOVOGOTIKA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b="1" dirty="0" smtClean="0">
                <a:solidFill>
                  <a:srgbClr val="7030A0"/>
                </a:solidFill>
              </a:rPr>
              <a:t>	zámek Hluboká nad Vltavou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jižní Čechy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vybudován ve 13. století jako </a:t>
            </a:r>
          </a:p>
          <a:p>
            <a:pPr>
              <a:buNone/>
            </a:pPr>
            <a:r>
              <a:rPr lang="cs-CZ" b="1" dirty="0" smtClean="0">
                <a:solidFill>
                  <a:srgbClr val="FF6600"/>
                </a:solidFill>
              </a:rPr>
              <a:t>	strážný hrad</a:t>
            </a:r>
          </a:p>
          <a:p>
            <a:r>
              <a:rPr lang="cs-CZ" b="1" dirty="0" smtClean="0">
                <a:solidFill>
                  <a:srgbClr val="FF6600"/>
                </a:solidFill>
              </a:rPr>
              <a:t>sídlo šlechtického rodu </a:t>
            </a:r>
            <a:r>
              <a:rPr lang="cs-CZ" b="1" dirty="0" err="1" smtClean="0">
                <a:solidFill>
                  <a:srgbClr val="FF6600"/>
                </a:solidFill>
              </a:rPr>
              <a:t>Pernštejnové</a:t>
            </a:r>
            <a:endParaRPr lang="cs-CZ" b="1" dirty="0" smtClean="0">
              <a:solidFill>
                <a:srgbClr val="FF6600"/>
              </a:solidFill>
            </a:endParaRPr>
          </a:p>
          <a:p>
            <a:r>
              <a:rPr lang="cs-CZ" b="1" dirty="0" smtClean="0">
                <a:solidFill>
                  <a:srgbClr val="FF6600"/>
                </a:solidFill>
              </a:rPr>
              <a:t>v 19. století přestavěn podle Jana </a:t>
            </a:r>
          </a:p>
          <a:p>
            <a:pPr>
              <a:buNone/>
            </a:pPr>
            <a:r>
              <a:rPr lang="cs-CZ" b="1" dirty="0" smtClean="0">
                <a:solidFill>
                  <a:srgbClr val="FF6600"/>
                </a:solidFill>
              </a:rPr>
              <a:t>	Adolfa II. </a:t>
            </a:r>
            <a:r>
              <a:rPr lang="cs-CZ" b="1" dirty="0" err="1" smtClean="0">
                <a:solidFill>
                  <a:srgbClr val="FF6600"/>
                </a:solidFill>
              </a:rPr>
              <a:t>Schwarzenberga</a:t>
            </a:r>
            <a:r>
              <a:rPr lang="cs-CZ" b="1" dirty="0" smtClean="0">
                <a:solidFill>
                  <a:srgbClr val="FF6600"/>
                </a:solidFill>
              </a:rPr>
              <a:t> </a:t>
            </a:r>
          </a:p>
          <a:p>
            <a:pPr>
              <a:buNone/>
            </a:pPr>
            <a:endParaRPr lang="cs-CZ" dirty="0" smtClean="0">
              <a:solidFill>
                <a:srgbClr val="993300"/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1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NOVOGOTIKA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259632" y="1447800"/>
            <a:ext cx="7674056" cy="4800600"/>
          </a:xfrm>
        </p:spPr>
        <p:txBody>
          <a:bodyPr/>
          <a:lstStyle/>
          <a:p>
            <a:pPr>
              <a:buNone/>
            </a:pPr>
            <a:r>
              <a:rPr lang="cs-CZ" b="1" dirty="0" err="1" smtClean="0">
                <a:solidFill>
                  <a:srgbClr val="7030A0"/>
                </a:solidFill>
              </a:rPr>
              <a:t>Schwarzenberská</a:t>
            </a:r>
            <a:r>
              <a:rPr lang="cs-CZ" b="1" dirty="0" smtClean="0">
                <a:solidFill>
                  <a:srgbClr val="7030A0"/>
                </a:solidFill>
              </a:rPr>
              <a:t> hrobka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u Třeboně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vybudována v 19. století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místo odpočinku šlechtického rodu </a:t>
            </a:r>
          </a:p>
          <a:p>
            <a:pPr>
              <a:buNone/>
            </a:pPr>
            <a:r>
              <a:rPr lang="cs-CZ" b="1" dirty="0" smtClean="0">
                <a:solidFill>
                  <a:srgbClr val="990033"/>
                </a:solidFill>
              </a:rPr>
              <a:t>	</a:t>
            </a:r>
            <a:r>
              <a:rPr lang="cs-CZ" b="1" dirty="0" err="1" smtClean="0">
                <a:solidFill>
                  <a:srgbClr val="990033"/>
                </a:solidFill>
              </a:rPr>
              <a:t>Schwarzenberků</a:t>
            </a:r>
            <a:endParaRPr lang="cs-CZ" b="1" dirty="0" smtClean="0">
              <a:solidFill>
                <a:srgbClr val="990033"/>
              </a:solidFill>
            </a:endParaRPr>
          </a:p>
          <a:p>
            <a:r>
              <a:rPr lang="cs-CZ" b="1" dirty="0" smtClean="0">
                <a:solidFill>
                  <a:srgbClr val="990033"/>
                </a:solidFill>
              </a:rPr>
              <a:t>hrobka má 2 podlaží (hrobka, kaple)</a:t>
            </a:r>
          </a:p>
          <a:p>
            <a:r>
              <a:rPr lang="cs-CZ" b="1" dirty="0" smtClean="0">
                <a:solidFill>
                  <a:srgbClr val="990033"/>
                </a:solidFill>
              </a:rPr>
              <a:t>uloženo 27 těl</a:t>
            </a:r>
          </a:p>
          <a:p>
            <a:endParaRPr lang="cs-CZ" b="1" dirty="0" smtClean="0">
              <a:solidFill>
                <a:srgbClr val="990033"/>
              </a:solidFill>
            </a:endParaRPr>
          </a:p>
          <a:p>
            <a:endParaRPr lang="cs-CZ" dirty="0">
              <a:solidFill>
                <a:srgbClr val="990033"/>
              </a:solidFill>
            </a:endParaRPr>
          </a:p>
        </p:txBody>
      </p:sp>
      <p:pic>
        <p:nvPicPr>
          <p:cNvPr id="7" name="Picture 2" descr="http://www.itrebon.cz/useruploads/images/info_servis_turisti/hrobk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02902" y="0"/>
            <a:ext cx="2941098" cy="220486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49" presetClass="entr" presetSubtype="0" decel="10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 descr="http://www.itrebon.cz/useruploads/images/info_servis_turisti/hrobka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975" y="0"/>
            <a:ext cx="9147975" cy="68580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u"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3">
                    <a:lumMod val="75000"/>
                  </a:schemeClr>
                </a:solidFill>
              </a:rPr>
              <a:t>NOVORENESANCE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b="1" dirty="0" smtClean="0">
                <a:solidFill>
                  <a:srgbClr val="9933FF"/>
                </a:solidFill>
              </a:rPr>
              <a:t>Národní divadlo v Praze</a:t>
            </a:r>
            <a:endParaRPr lang="cs-CZ" b="1" dirty="0">
              <a:solidFill>
                <a:srgbClr val="9933FF"/>
              </a:solidFill>
            </a:endParaRPr>
          </a:p>
        </p:txBody>
      </p:sp>
      <p:pic>
        <p:nvPicPr>
          <p:cNvPr id="3074" name="Picture 2" descr="http://simonak.eu/images/obrazky_ostatni_strany/h_k/11_18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1988840"/>
            <a:ext cx="7296841" cy="486916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r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770" decel="100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77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230" accel="100000" fill="hold">
                                          <p:stCondLst>
                                            <p:cond delay="77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POUŽITÉ 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1600" y="1447800"/>
            <a:ext cx="7962088" cy="4800600"/>
          </a:xfrm>
        </p:spPr>
        <p:txBody>
          <a:bodyPr/>
          <a:lstStyle/>
          <a:p>
            <a:pPr lvl="0">
              <a:buNone/>
            </a:pPr>
            <a:r>
              <a:rPr lang="cs-CZ" sz="2000" dirty="0" smtClean="0"/>
              <a:t>1. Veronika Válková; Dějepis – Novověk pro základní školy, SPN, Praha 2008</a:t>
            </a:r>
          </a:p>
          <a:p>
            <a:pPr lvl="0">
              <a:buNone/>
            </a:pPr>
            <a:r>
              <a:rPr lang="cs-CZ" sz="2000" dirty="0" smtClean="0"/>
              <a:t>2. František Čapka, Libor Vykoupil; Dějepis – Novověk, Nová škola 2009</a:t>
            </a:r>
          </a:p>
          <a:p>
            <a:endParaRPr lang="cs-CZ" sz="1800" dirty="0" smtClean="0"/>
          </a:p>
          <a:p>
            <a:pPr>
              <a:buNone/>
            </a:pPr>
            <a:r>
              <a:rPr lang="cs-CZ" sz="1800" dirty="0" smtClean="0"/>
              <a:t>V prezentaci jsou použitý vlastní fotografie z dovolené v České republice.</a:t>
            </a:r>
          </a:p>
        </p:txBody>
      </p:sp>
    </p:spTree>
  </p:cSld>
  <p:clrMapOvr>
    <a:masterClrMapping/>
  </p:clrMapOvr>
  <p:transition spd="slow">
    <p:pull dir="ru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/>
              <a:t>POUŽITÉ 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268760"/>
            <a:ext cx="7890080" cy="5328592"/>
          </a:xfrm>
        </p:spPr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www.vachta.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webfiles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travelasist</a:t>
            </a:r>
            <a:r>
              <a:rPr lang="cs-CZ" sz="2000" dirty="0" smtClean="0">
                <a:hlinkClick r:id="rId2"/>
              </a:rPr>
              <a:t>/2008/</a:t>
            </a:r>
            <a:r>
              <a:rPr lang="cs-CZ" sz="2000" dirty="0" err="1" smtClean="0">
                <a:hlinkClick r:id="rId2"/>
              </a:rPr>
              <a:t>hradek</a:t>
            </a:r>
            <a:r>
              <a:rPr lang="cs-CZ" sz="2000" dirty="0" smtClean="0">
                <a:hlinkClick r:id="rId2"/>
              </a:rPr>
              <a:t>_u_</a:t>
            </a:r>
            <a:r>
              <a:rPr lang="cs-CZ" sz="2000" dirty="0" err="1" smtClean="0">
                <a:hlinkClick r:id="rId2"/>
              </a:rPr>
              <a:t>nechanic</a:t>
            </a:r>
            <a:r>
              <a:rPr lang="cs-CZ" sz="2000" dirty="0" smtClean="0">
                <a:hlinkClick r:id="rId2"/>
              </a:rPr>
              <a:t>/</a:t>
            </a:r>
            <a:r>
              <a:rPr lang="cs-CZ" sz="2000" dirty="0" err="1" smtClean="0">
                <a:hlinkClick r:id="rId2"/>
              </a:rPr>
              <a:t>zamek</a:t>
            </a:r>
            <a:r>
              <a:rPr lang="cs-CZ" sz="2000" dirty="0" smtClean="0">
                <a:hlinkClick r:id="rId2"/>
              </a:rPr>
              <a:t>_u_</a:t>
            </a:r>
            <a:r>
              <a:rPr lang="cs-CZ" sz="2000" dirty="0" err="1" smtClean="0">
                <a:hlinkClick r:id="rId2"/>
              </a:rPr>
              <a:t>nechanic.jpg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cs.wikipedia.org/wiki/Soubor:Stowe_Temple_of_Ancient_Virtue.jpg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cs.wikipedia.org/wiki/Soubor:Bois_de_Vincennes_20060816_27.jpg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</a:t>
            </a:r>
            <a:r>
              <a:rPr lang="cs-CZ" sz="2000" dirty="0" smtClean="0">
                <a:hlinkClick r:id="rId5"/>
              </a:rPr>
              <a:t>cs.wikipedia.org/wiki/Soubor:Teresie.jpg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</a:t>
            </a:r>
            <a:r>
              <a:rPr lang="cs-CZ" sz="2000" dirty="0" smtClean="0">
                <a:hlinkClick r:id="rId6"/>
              </a:rPr>
              <a:t>www.</a:t>
            </a:r>
            <a:r>
              <a:rPr lang="cs-CZ" sz="2000" dirty="0" err="1" smtClean="0">
                <a:hlinkClick r:id="rId6"/>
              </a:rPr>
              <a:t>jizni</a:t>
            </a:r>
            <a:r>
              <a:rPr lang="cs-CZ" sz="2000" dirty="0" smtClean="0">
                <a:hlinkClick r:id="rId6"/>
              </a:rPr>
              <a:t>-</a:t>
            </a:r>
            <a:r>
              <a:rPr lang="cs-CZ" sz="2000" dirty="0" err="1" smtClean="0">
                <a:hlinkClick r:id="rId6"/>
              </a:rPr>
              <a:t>morava.cz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doc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img</a:t>
            </a:r>
            <a:r>
              <a:rPr lang="cs-CZ" sz="2000" dirty="0" smtClean="0">
                <a:hlinkClick r:id="rId6"/>
              </a:rPr>
              <a:t>/229.jpg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http://cs.wikipedia.org/wiki/Soubor:Januv_hrad,_</a:t>
            </a:r>
            <a:r>
              <a:rPr lang="cs-CZ" sz="2000" dirty="0" smtClean="0">
                <a:hlinkClick r:id="rId7"/>
              </a:rPr>
              <a:t>Lednice.JPG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</a:t>
            </a:r>
            <a:r>
              <a:rPr lang="cs-CZ" sz="2000" dirty="0" smtClean="0">
                <a:hlinkClick r:id="rId8"/>
              </a:rPr>
              <a:t>www.</a:t>
            </a:r>
            <a:r>
              <a:rPr lang="cs-CZ" sz="2000" dirty="0" err="1" smtClean="0">
                <a:hlinkClick r:id="rId8"/>
              </a:rPr>
              <a:t>lednicko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valticky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areal.cz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januv</a:t>
            </a:r>
            <a:r>
              <a:rPr lang="cs-CZ" sz="2000" dirty="0" smtClean="0">
                <a:hlinkClick r:id="rId8"/>
              </a:rPr>
              <a:t>-hrad.</a:t>
            </a:r>
            <a:r>
              <a:rPr lang="cs-CZ" sz="2000" dirty="0" err="1" smtClean="0">
                <a:hlinkClick r:id="rId8"/>
              </a:rPr>
              <a:t>php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</a:t>
            </a:r>
            <a:r>
              <a:rPr lang="cs-CZ" sz="2000" dirty="0" smtClean="0">
                <a:hlinkClick r:id="rId9"/>
              </a:rPr>
              <a:t>www.</a:t>
            </a:r>
            <a:r>
              <a:rPr lang="cs-CZ" sz="2000" dirty="0" err="1" smtClean="0">
                <a:hlinkClick r:id="rId9"/>
              </a:rPr>
              <a:t>hradek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nechanice.cz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content</a:t>
            </a:r>
            <a:r>
              <a:rPr lang="cs-CZ" sz="2000" dirty="0" smtClean="0">
                <a:hlinkClick r:id="rId9"/>
              </a:rPr>
              <a:t>-</a:t>
            </a:r>
            <a:r>
              <a:rPr lang="cs-CZ" sz="2000" dirty="0" err="1" smtClean="0">
                <a:hlinkClick r:id="rId9"/>
              </a:rPr>
              <a:t>images</a:t>
            </a:r>
            <a:r>
              <a:rPr lang="cs-CZ" sz="2000" dirty="0" smtClean="0">
                <a:hlinkClick r:id="rId9"/>
              </a:rPr>
              <a:t>/19.jpg</a:t>
            </a:r>
            <a:endParaRPr lang="cs-CZ" sz="2000" dirty="0" smtClean="0"/>
          </a:p>
          <a:p>
            <a:r>
              <a:rPr lang="cs-CZ" sz="2000" dirty="0" smtClean="0">
                <a:hlinkClick r:id="rId10"/>
              </a:rPr>
              <a:t>http://</a:t>
            </a:r>
            <a:r>
              <a:rPr lang="cs-CZ" sz="2000" dirty="0" smtClean="0">
                <a:hlinkClick r:id="rId10"/>
              </a:rPr>
              <a:t>www.</a:t>
            </a:r>
            <a:r>
              <a:rPr lang="cs-CZ" sz="2000" dirty="0" err="1" smtClean="0">
                <a:hlinkClick r:id="rId10"/>
              </a:rPr>
              <a:t>itrebon.cz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err="1" smtClean="0">
                <a:hlinkClick r:id="rId10"/>
              </a:rPr>
              <a:t>useruploads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err="1" smtClean="0">
                <a:hlinkClick r:id="rId10"/>
              </a:rPr>
              <a:t>images</a:t>
            </a:r>
            <a:r>
              <a:rPr lang="cs-CZ" sz="2000" dirty="0" smtClean="0">
                <a:hlinkClick r:id="rId10"/>
              </a:rPr>
              <a:t>/</a:t>
            </a:r>
            <a:r>
              <a:rPr lang="cs-CZ" sz="2000" dirty="0" err="1" smtClean="0">
                <a:hlinkClick r:id="rId10"/>
              </a:rPr>
              <a:t>info</a:t>
            </a:r>
            <a:r>
              <a:rPr lang="cs-CZ" sz="2000" dirty="0" smtClean="0">
                <a:hlinkClick r:id="rId10"/>
              </a:rPr>
              <a:t>_servis_turisti/hrobka1.jpg</a:t>
            </a:r>
            <a:endParaRPr lang="cs-CZ" sz="2000" dirty="0" smtClean="0"/>
          </a:p>
          <a:p>
            <a:r>
              <a:rPr lang="cs-CZ" sz="2000" dirty="0" smtClean="0">
                <a:hlinkClick r:id="rId11"/>
              </a:rPr>
              <a:t>http://</a:t>
            </a:r>
            <a:r>
              <a:rPr lang="cs-CZ" sz="2000" dirty="0" smtClean="0">
                <a:hlinkClick r:id="rId11"/>
              </a:rPr>
              <a:t>simonak.eu/index.php?stranka=pages/h_k/5_16.htm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</p:cSld>
  <p:clrMapOvr>
    <a:masterClrMapping/>
  </p:clrMapOvr>
  <p:transition spd="slow">
    <p:pull dir="r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209</TotalTime>
  <Words>298</Words>
  <Application>Microsoft Office PowerPoint</Application>
  <PresentationFormat>Předvádění na obrazovce (4:3)</PresentationFormat>
  <Paragraphs>123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Slunovrat</vt:lpstr>
      <vt:lpstr>Snímek 1</vt:lpstr>
      <vt:lpstr>ANOTACE</vt:lpstr>
      <vt:lpstr>STAVEBNÍ ARCHITEKTURA </vt:lpstr>
      <vt:lpstr>CHARAKTERISTIKA</vt:lpstr>
      <vt:lpstr>SOUČÁST STAVEB</vt:lpstr>
      <vt:lpstr>FRANCOUZSKÝ PARK</vt:lpstr>
      <vt:lpstr>ANGLICKÝ PARK</vt:lpstr>
      <vt:lpstr>ALTÁNY</vt:lpstr>
      <vt:lpstr>MINARET</vt:lpstr>
      <vt:lpstr>UMĚLÉ ZŘÍCENINY</vt:lpstr>
      <vt:lpstr>ROMANTICKÁ ARCHITEKTURA</vt:lpstr>
      <vt:lpstr>Hrádek u Nechanic</vt:lpstr>
      <vt:lpstr>NOVOGOTIKA</vt:lpstr>
      <vt:lpstr>NOVOGOTIKA</vt:lpstr>
      <vt:lpstr>Snímek 15</vt:lpstr>
      <vt:lpstr>NOVORENESANCE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STAVEBNÍ ARCHITEKTURA </dc:title>
  <cp:lastModifiedBy>Anička Csanadiová</cp:lastModifiedBy>
  <cp:revision>40</cp:revision>
  <dcterms:modified xsi:type="dcterms:W3CDTF">2013-02-25T15:35:06Z</dcterms:modified>
</cp:coreProperties>
</file>