
<file path=[Content_Types].xml><?xml version="1.0" encoding="utf-8"?>
<Types xmlns="http://schemas.openxmlformats.org/package/2006/content-types">
  <Default Extension="emf" ContentType="image/x-emf"/>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6" r:id="rId4"/>
    <p:sldId id="259" r:id="rId5"/>
    <p:sldId id="260" r:id="rId6"/>
    <p:sldId id="262" r:id="rId7"/>
    <p:sldId id="263" r:id="rId8"/>
    <p:sldId id="261" r:id="rId9"/>
    <p:sldId id="265" r:id="rId10"/>
    <p:sldId id="264" r:id="rId11"/>
    <p:sldId id="266" r:id="rId12"/>
    <p:sldId id="267" r:id="rId13"/>
    <p:sldId id="269" r:id="rId14"/>
    <p:sldId id="270" r:id="rId15"/>
    <p:sldId id="268" r:id="rId16"/>
    <p:sldId id="271" r:id="rId17"/>
    <p:sldId id="272" r:id="rId18"/>
    <p:sldId id="273" r:id="rId19"/>
    <p:sldId id="274" r:id="rId20"/>
    <p:sldId id="280" r:id="rId21"/>
    <p:sldId id="275" r:id="rId22"/>
    <p:sldId id="276" r:id="rId23"/>
    <p:sldId id="277" r:id="rId24"/>
    <p:sldId id="278" r:id="rId25"/>
    <p:sldId id="279" r:id="rId26"/>
    <p:sldId id="281" r:id="rId27"/>
    <p:sldId id="282" r:id="rId2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A02194B4-401F-48F4-BB4A-831D37891A29}" type="datetimeFigureOut">
              <a:rPr lang="cs-CZ" smtClean="0"/>
              <a:t>25.2.2013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3888001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02194B4-401F-48F4-BB4A-831D37891A29}" type="datetimeFigureOut">
              <a:rPr lang="cs-CZ" smtClean="0"/>
              <a:t>25.2.2013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2435653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A02194B4-401F-48F4-BB4A-831D37891A29}" type="datetimeFigureOut">
              <a:rPr lang="cs-CZ" smtClean="0"/>
              <a:t>25.2.2013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35026839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A02194B4-401F-48F4-BB4A-831D37891A29}" type="datetimeFigureOut">
              <a:rPr lang="cs-CZ" smtClean="0"/>
              <a:t>25.2.2013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975034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A02194B4-401F-48F4-BB4A-831D37891A29}" type="datetimeFigureOut">
              <a:rPr lang="cs-CZ" smtClean="0"/>
              <a:t>25.2.2013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2833108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A02194B4-401F-48F4-BB4A-831D37891A29}" type="datetimeFigureOut">
              <a:rPr lang="cs-CZ" smtClean="0"/>
              <a:t>25.2.2013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2086291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A02194B4-401F-48F4-BB4A-831D37891A29}" type="datetimeFigureOut">
              <a:rPr lang="cs-CZ" smtClean="0"/>
              <a:t>25.2.2013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2521124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02194B4-401F-48F4-BB4A-831D37891A29}" type="datetimeFigureOut">
              <a:rPr lang="cs-CZ" smtClean="0"/>
              <a:t>25.2.2013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28475075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A02194B4-401F-48F4-BB4A-831D37891A29}" type="datetimeFigureOut">
              <a:rPr lang="cs-CZ" smtClean="0"/>
              <a:t>25.2.2013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3504953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02194B4-401F-48F4-BB4A-831D37891A29}" type="datetimeFigureOut">
              <a:rPr lang="cs-CZ" smtClean="0"/>
              <a:t>25.2.2013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38752619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A02194B4-401F-48F4-BB4A-831D37891A29}" type="datetimeFigureOut">
              <a:rPr lang="cs-CZ" smtClean="0"/>
              <a:t>25.2.2013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DAC6930-4662-4287-860F-C373632B0000}" type="slidenum">
              <a:rPr lang="cs-CZ" smtClean="0"/>
              <a:t>‹#›</a:t>
            </a:fld>
            <a:endParaRPr lang="cs-CZ"/>
          </a:p>
        </p:txBody>
      </p:sp>
    </p:spTree>
    <p:extLst>
      <p:ext uri="{BB962C8B-B14F-4D97-AF65-F5344CB8AC3E}">
        <p14:creationId xmlns:p14="http://schemas.microsoft.com/office/powerpoint/2010/main" val="24346855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2194B4-401F-48F4-BB4A-831D37891A29}" type="datetimeFigureOut">
              <a:rPr lang="cs-CZ" smtClean="0"/>
              <a:t>25.2.2013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AC6930-4662-4287-860F-C373632B0000}" type="slidenum">
              <a:rPr lang="cs-CZ" smtClean="0"/>
              <a:t>‹#›</a:t>
            </a:fld>
            <a:endParaRPr lang="cs-CZ"/>
          </a:p>
        </p:txBody>
      </p:sp>
    </p:spTree>
    <p:extLst>
      <p:ext uri="{BB962C8B-B14F-4D97-AF65-F5344CB8AC3E}">
        <p14:creationId xmlns:p14="http://schemas.microsoft.com/office/powerpoint/2010/main" val="27288264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w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w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image" Target="../media/image15.wm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9.w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3"/>
          <p:cNvSpPr>
            <a:spLocks noGrp="1" noChangeArrowheads="1"/>
          </p:cNvSpPr>
          <p:nvPr>
            <p:ph type="body" idx="4294967295"/>
          </p:nvPr>
        </p:nvSpPr>
        <p:spPr>
          <a:xfrm>
            <a:off x="395288" y="1484313"/>
            <a:ext cx="8229600" cy="4568825"/>
          </a:xfrm>
        </p:spPr>
        <p:txBody>
          <a:bodyPr/>
          <a:lstStyle/>
          <a:p>
            <a:pPr eaLnBrk="1" hangingPunct="1">
              <a:lnSpc>
                <a:spcPct val="90000"/>
              </a:lnSpc>
              <a:buFontTx/>
              <a:buNone/>
              <a:tabLst>
                <a:tab pos="2332038" algn="l"/>
              </a:tabLst>
            </a:pPr>
            <a:endParaRPr lang="cs-CZ" sz="2000" dirty="0" smtClean="0"/>
          </a:p>
          <a:p>
            <a:pPr eaLnBrk="1" hangingPunct="1">
              <a:lnSpc>
                <a:spcPct val="90000"/>
              </a:lnSpc>
              <a:buFontTx/>
              <a:buNone/>
              <a:tabLst>
                <a:tab pos="2332038" algn="l"/>
              </a:tabLst>
            </a:pPr>
            <a:r>
              <a:rPr lang="cs-CZ" sz="1800" dirty="0" smtClean="0">
                <a:solidFill>
                  <a:schemeClr val="tx2"/>
                </a:solidFill>
              </a:rPr>
              <a:t>Název školy:</a:t>
            </a:r>
            <a:r>
              <a:rPr lang="cs-CZ" sz="2000" dirty="0" smtClean="0">
                <a:solidFill>
                  <a:schemeClr val="tx2"/>
                </a:solidFill>
              </a:rPr>
              <a:t>	</a:t>
            </a:r>
            <a:r>
              <a:rPr lang="cs-CZ" sz="1600" dirty="0" smtClean="0">
                <a:solidFill>
                  <a:schemeClr val="tx2"/>
                </a:solidFill>
              </a:rPr>
              <a:t>Základní škola Městec Králové</a:t>
            </a:r>
          </a:p>
          <a:p>
            <a:pPr eaLnBrk="1" hangingPunct="1">
              <a:lnSpc>
                <a:spcPct val="90000"/>
              </a:lnSpc>
              <a:buFontTx/>
              <a:buNone/>
              <a:tabLst>
                <a:tab pos="2332038" algn="l"/>
              </a:tabLst>
            </a:pPr>
            <a:endParaRPr lang="cs-CZ" sz="1600" dirty="0" smtClean="0">
              <a:solidFill>
                <a:schemeClr val="tx2"/>
              </a:solidFill>
            </a:endParaRPr>
          </a:p>
          <a:p>
            <a:pPr eaLnBrk="1" hangingPunct="1">
              <a:lnSpc>
                <a:spcPct val="90000"/>
              </a:lnSpc>
              <a:buFontTx/>
              <a:buNone/>
              <a:tabLst>
                <a:tab pos="2332038" algn="l"/>
              </a:tabLst>
            </a:pPr>
            <a:r>
              <a:rPr lang="cs-CZ" sz="1800" dirty="0" smtClean="0">
                <a:solidFill>
                  <a:schemeClr val="tx2"/>
                </a:solidFill>
              </a:rPr>
              <a:t>Autor:</a:t>
            </a:r>
            <a:r>
              <a:rPr lang="cs-CZ" sz="2000" dirty="0" smtClean="0">
                <a:solidFill>
                  <a:schemeClr val="tx2"/>
                </a:solidFill>
              </a:rPr>
              <a:t>	</a:t>
            </a:r>
            <a:r>
              <a:rPr lang="cs-CZ" sz="1600" dirty="0" smtClean="0">
                <a:solidFill>
                  <a:schemeClr val="tx2"/>
                </a:solidFill>
              </a:rPr>
              <a:t>Mgr. Jana Volková</a:t>
            </a:r>
          </a:p>
          <a:p>
            <a:pPr eaLnBrk="1" hangingPunct="1">
              <a:lnSpc>
                <a:spcPct val="90000"/>
              </a:lnSpc>
              <a:buFontTx/>
              <a:buNone/>
              <a:tabLst>
                <a:tab pos="2332038" algn="l"/>
              </a:tabLst>
            </a:pPr>
            <a:endParaRPr lang="cs-CZ" sz="1600" dirty="0" smtClean="0">
              <a:solidFill>
                <a:schemeClr val="tx2"/>
              </a:solidFill>
            </a:endParaRPr>
          </a:p>
          <a:p>
            <a:pPr eaLnBrk="1" hangingPunct="1">
              <a:lnSpc>
                <a:spcPct val="90000"/>
              </a:lnSpc>
              <a:buFontTx/>
              <a:buNone/>
              <a:tabLst>
                <a:tab pos="2332038" algn="l"/>
              </a:tabLst>
            </a:pPr>
            <a:r>
              <a:rPr lang="cs-CZ" sz="1800" dirty="0" smtClean="0">
                <a:solidFill>
                  <a:schemeClr val="tx2"/>
                </a:solidFill>
              </a:rPr>
              <a:t>Název:</a:t>
            </a:r>
            <a:r>
              <a:rPr lang="cs-CZ" sz="2000" dirty="0" smtClean="0">
                <a:solidFill>
                  <a:schemeClr val="tx2"/>
                </a:solidFill>
              </a:rPr>
              <a:t>	</a:t>
            </a:r>
            <a:r>
              <a:rPr lang="cs-CZ" sz="1600" dirty="0" smtClean="0">
                <a:solidFill>
                  <a:schemeClr val="tx2"/>
                </a:solidFill>
              </a:rPr>
              <a:t>VY_32_INOVACE_18_OV9</a:t>
            </a:r>
          </a:p>
          <a:p>
            <a:pPr eaLnBrk="1" hangingPunct="1">
              <a:lnSpc>
                <a:spcPct val="90000"/>
              </a:lnSpc>
              <a:buFontTx/>
              <a:buNone/>
              <a:tabLst>
                <a:tab pos="2332038" algn="l"/>
              </a:tabLst>
            </a:pPr>
            <a:endParaRPr lang="cs-CZ" sz="1600" dirty="0" smtClean="0">
              <a:solidFill>
                <a:schemeClr val="tx2"/>
              </a:solidFill>
            </a:endParaRPr>
          </a:p>
          <a:p>
            <a:pPr eaLnBrk="1" hangingPunct="1">
              <a:lnSpc>
                <a:spcPct val="90000"/>
              </a:lnSpc>
              <a:buFontTx/>
              <a:buNone/>
              <a:tabLst>
                <a:tab pos="2332038" algn="l"/>
              </a:tabLst>
            </a:pPr>
            <a:r>
              <a:rPr lang="cs-CZ" sz="1800" dirty="0" smtClean="0">
                <a:solidFill>
                  <a:schemeClr val="tx2"/>
                </a:solidFill>
              </a:rPr>
              <a:t>Číslo projektu:</a:t>
            </a:r>
            <a:r>
              <a:rPr lang="cs-CZ" sz="2000" dirty="0" smtClean="0">
                <a:solidFill>
                  <a:schemeClr val="tx2"/>
                </a:solidFill>
              </a:rPr>
              <a:t>	</a:t>
            </a:r>
            <a:r>
              <a:rPr lang="cs-CZ" sz="1600" dirty="0" smtClean="0">
                <a:solidFill>
                  <a:schemeClr val="tx2"/>
                </a:solidFill>
              </a:rPr>
              <a:t>CZ.1.07/1.4.00/21.2313</a:t>
            </a:r>
          </a:p>
          <a:p>
            <a:pPr eaLnBrk="1" hangingPunct="1">
              <a:lnSpc>
                <a:spcPct val="90000"/>
              </a:lnSpc>
              <a:buFontTx/>
              <a:buNone/>
              <a:tabLst>
                <a:tab pos="2332038" algn="l"/>
              </a:tabLst>
            </a:pPr>
            <a:endParaRPr lang="cs-CZ" sz="1600" dirty="0" smtClean="0">
              <a:solidFill>
                <a:schemeClr val="tx2"/>
              </a:solidFill>
            </a:endParaRPr>
          </a:p>
          <a:p>
            <a:pPr eaLnBrk="1" hangingPunct="1">
              <a:lnSpc>
                <a:spcPct val="90000"/>
              </a:lnSpc>
              <a:buFontTx/>
              <a:buNone/>
              <a:tabLst>
                <a:tab pos="2332038" algn="l"/>
              </a:tabLst>
            </a:pPr>
            <a:r>
              <a:rPr lang="cs-CZ" sz="1800" dirty="0" smtClean="0">
                <a:solidFill>
                  <a:schemeClr val="tx2"/>
                </a:solidFill>
              </a:rPr>
              <a:t>Téma:	Pracovní právo – vybrané kapitoly</a:t>
            </a:r>
          </a:p>
          <a:p>
            <a:pPr eaLnBrk="1" hangingPunct="1">
              <a:lnSpc>
                <a:spcPct val="90000"/>
              </a:lnSpc>
              <a:buFontTx/>
              <a:buNone/>
              <a:tabLst>
                <a:tab pos="2332038" algn="l"/>
              </a:tabLst>
            </a:pPr>
            <a:endParaRPr lang="cs-CZ" sz="1600" dirty="0" smtClean="0">
              <a:solidFill>
                <a:schemeClr val="tx2"/>
              </a:solidFill>
            </a:endParaRPr>
          </a:p>
          <a:p>
            <a:pPr algn="just" eaLnBrk="1" hangingPunct="1">
              <a:lnSpc>
                <a:spcPct val="90000"/>
              </a:lnSpc>
              <a:buFontTx/>
              <a:buNone/>
              <a:tabLst>
                <a:tab pos="2332038" algn="l"/>
              </a:tabLst>
            </a:pPr>
            <a:r>
              <a:rPr lang="cs-CZ" sz="1800" dirty="0" smtClean="0">
                <a:solidFill>
                  <a:schemeClr val="tx2"/>
                </a:solidFill>
              </a:rPr>
              <a:t>Anotace:	</a:t>
            </a:r>
            <a:r>
              <a:rPr lang="cs-CZ" sz="1600" dirty="0" smtClean="0">
                <a:solidFill>
                  <a:schemeClr val="tx2"/>
                </a:solidFill>
              </a:rPr>
              <a:t>Prezentace sloužící k seznámení se se základními pojmy a znalostmi 	pracovního práva.</a:t>
            </a:r>
            <a:endParaRPr lang="cs-CZ" sz="2000" dirty="0" smtClean="0">
              <a:solidFill>
                <a:schemeClr val="tx2"/>
              </a:solidFill>
            </a:endParaRPr>
          </a:p>
        </p:txBody>
      </p:sp>
      <p:pic>
        <p:nvPicPr>
          <p:cNvPr id="3075" name="Picture 4"/>
          <p:cNvPicPr>
            <a:picLocks noGrp="1" noChangeAspect="1" noChangeArrowheads="1"/>
          </p:cNvPicPr>
          <p:nvPr>
            <p:ph type="title" idx="4294967295"/>
          </p:nvPr>
        </p:nvPicPr>
        <p:blipFill>
          <a:blip r:embed="rId2">
            <a:extLst>
              <a:ext uri="{28A0092B-C50C-407E-A947-70E740481C1C}">
                <a14:useLocalDpi xmlns:a14="http://schemas.microsoft.com/office/drawing/2010/main" val="0"/>
              </a:ext>
            </a:extLst>
          </a:blip>
          <a:srcRect/>
          <a:stretch>
            <a:fillRect/>
          </a:stretch>
        </p:blipFill>
        <p:spPr>
          <a:xfrm>
            <a:off x="755650" y="274638"/>
            <a:ext cx="7489825" cy="1143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262382655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685800" y="1916833"/>
            <a:ext cx="7772400" cy="2088232"/>
          </a:xfrm>
        </p:spPr>
        <p:txBody>
          <a:bodyPr>
            <a:noAutofit/>
          </a:bodyPr>
          <a:lstStyle/>
          <a:p>
            <a:pPr eaLnBrk="1" hangingPunct="1"/>
            <a:r>
              <a:rPr lang="cs-CZ" sz="8000" dirty="0" smtClean="0">
                <a:solidFill>
                  <a:schemeClr val="accent4">
                    <a:lumMod val="75000"/>
                  </a:schemeClr>
                </a:solidFill>
                <a:latin typeface="Algerian" pitchFamily="82" charset="0"/>
              </a:rPr>
              <a:t>Pracovní právo</a:t>
            </a:r>
          </a:p>
        </p:txBody>
      </p:sp>
      <p:sp>
        <p:nvSpPr>
          <p:cNvPr id="4099" name="Rectangle 3"/>
          <p:cNvSpPr>
            <a:spLocks noGrp="1" noChangeArrowheads="1"/>
          </p:cNvSpPr>
          <p:nvPr>
            <p:ph type="subTitle" idx="1"/>
          </p:nvPr>
        </p:nvSpPr>
        <p:spPr>
          <a:xfrm>
            <a:off x="3275856" y="4221088"/>
            <a:ext cx="2448272" cy="550912"/>
          </a:xfrm>
        </p:spPr>
        <p:txBody>
          <a:bodyPr>
            <a:normAutofit lnSpcReduction="10000"/>
          </a:bodyPr>
          <a:lstStyle/>
          <a:p>
            <a:pPr eaLnBrk="1" hangingPunct="1"/>
            <a:r>
              <a:rPr lang="cs-CZ" dirty="0" smtClean="0">
                <a:solidFill>
                  <a:schemeClr val="tx1"/>
                </a:solidFill>
              </a:rPr>
              <a:t>Právo</a:t>
            </a:r>
          </a:p>
        </p:txBody>
      </p:sp>
    </p:spTree>
    <p:extLst>
      <p:ext uri="{BB962C8B-B14F-4D97-AF65-F5344CB8AC3E}">
        <p14:creationId xmlns:p14="http://schemas.microsoft.com/office/powerpoint/2010/main" val="2068843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title"/>
          </p:nvPr>
        </p:nvSpPr>
        <p:spPr/>
        <p:txBody>
          <a:bodyPr/>
          <a:lstStyle/>
          <a:p>
            <a:r>
              <a:rPr lang="cs-CZ" dirty="0" smtClean="0"/>
              <a:t>Základní údaje</a:t>
            </a:r>
            <a:endParaRPr lang="cs-CZ" dirty="0"/>
          </a:p>
        </p:txBody>
      </p:sp>
      <p:sp>
        <p:nvSpPr>
          <p:cNvPr id="5" name="Zástupný symbol pro obsah 4"/>
          <p:cNvSpPr>
            <a:spLocks noGrp="1"/>
          </p:cNvSpPr>
          <p:nvPr>
            <p:ph idx="1"/>
          </p:nvPr>
        </p:nvSpPr>
        <p:spPr>
          <a:xfrm>
            <a:off x="457200" y="1600200"/>
            <a:ext cx="8435280" cy="4525963"/>
          </a:xfrm>
        </p:spPr>
        <p:txBody>
          <a:bodyPr/>
          <a:lstStyle/>
          <a:p>
            <a:pPr>
              <a:buClr>
                <a:schemeClr val="tx1"/>
              </a:buClr>
            </a:pPr>
            <a:r>
              <a:rPr lang="cs-CZ" dirty="0" smtClean="0">
                <a:solidFill>
                  <a:srgbClr val="FF0000"/>
                </a:solidFill>
              </a:rPr>
              <a:t>Zákoník práce</a:t>
            </a:r>
            <a:r>
              <a:rPr lang="cs-CZ" sz="3000" dirty="0" smtClean="0"/>
              <a:t>, Zákon o kolektivním vyjednávání, Zákon o zaměstnanosti</a:t>
            </a:r>
          </a:p>
          <a:p>
            <a:pPr marL="0" indent="0">
              <a:buClr>
                <a:schemeClr val="tx1"/>
              </a:buClr>
              <a:buNone/>
            </a:pPr>
            <a:endParaRPr lang="cs-CZ" sz="3000" dirty="0" smtClean="0"/>
          </a:p>
          <a:p>
            <a:r>
              <a:rPr lang="cs-CZ" dirty="0"/>
              <a:t>v</a:t>
            </a:r>
            <a:r>
              <a:rPr lang="cs-CZ" dirty="0" smtClean="0"/>
              <a:t>ztahy mezi zaměstnancem a zaměstnavatelem</a:t>
            </a:r>
          </a:p>
          <a:p>
            <a:r>
              <a:rPr lang="cs-CZ" dirty="0"/>
              <a:t>p</a:t>
            </a:r>
            <a:r>
              <a:rPr lang="cs-CZ" dirty="0" smtClean="0"/>
              <a:t>racovní podmínky</a:t>
            </a:r>
          </a:p>
          <a:p>
            <a:r>
              <a:rPr lang="cs-CZ" dirty="0"/>
              <a:t>b</a:t>
            </a:r>
            <a:r>
              <a:rPr lang="cs-CZ" dirty="0" smtClean="0"/>
              <a:t>ezpečnost práce</a:t>
            </a:r>
          </a:p>
          <a:p>
            <a:r>
              <a:rPr lang="cs-CZ" dirty="0"/>
              <a:t>o</a:t>
            </a:r>
            <a:r>
              <a:rPr lang="cs-CZ" dirty="0" smtClean="0"/>
              <a:t>chrana zdraví</a:t>
            </a:r>
            <a:endParaRPr lang="cs-CZ" dirty="0"/>
          </a:p>
        </p:txBody>
      </p:sp>
    </p:spTree>
    <p:extLst>
      <p:ext uri="{BB962C8B-B14F-4D97-AF65-F5344CB8AC3E}">
        <p14:creationId xmlns:p14="http://schemas.microsoft.com/office/powerpoint/2010/main" val="3844322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animEffect transition="in" filter="fade">
                                      <p:cBhvr>
                                        <p:cTn id="11" dur="1000"/>
                                        <p:tgtEl>
                                          <p:spTgt spid="5">
                                            <p:txEl>
                                              <p:pRg st="2" end="2"/>
                                            </p:txEl>
                                          </p:spTgt>
                                        </p:tgtEl>
                                      </p:cBhvr>
                                    </p:animEffect>
                                    <p:anim calcmode="lin" valueType="num">
                                      <p:cBhvr>
                                        <p:cTn id="1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1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5">
                                            <p:txEl>
                                              <p:pRg st="3" end="3"/>
                                            </p:txEl>
                                          </p:spTgt>
                                        </p:tgtEl>
                                        <p:attrNameLst>
                                          <p:attrName>style.visibility</p:attrName>
                                        </p:attrNameLst>
                                      </p:cBhvr>
                                      <p:to>
                                        <p:strVal val="visible"/>
                                      </p:to>
                                    </p:set>
                                    <p:animEffect transition="in" filter="fade">
                                      <p:cBhvr>
                                        <p:cTn id="18" dur="1000"/>
                                        <p:tgtEl>
                                          <p:spTgt spid="5">
                                            <p:txEl>
                                              <p:pRg st="3" end="3"/>
                                            </p:txEl>
                                          </p:spTgt>
                                        </p:tgtEl>
                                      </p:cBhvr>
                                    </p:animEffect>
                                    <p:anim calcmode="lin" valueType="num">
                                      <p:cBhvr>
                                        <p:cTn id="19"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0"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5">
                                            <p:txEl>
                                              <p:pRg st="4" end="4"/>
                                            </p:txEl>
                                          </p:spTgt>
                                        </p:tgtEl>
                                        <p:attrNameLst>
                                          <p:attrName>style.visibility</p:attrName>
                                        </p:attrNameLst>
                                      </p:cBhvr>
                                      <p:to>
                                        <p:strVal val="visible"/>
                                      </p:to>
                                    </p:set>
                                    <p:animEffect transition="in" filter="fade">
                                      <p:cBhvr>
                                        <p:cTn id="25" dur="1000"/>
                                        <p:tgtEl>
                                          <p:spTgt spid="5">
                                            <p:txEl>
                                              <p:pRg st="4" end="4"/>
                                            </p:txEl>
                                          </p:spTgt>
                                        </p:tgtEl>
                                      </p:cBhvr>
                                    </p:animEffect>
                                    <p:anim calcmode="lin" valueType="num">
                                      <p:cBhvr>
                                        <p:cTn id="26"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1000"/>
                                        <p:tgtEl>
                                          <p:spTgt spid="5">
                                            <p:txEl>
                                              <p:pRg st="5" end="5"/>
                                            </p:txEl>
                                          </p:spTgt>
                                        </p:tgtEl>
                                      </p:cBhvr>
                                    </p:animEffect>
                                    <p:anim calcmode="lin" valueType="num">
                                      <p:cBhvr>
                                        <p:cTn id="3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Dvě strany</a:t>
            </a:r>
            <a:endParaRPr lang="cs-CZ" dirty="0">
              <a:solidFill>
                <a:srgbClr val="7030A0"/>
              </a:solidFill>
            </a:endParaRPr>
          </a:p>
        </p:txBody>
      </p:sp>
      <p:sp>
        <p:nvSpPr>
          <p:cNvPr id="3" name="Zástupný symbol pro obsah 2"/>
          <p:cNvSpPr>
            <a:spLocks noGrp="1"/>
          </p:cNvSpPr>
          <p:nvPr>
            <p:ph idx="1"/>
          </p:nvPr>
        </p:nvSpPr>
        <p:spPr/>
        <p:txBody>
          <a:bodyPr/>
          <a:lstStyle/>
          <a:p>
            <a:r>
              <a:rPr lang="cs-CZ" dirty="0">
                <a:solidFill>
                  <a:srgbClr val="7030A0"/>
                </a:solidFill>
              </a:rPr>
              <a:t>z</a:t>
            </a:r>
            <a:r>
              <a:rPr lang="cs-CZ" dirty="0" smtClean="0">
                <a:solidFill>
                  <a:srgbClr val="7030A0"/>
                </a:solidFill>
              </a:rPr>
              <a:t>aměstnanec</a:t>
            </a:r>
          </a:p>
          <a:p>
            <a:pPr lvl="3"/>
            <a:r>
              <a:rPr lang="cs-CZ" dirty="0"/>
              <a:t>f</a:t>
            </a:r>
            <a:r>
              <a:rPr lang="cs-CZ" dirty="0" smtClean="0"/>
              <a:t>yzická </a:t>
            </a:r>
            <a:r>
              <a:rPr lang="cs-CZ" dirty="0" smtClean="0"/>
              <a:t>osoba (např. Josef Novák)</a:t>
            </a:r>
          </a:p>
          <a:p>
            <a:pPr marL="1371600" lvl="3" indent="0">
              <a:buNone/>
            </a:pPr>
            <a:endParaRPr lang="cs-CZ" dirty="0" smtClean="0"/>
          </a:p>
          <a:p>
            <a:r>
              <a:rPr lang="cs-CZ" dirty="0">
                <a:solidFill>
                  <a:srgbClr val="7030A0"/>
                </a:solidFill>
              </a:rPr>
              <a:t>z</a:t>
            </a:r>
            <a:r>
              <a:rPr lang="cs-CZ" dirty="0" smtClean="0">
                <a:solidFill>
                  <a:srgbClr val="7030A0"/>
                </a:solidFill>
              </a:rPr>
              <a:t>aměstnavatel</a:t>
            </a:r>
          </a:p>
          <a:p>
            <a:pPr lvl="3"/>
            <a:r>
              <a:rPr lang="cs-CZ" dirty="0"/>
              <a:t>f</a:t>
            </a:r>
            <a:r>
              <a:rPr lang="cs-CZ" dirty="0" smtClean="0"/>
              <a:t>yzická </a:t>
            </a:r>
            <a:r>
              <a:rPr lang="cs-CZ" dirty="0" smtClean="0"/>
              <a:t>(např. Josef Novák) </a:t>
            </a:r>
          </a:p>
          <a:p>
            <a:pPr marL="1371600" lvl="3" indent="0">
              <a:buNone/>
            </a:pPr>
            <a:r>
              <a:rPr lang="cs-CZ" dirty="0" smtClean="0"/>
              <a:t>		nebo </a:t>
            </a:r>
          </a:p>
          <a:p>
            <a:pPr lvl="3"/>
            <a:r>
              <a:rPr lang="cs-CZ" dirty="0" smtClean="0"/>
              <a:t>právnická osoba (např. SOHO s.r.o.)</a:t>
            </a:r>
            <a:endParaRPr lang="cs-CZ" dirty="0"/>
          </a:p>
        </p:txBody>
      </p:sp>
      <p:pic>
        <p:nvPicPr>
          <p:cNvPr id="1026" name="Picture 2" descr="C:\Users\Jana\AppData\Local\Microsoft\Windows\Temporary Internet Files\Content.IE5\90FK01R9\MC90024049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48164" y="1628800"/>
            <a:ext cx="1823314" cy="1608430"/>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Jana\AppData\Local\Microsoft\Windows\Temporary Internet Files\Content.IE5\B0F08IYI\MC900230760[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8592" y="4293096"/>
            <a:ext cx="2282457" cy="1712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66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02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solidFill>
                  <a:srgbClr val="7030A0"/>
                </a:solidFill>
              </a:rPr>
              <a:t>Vznik a změny pracovního poměru</a:t>
            </a:r>
            <a:endParaRPr lang="cs-CZ" dirty="0">
              <a:solidFill>
                <a:srgbClr val="7030A0"/>
              </a:solidFill>
            </a:endParaRPr>
          </a:p>
        </p:txBody>
      </p:sp>
      <p:sp>
        <p:nvSpPr>
          <p:cNvPr id="3" name="Zástupný symbol pro obsah 2"/>
          <p:cNvSpPr>
            <a:spLocks noGrp="1"/>
          </p:cNvSpPr>
          <p:nvPr>
            <p:ph idx="1"/>
          </p:nvPr>
        </p:nvSpPr>
        <p:spPr/>
        <p:txBody>
          <a:bodyPr>
            <a:normAutofit/>
          </a:bodyPr>
          <a:lstStyle/>
          <a:p>
            <a:r>
              <a:rPr lang="cs-CZ" dirty="0" smtClean="0">
                <a:solidFill>
                  <a:srgbClr val="7030A0"/>
                </a:solidFill>
              </a:rPr>
              <a:t>vznik:</a:t>
            </a:r>
          </a:p>
          <a:p>
            <a:pPr lvl="2">
              <a:buFont typeface="Wingdings" pitchFamily="2" charset="2"/>
              <a:buChar char="Ø"/>
            </a:pPr>
            <a:r>
              <a:rPr lang="cs-CZ" dirty="0"/>
              <a:t> </a:t>
            </a:r>
            <a:r>
              <a:rPr lang="cs-CZ" dirty="0" smtClean="0"/>
              <a:t>písemná pracovní smlouva</a:t>
            </a:r>
          </a:p>
          <a:p>
            <a:pPr lvl="2">
              <a:buFont typeface="Wingdings" pitchFamily="2" charset="2"/>
              <a:buChar char="Ø"/>
            </a:pPr>
            <a:r>
              <a:rPr lang="cs-CZ" dirty="0" smtClean="0"/>
              <a:t> platnost - od data stanoveného nástupu</a:t>
            </a:r>
          </a:p>
          <a:p>
            <a:r>
              <a:rPr lang="cs-CZ" dirty="0">
                <a:solidFill>
                  <a:srgbClr val="7030A0"/>
                </a:solidFill>
              </a:rPr>
              <a:t>z</a:t>
            </a:r>
            <a:r>
              <a:rPr lang="cs-CZ" dirty="0" smtClean="0">
                <a:solidFill>
                  <a:srgbClr val="7030A0"/>
                </a:solidFill>
              </a:rPr>
              <a:t>měny:</a:t>
            </a:r>
          </a:p>
          <a:p>
            <a:pPr lvl="2">
              <a:buFont typeface="Wingdings" pitchFamily="2" charset="2"/>
              <a:buChar char="Ø"/>
            </a:pPr>
            <a:r>
              <a:rPr lang="cs-CZ" dirty="0" smtClean="0"/>
              <a:t> možné jen písemnou dohodou</a:t>
            </a:r>
          </a:p>
          <a:p>
            <a:pPr marL="914400" lvl="2" indent="0">
              <a:buNone/>
            </a:pPr>
            <a:endParaRPr lang="cs-CZ" dirty="0"/>
          </a:p>
        </p:txBody>
      </p:sp>
      <p:pic>
        <p:nvPicPr>
          <p:cNvPr id="2050" name="Picture 2" descr="C:\Users\Jana\AppData\Local\Microsoft\Windows\Temporary Internet Files\Content.IE5\PTIBSZ9P\MC90029716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300192" y="4005064"/>
            <a:ext cx="1815084" cy="16971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659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Pracovní poměr na dobu</a:t>
            </a:r>
            <a:endParaRPr lang="cs-CZ" dirty="0">
              <a:solidFill>
                <a:srgbClr val="7030A0"/>
              </a:solidFill>
            </a:endParaRPr>
          </a:p>
        </p:txBody>
      </p:sp>
      <p:sp>
        <p:nvSpPr>
          <p:cNvPr id="3" name="Zástupný symbol pro obsah 2"/>
          <p:cNvSpPr>
            <a:spLocks noGrp="1"/>
          </p:cNvSpPr>
          <p:nvPr>
            <p:ph idx="1"/>
          </p:nvPr>
        </p:nvSpPr>
        <p:spPr/>
        <p:txBody>
          <a:bodyPr/>
          <a:lstStyle/>
          <a:p>
            <a:r>
              <a:rPr lang="cs-CZ" dirty="0">
                <a:solidFill>
                  <a:srgbClr val="7030A0"/>
                </a:solidFill>
              </a:rPr>
              <a:t>u</a:t>
            </a:r>
            <a:r>
              <a:rPr lang="cs-CZ" dirty="0" smtClean="0">
                <a:solidFill>
                  <a:srgbClr val="7030A0"/>
                </a:solidFill>
              </a:rPr>
              <a:t>rčitou</a:t>
            </a:r>
          </a:p>
          <a:p>
            <a:pPr lvl="2"/>
            <a:r>
              <a:rPr lang="cs-CZ" dirty="0"/>
              <a:t>s</a:t>
            </a:r>
            <a:r>
              <a:rPr lang="cs-CZ" dirty="0" smtClean="0"/>
              <a:t>tanoveno od kdy do kdy bude pracovní poměr probíhat</a:t>
            </a:r>
          </a:p>
          <a:p>
            <a:pPr lvl="2"/>
            <a:r>
              <a:rPr lang="cs-CZ" dirty="0"/>
              <a:t>p</a:t>
            </a:r>
            <a:r>
              <a:rPr lang="cs-CZ" dirty="0" smtClean="0"/>
              <a:t>ouze třikrát za sebou</a:t>
            </a:r>
          </a:p>
          <a:p>
            <a:r>
              <a:rPr lang="cs-CZ" dirty="0">
                <a:solidFill>
                  <a:srgbClr val="7030A0"/>
                </a:solidFill>
              </a:rPr>
              <a:t>n</a:t>
            </a:r>
            <a:r>
              <a:rPr lang="cs-CZ" dirty="0" smtClean="0">
                <a:solidFill>
                  <a:srgbClr val="7030A0"/>
                </a:solidFill>
              </a:rPr>
              <a:t>eurčitou</a:t>
            </a:r>
          </a:p>
          <a:p>
            <a:pPr lvl="2"/>
            <a:r>
              <a:rPr lang="cs-CZ" dirty="0"/>
              <a:t>s</a:t>
            </a:r>
            <a:r>
              <a:rPr lang="cs-CZ" dirty="0" smtClean="0"/>
              <a:t>tanovenou pouze od kdy bude pracovní poměr probíhat</a:t>
            </a:r>
          </a:p>
          <a:p>
            <a:pPr lvl="2"/>
            <a:r>
              <a:rPr lang="cs-CZ" dirty="0" smtClean="0"/>
              <a:t>pro zaměstnance výhodnější</a:t>
            </a:r>
          </a:p>
          <a:p>
            <a:r>
              <a:rPr lang="cs-CZ" dirty="0"/>
              <a:t>s</a:t>
            </a:r>
            <a:r>
              <a:rPr lang="cs-CZ" dirty="0" smtClean="0"/>
              <a:t>tanoveno </a:t>
            </a:r>
            <a:r>
              <a:rPr lang="cs-CZ" u="sng" dirty="0" smtClean="0"/>
              <a:t>v pracovní smlouvě</a:t>
            </a:r>
            <a:endParaRPr lang="cs-CZ" u="sng" dirty="0"/>
          </a:p>
        </p:txBody>
      </p:sp>
    </p:spTree>
    <p:extLst>
      <p:ext uri="{BB962C8B-B14F-4D97-AF65-F5344CB8AC3E}">
        <p14:creationId xmlns:p14="http://schemas.microsoft.com/office/powerpoint/2010/main" val="1318775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Náležitosti pracovní smlouvy</a:t>
            </a:r>
            <a:endParaRPr lang="cs-CZ" dirty="0">
              <a:solidFill>
                <a:srgbClr val="7030A0"/>
              </a:solidFill>
            </a:endParaRPr>
          </a:p>
        </p:txBody>
      </p:sp>
      <p:sp>
        <p:nvSpPr>
          <p:cNvPr id="3" name="Zástupný symbol pro obsah 2"/>
          <p:cNvSpPr>
            <a:spLocks noGrp="1"/>
          </p:cNvSpPr>
          <p:nvPr>
            <p:ph idx="1"/>
          </p:nvPr>
        </p:nvSpPr>
        <p:spPr/>
        <p:txBody>
          <a:bodyPr/>
          <a:lstStyle/>
          <a:p>
            <a:r>
              <a:rPr lang="cs-CZ" dirty="0">
                <a:solidFill>
                  <a:srgbClr val="7030A0"/>
                </a:solidFill>
              </a:rPr>
              <a:t>p</a:t>
            </a:r>
            <a:r>
              <a:rPr lang="cs-CZ" dirty="0" smtClean="0">
                <a:solidFill>
                  <a:srgbClr val="7030A0"/>
                </a:solidFill>
              </a:rPr>
              <a:t>ovinně:</a:t>
            </a:r>
          </a:p>
          <a:p>
            <a:pPr lvl="2"/>
            <a:r>
              <a:rPr lang="cs-CZ" dirty="0"/>
              <a:t>m</a:t>
            </a:r>
            <a:r>
              <a:rPr lang="cs-CZ" dirty="0" smtClean="0"/>
              <a:t>ísto výkonu práce</a:t>
            </a:r>
          </a:p>
          <a:p>
            <a:pPr lvl="2"/>
            <a:r>
              <a:rPr lang="cs-CZ" dirty="0"/>
              <a:t>d</a:t>
            </a:r>
            <a:r>
              <a:rPr lang="cs-CZ" dirty="0" smtClean="0"/>
              <a:t>atum nástupu do zaměstnání</a:t>
            </a:r>
          </a:p>
          <a:p>
            <a:pPr lvl="2"/>
            <a:r>
              <a:rPr lang="cs-CZ" dirty="0"/>
              <a:t>o</a:t>
            </a:r>
            <a:r>
              <a:rPr lang="cs-CZ" dirty="0" smtClean="0"/>
              <a:t>bsah práce</a:t>
            </a:r>
          </a:p>
          <a:p>
            <a:r>
              <a:rPr lang="cs-CZ" dirty="0">
                <a:solidFill>
                  <a:srgbClr val="7030A0"/>
                </a:solidFill>
              </a:rPr>
              <a:t>n</a:t>
            </a:r>
            <a:r>
              <a:rPr lang="cs-CZ" dirty="0" smtClean="0">
                <a:solidFill>
                  <a:srgbClr val="7030A0"/>
                </a:solidFill>
              </a:rPr>
              <a:t>epovinně:</a:t>
            </a:r>
          </a:p>
          <a:p>
            <a:pPr lvl="2"/>
            <a:r>
              <a:rPr lang="cs-CZ" dirty="0"/>
              <a:t>p</a:t>
            </a:r>
            <a:r>
              <a:rPr lang="cs-CZ" dirty="0" smtClean="0"/>
              <a:t>lat</a:t>
            </a:r>
          </a:p>
          <a:p>
            <a:pPr lvl="2"/>
            <a:r>
              <a:rPr lang="cs-CZ" dirty="0"/>
              <a:t>z</a:t>
            </a:r>
            <a:r>
              <a:rPr lang="cs-CZ" dirty="0" smtClean="0"/>
              <a:t>kušební doba</a:t>
            </a:r>
          </a:p>
          <a:p>
            <a:pPr lvl="2"/>
            <a:r>
              <a:rPr lang="cs-CZ" dirty="0"/>
              <a:t>v</a:t>
            </a:r>
            <a:r>
              <a:rPr lang="cs-CZ" dirty="0" smtClean="0"/>
              <a:t>yužívání služebního auta</a:t>
            </a:r>
          </a:p>
          <a:p>
            <a:pPr lvl="2"/>
            <a:r>
              <a:rPr lang="cs-CZ" dirty="0" smtClean="0"/>
              <a:t>…</a:t>
            </a:r>
            <a:endParaRPr lang="cs-CZ" dirty="0"/>
          </a:p>
        </p:txBody>
      </p:sp>
      <p:pic>
        <p:nvPicPr>
          <p:cNvPr id="3074" name="Picture 2" descr="C:\Users\Jana\AppData\Local\Microsoft\Windows\Temporary Internet Files\Content.IE5\8185BRI6\MC900349648[1].wmf"/>
          <p:cNvPicPr>
            <a:picLocks noChangeAspect="1" noChangeArrowheads="1"/>
          </p:cNvPicPr>
          <p:nvPr/>
        </p:nvPicPr>
        <p:blipFill>
          <a:blip r:embed="rId2" cstate="print">
            <a:duotone>
              <a:schemeClr val="accent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164288" y="1844824"/>
            <a:ext cx="648072" cy="17910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4522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1000"/>
                                        <p:tgtEl>
                                          <p:spTgt spid="3">
                                            <p:txEl>
                                              <p:pRg st="1" end="1"/>
                                            </p:txEl>
                                          </p:spTgt>
                                        </p:tgtEl>
                                      </p:cBhvr>
                                    </p:animEffect>
                                    <p:anim calcmode="lin" valueType="num">
                                      <p:cBhvr>
                                        <p:cTn id="1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000"/>
                                        <p:tgtEl>
                                          <p:spTgt spid="3">
                                            <p:txEl>
                                              <p:pRg st="2" end="2"/>
                                            </p:txEl>
                                          </p:spTgt>
                                        </p:tgtEl>
                                      </p:cBhvr>
                                    </p:animEffect>
                                    <p:anim calcmode="lin" valueType="num">
                                      <p:cBhvr>
                                        <p:cTn id="1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1" presetClass="entr" presetSubtype="0" fill="hold"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Effect transition="in" filter="fade">
                                      <p:cBhvr>
                                        <p:cTn id="43" dur="1000"/>
                                        <p:tgtEl>
                                          <p:spTgt spid="3">
                                            <p:txEl>
                                              <p:pRg st="6" end="6"/>
                                            </p:txEl>
                                          </p:spTgt>
                                        </p:tgtEl>
                                      </p:cBhvr>
                                    </p:animEffect>
                                    <p:anim calcmode="lin" valueType="num">
                                      <p:cBhvr>
                                        <p:cTn id="44"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nodeType="clickEffect">
                                  <p:stCondLst>
                                    <p:cond delay="0"/>
                                  </p:stCondLst>
                                  <p:childTnLst>
                                    <p:set>
                                      <p:cBhvr>
                                        <p:cTn id="49" dur="1" fill="hold">
                                          <p:stCondLst>
                                            <p:cond delay="0"/>
                                          </p:stCondLst>
                                        </p:cTn>
                                        <p:tgtEl>
                                          <p:spTgt spid="3">
                                            <p:txEl>
                                              <p:pRg st="7" end="7"/>
                                            </p:txEl>
                                          </p:spTgt>
                                        </p:tgtEl>
                                        <p:attrNameLst>
                                          <p:attrName>style.visibility</p:attrName>
                                        </p:attrNameLst>
                                      </p:cBhvr>
                                      <p:to>
                                        <p:strVal val="visible"/>
                                      </p:to>
                                    </p:set>
                                    <p:animEffect transition="in" filter="fade">
                                      <p:cBhvr>
                                        <p:cTn id="50" dur="1000"/>
                                        <p:tgtEl>
                                          <p:spTgt spid="3">
                                            <p:txEl>
                                              <p:pRg st="7" end="7"/>
                                            </p:txEl>
                                          </p:spTgt>
                                        </p:tgtEl>
                                      </p:cBhvr>
                                    </p:animEffect>
                                    <p:anim calcmode="lin" valueType="num">
                                      <p:cBhvr>
                                        <p:cTn id="51"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7" end="7"/>
                                            </p:txEl>
                                          </p:spTgt>
                                        </p:tgtEl>
                                        <p:attrNameLst>
                                          <p:attrName>ppt_y</p:attrName>
                                        </p:attrNameLst>
                                      </p:cBhvr>
                                      <p:tavLst>
                                        <p:tav tm="0">
                                          <p:val>
                                            <p:strVal val="#ppt_y+.1"/>
                                          </p:val>
                                        </p:tav>
                                        <p:tav tm="100000">
                                          <p:val>
                                            <p:strVal val="#ppt_y"/>
                                          </p:val>
                                        </p:tav>
                                      </p:tavLst>
                                    </p:anim>
                                  </p:childTnLst>
                                </p:cTn>
                              </p:par>
                              <p:par>
                                <p:cTn id="53" presetID="42" presetClass="entr" presetSubtype="0" fill="hold" nodeType="with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2" presetClass="entr" presetSubtype="4" fill="hold" nodeType="clickEffect">
                                  <p:stCondLst>
                                    <p:cond delay="0"/>
                                  </p:stCondLst>
                                  <p:childTnLst>
                                    <p:set>
                                      <p:cBhvr>
                                        <p:cTn id="61" dur="1" fill="hold">
                                          <p:stCondLst>
                                            <p:cond delay="0"/>
                                          </p:stCondLst>
                                        </p:cTn>
                                        <p:tgtEl>
                                          <p:spTgt spid="3074"/>
                                        </p:tgtEl>
                                        <p:attrNameLst>
                                          <p:attrName>style.visibility</p:attrName>
                                        </p:attrNameLst>
                                      </p:cBhvr>
                                      <p:to>
                                        <p:strVal val="visible"/>
                                      </p:to>
                                    </p:set>
                                    <p:anim calcmode="lin" valueType="num">
                                      <p:cBhvr additive="base">
                                        <p:cTn id="62" dur="500" fill="hold"/>
                                        <p:tgtEl>
                                          <p:spTgt spid="3074"/>
                                        </p:tgtEl>
                                        <p:attrNameLst>
                                          <p:attrName>ppt_x</p:attrName>
                                        </p:attrNameLst>
                                      </p:cBhvr>
                                      <p:tavLst>
                                        <p:tav tm="0">
                                          <p:val>
                                            <p:strVal val="#ppt_x"/>
                                          </p:val>
                                        </p:tav>
                                        <p:tav tm="100000">
                                          <p:val>
                                            <p:strVal val="#ppt_x"/>
                                          </p:val>
                                        </p:tav>
                                      </p:tavLst>
                                    </p:anim>
                                    <p:anim calcmode="lin" valueType="num">
                                      <p:cBhvr additive="base">
                                        <p:cTn id="63" dur="500" fill="hold"/>
                                        <p:tgtEl>
                                          <p:spTgt spid="307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Zánik pracovního poměru</a:t>
            </a:r>
            <a:endParaRPr lang="cs-CZ" dirty="0">
              <a:solidFill>
                <a:srgbClr val="7030A0"/>
              </a:solidFill>
            </a:endParaRPr>
          </a:p>
        </p:txBody>
      </p:sp>
      <p:sp>
        <p:nvSpPr>
          <p:cNvPr id="3" name="Zástupný symbol pro obsah 2"/>
          <p:cNvSpPr>
            <a:spLocks noGrp="1"/>
          </p:cNvSpPr>
          <p:nvPr>
            <p:ph idx="1"/>
          </p:nvPr>
        </p:nvSpPr>
        <p:spPr>
          <a:xfrm>
            <a:off x="457200" y="1412776"/>
            <a:ext cx="8229600" cy="5184576"/>
          </a:xfrm>
        </p:spPr>
        <p:txBody>
          <a:bodyPr>
            <a:normAutofit fontScale="85000" lnSpcReduction="20000"/>
          </a:bodyPr>
          <a:lstStyle/>
          <a:p>
            <a:r>
              <a:rPr lang="cs-CZ" sz="3300" dirty="0" smtClean="0">
                <a:solidFill>
                  <a:srgbClr val="7030A0"/>
                </a:solidFill>
              </a:rPr>
              <a:t> výpověď</a:t>
            </a:r>
          </a:p>
          <a:p>
            <a:pPr lvl="2"/>
            <a:r>
              <a:rPr lang="cs-CZ" sz="3000" dirty="0"/>
              <a:t>p</a:t>
            </a:r>
            <a:r>
              <a:rPr lang="cs-CZ" sz="3000" dirty="0" smtClean="0"/>
              <a:t>ísemná</a:t>
            </a:r>
          </a:p>
          <a:p>
            <a:pPr lvl="2"/>
            <a:r>
              <a:rPr lang="cs-CZ" sz="3000" dirty="0"/>
              <a:t>d</a:t>
            </a:r>
            <a:r>
              <a:rPr lang="cs-CZ" sz="3000" dirty="0" smtClean="0"/>
              <a:t>oručená druhé straně; nepřevzetí výpovědi – porušení pracovní kázně</a:t>
            </a:r>
          </a:p>
          <a:p>
            <a:pPr lvl="2"/>
            <a:r>
              <a:rPr lang="cs-CZ" sz="3000" dirty="0" smtClean="0"/>
              <a:t>výpovědní doba – min. 2 měsíce</a:t>
            </a:r>
          </a:p>
          <a:p>
            <a:pPr lvl="2"/>
            <a:r>
              <a:rPr lang="cs-CZ" sz="3000" dirty="0"/>
              <a:t>z</a:t>
            </a:r>
            <a:r>
              <a:rPr lang="cs-CZ" sz="3000" dirty="0" smtClean="0"/>
              <a:t>aměstnanec – z jakéhokoli důvodu, nemusí uvádět</a:t>
            </a:r>
          </a:p>
          <a:p>
            <a:pPr lvl="2"/>
            <a:r>
              <a:rPr lang="cs-CZ" sz="3000" dirty="0"/>
              <a:t>z</a:t>
            </a:r>
            <a:r>
              <a:rPr lang="cs-CZ" sz="3000" dirty="0" smtClean="0"/>
              <a:t>aměstnavatel – pouze mimo ochrannou dobu (pracovní neschopnost, mateřská dovolená ,…) a z důvodů jmenovaných zákonem (např. hrubé či opakované porušení pracovní kázně, zánik pracovního místa) – musí být ve výpovědi uvedeny</a:t>
            </a:r>
          </a:p>
          <a:p>
            <a:pPr lvl="2"/>
            <a:r>
              <a:rPr lang="cs-CZ" sz="3000" dirty="0"/>
              <a:t>v</a:t>
            </a:r>
            <a:r>
              <a:rPr lang="cs-CZ" sz="3000" dirty="0" smtClean="0"/>
              <a:t>ýpovědní doba – minimálně 2 měsíce</a:t>
            </a:r>
          </a:p>
          <a:p>
            <a:pPr marL="0" indent="0">
              <a:buNone/>
            </a:pPr>
            <a:r>
              <a:rPr lang="cs-CZ" dirty="0" smtClean="0"/>
              <a:t> </a:t>
            </a:r>
            <a:endParaRPr lang="cs-CZ" dirty="0"/>
          </a:p>
        </p:txBody>
      </p:sp>
    </p:spTree>
    <p:extLst>
      <p:ext uri="{BB962C8B-B14F-4D97-AF65-F5344CB8AC3E}">
        <p14:creationId xmlns:p14="http://schemas.microsoft.com/office/powerpoint/2010/main" val="1193636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Zánik pracovního poměru</a:t>
            </a:r>
            <a:endParaRPr lang="cs-CZ" dirty="0"/>
          </a:p>
        </p:txBody>
      </p:sp>
      <p:sp>
        <p:nvSpPr>
          <p:cNvPr id="3" name="Zástupný symbol pro obsah 2"/>
          <p:cNvSpPr>
            <a:spLocks noGrp="1"/>
          </p:cNvSpPr>
          <p:nvPr>
            <p:ph idx="1"/>
          </p:nvPr>
        </p:nvSpPr>
        <p:spPr/>
        <p:txBody>
          <a:bodyPr/>
          <a:lstStyle/>
          <a:p>
            <a:r>
              <a:rPr lang="cs-CZ" dirty="0" smtClean="0">
                <a:solidFill>
                  <a:srgbClr val="7030A0"/>
                </a:solidFill>
              </a:rPr>
              <a:t>dohoda</a:t>
            </a:r>
          </a:p>
          <a:p>
            <a:pPr lvl="2"/>
            <a:r>
              <a:rPr lang="cs-CZ" dirty="0" smtClean="0"/>
              <a:t>písemně</a:t>
            </a:r>
          </a:p>
          <a:p>
            <a:pPr lvl="2"/>
            <a:r>
              <a:rPr lang="cs-CZ" dirty="0" smtClean="0"/>
              <a:t>vzájemná dohoda mezi zaměstnancem a zaměstnavatelem</a:t>
            </a:r>
          </a:p>
          <a:p>
            <a:pPr lvl="2"/>
            <a:r>
              <a:rPr lang="cs-CZ" dirty="0" smtClean="0"/>
              <a:t>ze strany zaměstnance či zaměstnavatele</a:t>
            </a:r>
          </a:p>
          <a:p>
            <a:pPr lvl="2"/>
            <a:r>
              <a:rPr lang="cs-CZ" dirty="0" smtClean="0"/>
              <a:t>důvody – pokud si zaměstnanec přeje</a:t>
            </a:r>
          </a:p>
          <a:p>
            <a:pPr lvl="2"/>
            <a:r>
              <a:rPr lang="cs-CZ" dirty="0" smtClean="0"/>
              <a:t>pracovní poměr končí datem sjednaným v dohodě</a:t>
            </a:r>
          </a:p>
          <a:p>
            <a:pPr marL="0" indent="0">
              <a:buNone/>
            </a:pPr>
            <a:endParaRPr lang="cs-CZ" dirty="0"/>
          </a:p>
        </p:txBody>
      </p:sp>
    </p:spTree>
    <p:extLst>
      <p:ext uri="{BB962C8B-B14F-4D97-AF65-F5344CB8AC3E}">
        <p14:creationId xmlns:p14="http://schemas.microsoft.com/office/powerpoint/2010/main" val="1016727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Zánik pracovního poměru</a:t>
            </a:r>
            <a:endParaRPr lang="cs-CZ" dirty="0"/>
          </a:p>
        </p:txBody>
      </p:sp>
      <p:sp>
        <p:nvSpPr>
          <p:cNvPr id="3" name="Zástupný symbol pro obsah 2"/>
          <p:cNvSpPr>
            <a:spLocks noGrp="1"/>
          </p:cNvSpPr>
          <p:nvPr>
            <p:ph idx="1"/>
          </p:nvPr>
        </p:nvSpPr>
        <p:spPr>
          <a:xfrm>
            <a:off x="457200" y="1600200"/>
            <a:ext cx="8229600" cy="4637112"/>
          </a:xfrm>
        </p:spPr>
        <p:txBody>
          <a:bodyPr>
            <a:normAutofit lnSpcReduction="10000"/>
          </a:bodyPr>
          <a:lstStyle/>
          <a:p>
            <a:r>
              <a:rPr lang="cs-CZ" dirty="0" smtClean="0">
                <a:solidFill>
                  <a:srgbClr val="7030A0"/>
                </a:solidFill>
              </a:rPr>
              <a:t>okamžité zrušení</a:t>
            </a:r>
          </a:p>
          <a:p>
            <a:pPr lvl="2"/>
            <a:r>
              <a:rPr lang="cs-CZ" dirty="0"/>
              <a:t>k</a:t>
            </a:r>
            <a:r>
              <a:rPr lang="cs-CZ" dirty="0" smtClean="0"/>
              <a:t>e dni zrušení</a:t>
            </a:r>
          </a:p>
          <a:p>
            <a:pPr lvl="2"/>
            <a:r>
              <a:rPr lang="cs-CZ" dirty="0" smtClean="0"/>
              <a:t>písemně</a:t>
            </a:r>
          </a:p>
          <a:p>
            <a:pPr lvl="2"/>
            <a:r>
              <a:rPr lang="cs-CZ" dirty="0"/>
              <a:t>z</a:t>
            </a:r>
            <a:r>
              <a:rPr lang="cs-CZ" dirty="0" smtClean="0"/>
              <a:t>aměstnavatel:</a:t>
            </a:r>
          </a:p>
          <a:p>
            <a:pPr lvl="4"/>
            <a:r>
              <a:rPr lang="cs-CZ" dirty="0"/>
              <a:t>ú</a:t>
            </a:r>
            <a:r>
              <a:rPr lang="cs-CZ" dirty="0" smtClean="0"/>
              <a:t>myslný trestný čin (1 rok odnětí svobody, půl roku v 		souvislosti s pracovním poměrem)</a:t>
            </a:r>
          </a:p>
          <a:p>
            <a:pPr lvl="4"/>
            <a:r>
              <a:rPr lang="cs-CZ" dirty="0"/>
              <a:t>z</a:t>
            </a:r>
            <a:r>
              <a:rPr lang="cs-CZ" dirty="0" smtClean="0"/>
              <a:t>vláště hrubé porušení pracovní kázně</a:t>
            </a:r>
          </a:p>
          <a:p>
            <a:pPr lvl="2"/>
            <a:r>
              <a:rPr lang="cs-CZ" dirty="0" smtClean="0"/>
              <a:t>zaměstnanec:</a:t>
            </a:r>
          </a:p>
          <a:p>
            <a:pPr lvl="4"/>
            <a:r>
              <a:rPr lang="cs-CZ" dirty="0"/>
              <a:t>n</a:t>
            </a:r>
            <a:r>
              <a:rPr lang="cs-CZ" dirty="0" smtClean="0"/>
              <a:t>edostane mzdu / plat do 15 dnů od data splatnosti</a:t>
            </a:r>
          </a:p>
          <a:p>
            <a:pPr lvl="4"/>
            <a:r>
              <a:rPr lang="cs-CZ" dirty="0"/>
              <a:t>l</a:t>
            </a:r>
            <a:r>
              <a:rPr lang="cs-CZ" dirty="0" smtClean="0"/>
              <a:t>ékařský posudek a není pro něj odpovídající práce</a:t>
            </a:r>
          </a:p>
          <a:p>
            <a:pPr marL="0" indent="0">
              <a:buNone/>
            </a:pPr>
            <a:r>
              <a:rPr lang="cs-CZ" dirty="0" smtClean="0"/>
              <a:t> </a:t>
            </a:r>
            <a:endParaRPr lang="cs-CZ" dirty="0"/>
          </a:p>
        </p:txBody>
      </p:sp>
    </p:spTree>
    <p:extLst>
      <p:ext uri="{BB962C8B-B14F-4D97-AF65-F5344CB8AC3E}">
        <p14:creationId xmlns:p14="http://schemas.microsoft.com/office/powerpoint/2010/main" val="658101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548680"/>
            <a:ext cx="8229600" cy="1143000"/>
          </a:xfrm>
        </p:spPr>
        <p:txBody>
          <a:bodyPr/>
          <a:lstStyle/>
          <a:p>
            <a:r>
              <a:rPr lang="cs-CZ" dirty="0" smtClean="0">
                <a:solidFill>
                  <a:srgbClr val="7030A0"/>
                </a:solidFill>
              </a:rPr>
              <a:t>Zánik pracovního poměru</a:t>
            </a:r>
            <a:endParaRPr lang="cs-CZ" dirty="0"/>
          </a:p>
        </p:txBody>
      </p:sp>
      <p:sp>
        <p:nvSpPr>
          <p:cNvPr id="3" name="Zástupný symbol pro obsah 2"/>
          <p:cNvSpPr>
            <a:spLocks noGrp="1"/>
          </p:cNvSpPr>
          <p:nvPr>
            <p:ph idx="1"/>
          </p:nvPr>
        </p:nvSpPr>
        <p:spPr>
          <a:xfrm>
            <a:off x="467544" y="2492896"/>
            <a:ext cx="8229600" cy="2620888"/>
          </a:xfrm>
        </p:spPr>
        <p:txBody>
          <a:bodyPr/>
          <a:lstStyle/>
          <a:p>
            <a:r>
              <a:rPr lang="cs-CZ" dirty="0" smtClean="0">
                <a:solidFill>
                  <a:srgbClr val="7030A0"/>
                </a:solidFill>
              </a:rPr>
              <a:t>zrušení ve zkušební době</a:t>
            </a:r>
          </a:p>
          <a:p>
            <a:pPr lvl="2"/>
            <a:r>
              <a:rPr lang="cs-CZ" dirty="0"/>
              <a:t>z</a:t>
            </a:r>
            <a:r>
              <a:rPr lang="cs-CZ" dirty="0" smtClean="0"/>
              <a:t>kušební doba – ne delší než 3 měsíce</a:t>
            </a:r>
          </a:p>
          <a:p>
            <a:pPr lvl="2"/>
            <a:r>
              <a:rPr lang="cs-CZ" dirty="0"/>
              <a:t>z</a:t>
            </a:r>
            <a:r>
              <a:rPr lang="cs-CZ" dirty="0" smtClean="0"/>
              <a:t>aměstnanec i zaměstnavatel – možno bez udání důvodu</a:t>
            </a:r>
          </a:p>
          <a:p>
            <a:r>
              <a:rPr lang="cs-CZ" dirty="0" smtClean="0">
                <a:solidFill>
                  <a:srgbClr val="7030A0"/>
                </a:solidFill>
              </a:rPr>
              <a:t> uplynutím doby </a:t>
            </a:r>
            <a:r>
              <a:rPr lang="cs-CZ" dirty="0" smtClean="0"/>
              <a:t>(doba určitá)</a:t>
            </a:r>
          </a:p>
          <a:p>
            <a:endParaRPr lang="cs-CZ" dirty="0"/>
          </a:p>
        </p:txBody>
      </p:sp>
    </p:spTree>
    <p:extLst>
      <p:ext uri="{BB962C8B-B14F-4D97-AF65-F5344CB8AC3E}">
        <p14:creationId xmlns:p14="http://schemas.microsoft.com/office/powerpoint/2010/main" val="74588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Dovolená</a:t>
            </a:r>
            <a:endParaRPr lang="cs-CZ" dirty="0">
              <a:solidFill>
                <a:srgbClr val="7030A0"/>
              </a:solidFill>
            </a:endParaRPr>
          </a:p>
        </p:txBody>
      </p:sp>
      <p:sp>
        <p:nvSpPr>
          <p:cNvPr id="3" name="Zástupný symbol pro obsah 2"/>
          <p:cNvSpPr>
            <a:spLocks noGrp="1"/>
          </p:cNvSpPr>
          <p:nvPr>
            <p:ph idx="1"/>
          </p:nvPr>
        </p:nvSpPr>
        <p:spPr/>
        <p:txBody>
          <a:bodyPr/>
          <a:lstStyle/>
          <a:p>
            <a:r>
              <a:rPr lang="cs-CZ" dirty="0"/>
              <a:t>t</a:t>
            </a:r>
            <a:r>
              <a:rPr lang="cs-CZ" dirty="0" smtClean="0"/>
              <a:t>ermín čerpání určuje zaměstnavatel!!!</a:t>
            </a:r>
          </a:p>
          <a:p>
            <a:r>
              <a:rPr lang="cs-CZ" dirty="0" smtClean="0"/>
              <a:t>4 týdny</a:t>
            </a:r>
          </a:p>
          <a:p>
            <a:r>
              <a:rPr lang="cs-CZ" dirty="0"/>
              <a:t>n</a:t>
            </a:r>
            <a:r>
              <a:rPr lang="cs-CZ" dirty="0" smtClean="0"/>
              <a:t>evyčerpanou možno převést do dalšího roku</a:t>
            </a:r>
          </a:p>
          <a:p>
            <a:r>
              <a:rPr lang="cs-CZ" dirty="0"/>
              <a:t>p</a:t>
            </a:r>
            <a:r>
              <a:rPr lang="cs-CZ" dirty="0" smtClean="0"/>
              <a:t>lacená průměrem</a:t>
            </a:r>
          </a:p>
          <a:p>
            <a:endParaRPr lang="cs-CZ" dirty="0"/>
          </a:p>
        </p:txBody>
      </p:sp>
      <p:pic>
        <p:nvPicPr>
          <p:cNvPr id="4098" name="Picture 2" descr="C:\Users\Jana\AppData\Local\Microsoft\Windows\Temporary Internet Files\Content.IE5\D8WAM9BZ\MC90029777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03648" y="4471322"/>
            <a:ext cx="2238548" cy="1415110"/>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Jana\AppData\Local\Microsoft\Windows\Temporary Internet Files\Content.IE5\5AFPVKM7\MC90033512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90516" y="4053414"/>
            <a:ext cx="2252834" cy="15616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665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Mateřská dovolená</a:t>
            </a:r>
            <a:endParaRPr lang="cs-CZ" dirty="0">
              <a:solidFill>
                <a:srgbClr val="7030A0"/>
              </a:solidFill>
            </a:endParaRPr>
          </a:p>
        </p:txBody>
      </p:sp>
      <p:sp>
        <p:nvSpPr>
          <p:cNvPr id="3" name="Zástupný symbol pro obsah 2"/>
          <p:cNvSpPr>
            <a:spLocks noGrp="1"/>
          </p:cNvSpPr>
          <p:nvPr>
            <p:ph idx="1"/>
          </p:nvPr>
        </p:nvSpPr>
        <p:spPr>
          <a:xfrm>
            <a:off x="539552" y="2780929"/>
            <a:ext cx="8229600" cy="3384376"/>
          </a:xfrm>
        </p:spPr>
        <p:txBody>
          <a:bodyPr>
            <a:normAutofit lnSpcReduction="10000"/>
          </a:bodyPr>
          <a:lstStyle/>
          <a:p>
            <a:r>
              <a:rPr lang="cs-CZ" dirty="0"/>
              <a:t>p</a:t>
            </a:r>
            <a:r>
              <a:rPr lang="cs-CZ" dirty="0" smtClean="0"/>
              <a:t>ouze pro ženy</a:t>
            </a:r>
          </a:p>
          <a:p>
            <a:r>
              <a:rPr lang="cs-CZ" dirty="0"/>
              <a:t>n</a:t>
            </a:r>
            <a:r>
              <a:rPr lang="cs-CZ" dirty="0" smtClean="0"/>
              <a:t>ástup - 6 týdnů před porodem</a:t>
            </a:r>
          </a:p>
          <a:p>
            <a:r>
              <a:rPr lang="cs-CZ" dirty="0" smtClean="0"/>
              <a:t>28 týdnů</a:t>
            </a:r>
          </a:p>
          <a:p>
            <a:r>
              <a:rPr lang="cs-CZ" dirty="0"/>
              <a:t>n</a:t>
            </a:r>
            <a:r>
              <a:rPr lang="cs-CZ" dirty="0" smtClean="0"/>
              <a:t>ežádá se, poskytuje se automaticky, jen se hlásí nástup</a:t>
            </a:r>
          </a:p>
          <a:p>
            <a:r>
              <a:rPr lang="cs-CZ" dirty="0" smtClean="0"/>
              <a:t>placená</a:t>
            </a:r>
            <a:endParaRPr lang="cs-CZ" dirty="0"/>
          </a:p>
        </p:txBody>
      </p:sp>
      <p:pic>
        <p:nvPicPr>
          <p:cNvPr id="5122" name="Picture 2" descr="C:\Users\Jana\AppData\Local\Microsoft\Windows\Temporary Internet Files\Content.IE5\HHRU5X0L\MC90015642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64288" y="1628800"/>
            <a:ext cx="859536" cy="18205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3940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35930"/>
            <a:ext cx="8229600" cy="1143000"/>
          </a:xfrm>
        </p:spPr>
        <p:txBody>
          <a:bodyPr/>
          <a:lstStyle/>
          <a:p>
            <a:r>
              <a:rPr lang="cs-CZ" dirty="0" smtClean="0">
                <a:solidFill>
                  <a:srgbClr val="7030A0"/>
                </a:solidFill>
              </a:rPr>
              <a:t>Rodičovská dovolená</a:t>
            </a:r>
            <a:endParaRPr lang="cs-CZ" dirty="0">
              <a:solidFill>
                <a:srgbClr val="7030A0"/>
              </a:solidFill>
            </a:endParaRPr>
          </a:p>
        </p:txBody>
      </p:sp>
      <p:sp>
        <p:nvSpPr>
          <p:cNvPr id="3" name="Zástupný symbol pro obsah 2"/>
          <p:cNvSpPr>
            <a:spLocks noGrp="1"/>
          </p:cNvSpPr>
          <p:nvPr>
            <p:ph idx="1"/>
          </p:nvPr>
        </p:nvSpPr>
        <p:spPr>
          <a:xfrm>
            <a:off x="539552" y="2996952"/>
            <a:ext cx="8229600" cy="2908920"/>
          </a:xfrm>
        </p:spPr>
        <p:txBody>
          <a:bodyPr/>
          <a:lstStyle/>
          <a:p>
            <a:r>
              <a:rPr lang="cs-CZ" dirty="0"/>
              <a:t>o</a:t>
            </a:r>
            <a:r>
              <a:rPr lang="cs-CZ" dirty="0" smtClean="0"/>
              <a:t>tec či matka dítěte</a:t>
            </a:r>
          </a:p>
          <a:p>
            <a:r>
              <a:rPr lang="cs-CZ" dirty="0" smtClean="0"/>
              <a:t>nutno žádat zaměstnavatele</a:t>
            </a:r>
          </a:p>
          <a:p>
            <a:r>
              <a:rPr lang="cs-CZ" dirty="0"/>
              <a:t>n</a:t>
            </a:r>
            <a:r>
              <a:rPr lang="cs-CZ" dirty="0" smtClean="0"/>
              <a:t>ejvýše do třech let věku dítěte (délku stanovuje rodič)</a:t>
            </a:r>
          </a:p>
          <a:p>
            <a:endParaRPr lang="cs-CZ" dirty="0"/>
          </a:p>
        </p:txBody>
      </p:sp>
      <p:pic>
        <p:nvPicPr>
          <p:cNvPr id="6146" name="Picture 2" descr="C:\Users\Jana\AppData\Local\Microsoft\Windows\Temporary Internet Files\Content.IE5\VV7YO8FO\MC90037013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256" y="1484784"/>
            <a:ext cx="1736897" cy="24793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6916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Pracovní doba</a:t>
            </a:r>
            <a:endParaRPr lang="cs-CZ" dirty="0">
              <a:solidFill>
                <a:srgbClr val="7030A0"/>
              </a:solidFill>
            </a:endParaRPr>
          </a:p>
        </p:txBody>
      </p:sp>
      <p:sp>
        <p:nvSpPr>
          <p:cNvPr id="3" name="Zástupný symbol pro obsah 2"/>
          <p:cNvSpPr>
            <a:spLocks noGrp="1"/>
          </p:cNvSpPr>
          <p:nvPr>
            <p:ph idx="1"/>
          </p:nvPr>
        </p:nvSpPr>
        <p:spPr/>
        <p:txBody>
          <a:bodyPr/>
          <a:lstStyle/>
          <a:p>
            <a:r>
              <a:rPr lang="cs-CZ" dirty="0"/>
              <a:t>u</a:t>
            </a:r>
            <a:r>
              <a:rPr lang="cs-CZ" dirty="0" smtClean="0"/>
              <a:t>rčuje a rozvrhuje zaměstnavatel</a:t>
            </a:r>
          </a:p>
          <a:p>
            <a:r>
              <a:rPr lang="cs-CZ" dirty="0" smtClean="0"/>
              <a:t>40 hodin / týden</a:t>
            </a:r>
          </a:p>
          <a:p>
            <a:r>
              <a:rPr lang="cs-CZ" dirty="0"/>
              <a:t>r</a:t>
            </a:r>
            <a:r>
              <a:rPr lang="cs-CZ" dirty="0" smtClean="0"/>
              <a:t>ovnoměrné rozložení směn – 9 hodin / den</a:t>
            </a:r>
          </a:p>
          <a:p>
            <a:r>
              <a:rPr lang="cs-CZ" dirty="0"/>
              <a:t>n</a:t>
            </a:r>
            <a:r>
              <a:rPr lang="cs-CZ" dirty="0" smtClean="0"/>
              <a:t>erovnoměrné rozložení – 12 hodin / den</a:t>
            </a:r>
          </a:p>
          <a:p>
            <a:r>
              <a:rPr lang="cs-CZ" dirty="0"/>
              <a:t>p</a:t>
            </a:r>
            <a:r>
              <a:rPr lang="cs-CZ" dirty="0" smtClean="0"/>
              <a:t>ovinnost být na svém pracovišti, konat zadanou práci</a:t>
            </a:r>
          </a:p>
          <a:p>
            <a:r>
              <a:rPr lang="cs-CZ" dirty="0"/>
              <a:t>p</a:t>
            </a:r>
            <a:r>
              <a:rPr lang="cs-CZ" dirty="0" smtClean="0"/>
              <a:t>o 6 hodinách práce – přestávka min. 30 min. </a:t>
            </a:r>
            <a:endParaRPr lang="cs-CZ" dirty="0"/>
          </a:p>
        </p:txBody>
      </p:sp>
      <p:pic>
        <p:nvPicPr>
          <p:cNvPr id="7170" name="Picture 2" descr="C:\Users\Jana\AppData\Local\Microsoft\Windows\Temporary Internet Files\Content.IE5\90FK01R9\MC90034912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256" y="836712"/>
            <a:ext cx="1481328" cy="18178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3399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Povinnosti zaměstnance</a:t>
            </a:r>
            <a:endParaRPr lang="cs-CZ" dirty="0">
              <a:solidFill>
                <a:srgbClr val="7030A0"/>
              </a:solidFill>
            </a:endParaRPr>
          </a:p>
        </p:txBody>
      </p:sp>
      <p:sp>
        <p:nvSpPr>
          <p:cNvPr id="3" name="Zástupný symbol pro obsah 2"/>
          <p:cNvSpPr>
            <a:spLocks noGrp="1"/>
          </p:cNvSpPr>
          <p:nvPr>
            <p:ph idx="1"/>
          </p:nvPr>
        </p:nvSpPr>
        <p:spPr/>
        <p:txBody>
          <a:bodyPr/>
          <a:lstStyle/>
          <a:p>
            <a:r>
              <a:rPr lang="cs-CZ" dirty="0"/>
              <a:t>d</a:t>
            </a:r>
            <a:r>
              <a:rPr lang="cs-CZ" dirty="0" smtClean="0"/>
              <a:t>održovat nařízení zaměstnavatele</a:t>
            </a:r>
          </a:p>
          <a:p>
            <a:r>
              <a:rPr lang="cs-CZ" dirty="0"/>
              <a:t>d</a:t>
            </a:r>
            <a:r>
              <a:rPr lang="cs-CZ" dirty="0" smtClean="0"/>
              <a:t>održovat bezpečnost práce</a:t>
            </a:r>
          </a:p>
          <a:p>
            <a:r>
              <a:rPr lang="cs-CZ" dirty="0"/>
              <a:t>o</a:t>
            </a:r>
            <a:r>
              <a:rPr lang="cs-CZ" dirty="0" smtClean="0"/>
              <a:t>sobně a řádně konat předepsanou práci na předepsaném místě</a:t>
            </a:r>
          </a:p>
          <a:p>
            <a:r>
              <a:rPr lang="cs-CZ" dirty="0"/>
              <a:t>c</a:t>
            </a:r>
            <a:r>
              <a:rPr lang="cs-CZ" dirty="0" smtClean="0"/>
              <a:t>hránit své zdraví i zdraví ostatních</a:t>
            </a:r>
          </a:p>
          <a:p>
            <a:r>
              <a:rPr lang="cs-CZ" dirty="0"/>
              <a:t>c</a:t>
            </a:r>
            <a:r>
              <a:rPr lang="cs-CZ" dirty="0" smtClean="0"/>
              <a:t>hránit majetek zaměstnavatele</a:t>
            </a:r>
          </a:p>
          <a:p>
            <a:r>
              <a:rPr lang="cs-CZ" dirty="0" smtClean="0"/>
              <a:t>….</a:t>
            </a:r>
            <a:endParaRPr lang="cs-CZ" dirty="0"/>
          </a:p>
        </p:txBody>
      </p:sp>
      <p:pic>
        <p:nvPicPr>
          <p:cNvPr id="9218" name="Picture 2" descr="C:\Users\Jana\AppData\Local\Microsoft\Windows\Temporary Internet Files\Content.IE5\AID7PQCF\MC90023339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240" y="3645024"/>
            <a:ext cx="1484768" cy="24338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9807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8" presetID="42" presetClass="entr" presetSubtype="0" fill="hold" nodeType="with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Povinnosti zaměstnavatele</a:t>
            </a:r>
            <a:endParaRPr lang="cs-CZ" dirty="0">
              <a:solidFill>
                <a:srgbClr val="7030A0"/>
              </a:solidFill>
            </a:endParaRPr>
          </a:p>
        </p:txBody>
      </p:sp>
      <p:sp>
        <p:nvSpPr>
          <p:cNvPr id="3" name="Zástupný symbol pro obsah 2"/>
          <p:cNvSpPr>
            <a:spLocks noGrp="1"/>
          </p:cNvSpPr>
          <p:nvPr>
            <p:ph idx="1"/>
          </p:nvPr>
        </p:nvSpPr>
        <p:spPr/>
        <p:txBody>
          <a:bodyPr/>
          <a:lstStyle/>
          <a:p>
            <a:r>
              <a:rPr lang="cs-CZ" dirty="0"/>
              <a:t>p</a:t>
            </a:r>
            <a:r>
              <a:rPr lang="cs-CZ" dirty="0" smtClean="0"/>
              <a:t>řidělovat zaměstnanci práci dle pracovní smlouvy</a:t>
            </a:r>
          </a:p>
          <a:p>
            <a:r>
              <a:rPr lang="cs-CZ" dirty="0"/>
              <a:t>p</a:t>
            </a:r>
            <a:r>
              <a:rPr lang="cs-CZ" dirty="0" smtClean="0"/>
              <a:t>roškolit zaměstnance o bezpečnosti práce</a:t>
            </a:r>
          </a:p>
          <a:p>
            <a:r>
              <a:rPr lang="cs-CZ" dirty="0"/>
              <a:t>v</a:t>
            </a:r>
            <a:r>
              <a:rPr lang="cs-CZ" dirty="0" smtClean="0"/>
              <a:t>ytvářet řádné podmínky pro práci</a:t>
            </a:r>
          </a:p>
          <a:p>
            <a:r>
              <a:rPr lang="cs-CZ" dirty="0"/>
              <a:t>p</a:t>
            </a:r>
            <a:r>
              <a:rPr lang="cs-CZ" dirty="0" smtClean="0"/>
              <a:t>latit zaměstnanci za odvedenou práci</a:t>
            </a:r>
          </a:p>
          <a:p>
            <a:r>
              <a:rPr lang="cs-CZ" dirty="0" smtClean="0"/>
              <a:t>…</a:t>
            </a:r>
          </a:p>
          <a:p>
            <a:endParaRPr lang="cs-CZ" dirty="0"/>
          </a:p>
        </p:txBody>
      </p:sp>
      <p:pic>
        <p:nvPicPr>
          <p:cNvPr id="8194" name="Picture 2" descr="C:\Users\Jana\AppData\Local\Microsoft\Windows\Temporary Internet Files\Content.IE5\3SI3NPYL\MC90021301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2160" y="4581128"/>
            <a:ext cx="1799539" cy="1429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6747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Bezpečnost práce</a:t>
            </a:r>
            <a:endParaRPr lang="cs-CZ" dirty="0">
              <a:solidFill>
                <a:srgbClr val="7030A0"/>
              </a:solidFill>
            </a:endParaRPr>
          </a:p>
        </p:txBody>
      </p:sp>
      <p:sp>
        <p:nvSpPr>
          <p:cNvPr id="3" name="Zástupný symbol pro obsah 2"/>
          <p:cNvSpPr>
            <a:spLocks noGrp="1"/>
          </p:cNvSpPr>
          <p:nvPr>
            <p:ph idx="1"/>
          </p:nvPr>
        </p:nvSpPr>
        <p:spPr/>
        <p:txBody>
          <a:bodyPr>
            <a:normAutofit fontScale="92500" lnSpcReduction="10000"/>
          </a:bodyPr>
          <a:lstStyle/>
          <a:p>
            <a:r>
              <a:rPr lang="cs-CZ" dirty="0" smtClean="0"/>
              <a:t>Zaměstnanec - povinnosti:</a:t>
            </a:r>
          </a:p>
          <a:p>
            <a:pPr lvl="1"/>
            <a:r>
              <a:rPr lang="cs-CZ" dirty="0" smtClean="0"/>
              <a:t>účastnit se školení</a:t>
            </a:r>
          </a:p>
          <a:p>
            <a:pPr lvl="1"/>
            <a:r>
              <a:rPr lang="cs-CZ" dirty="0"/>
              <a:t>d</a:t>
            </a:r>
            <a:r>
              <a:rPr lang="cs-CZ" dirty="0" smtClean="0"/>
              <a:t>održovat směrnice a nařízení</a:t>
            </a:r>
          </a:p>
          <a:p>
            <a:pPr lvl="1"/>
            <a:r>
              <a:rPr lang="cs-CZ" dirty="0"/>
              <a:t>v</a:t>
            </a:r>
            <a:r>
              <a:rPr lang="cs-CZ" dirty="0" smtClean="0"/>
              <a:t>yužívat ochranné pracovní pomůcky</a:t>
            </a:r>
          </a:p>
          <a:p>
            <a:pPr lvl="1"/>
            <a:r>
              <a:rPr lang="cs-CZ" dirty="0"/>
              <a:t>z</a:t>
            </a:r>
            <a:r>
              <a:rPr lang="cs-CZ" dirty="0" smtClean="0"/>
              <a:t>držovat se jakéhokoli riskantního chování (např. požívání alkoholu, nedodržování pracovních postupů)</a:t>
            </a:r>
          </a:p>
          <a:p>
            <a:pPr lvl="1"/>
            <a:r>
              <a:rPr lang="cs-CZ" dirty="0"/>
              <a:t>s</a:t>
            </a:r>
            <a:r>
              <a:rPr lang="cs-CZ" dirty="0" smtClean="0"/>
              <a:t>polupracovat se zaměstnavatelem na vyhledávání možných rizik</a:t>
            </a:r>
          </a:p>
          <a:p>
            <a:pPr lvl="1"/>
            <a:r>
              <a:rPr lang="cs-CZ" dirty="0"/>
              <a:t>u</a:t>
            </a:r>
            <a:r>
              <a:rPr lang="cs-CZ" dirty="0" smtClean="0"/>
              <a:t>držovat hygienu pracovního prostředí</a:t>
            </a:r>
          </a:p>
          <a:p>
            <a:pPr lvl="1"/>
            <a:r>
              <a:rPr lang="cs-CZ" dirty="0" smtClean="0"/>
              <a:t>…</a:t>
            </a:r>
            <a:endParaRPr lang="cs-CZ" dirty="0"/>
          </a:p>
        </p:txBody>
      </p:sp>
      <p:pic>
        <p:nvPicPr>
          <p:cNvPr id="11266" name="Picture 2" descr="C:\Users\Jana\AppData\Local\Microsoft\Windows\Temporary Internet Files\Content.IE5\6FRIDCRR\MC90023373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76256" y="900895"/>
            <a:ext cx="1769703" cy="2295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1155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anim calcmode="lin" valueType="num">
                                      <p:cBhvr>
                                        <p:cTn id="43"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6" end="6"/>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7030A0"/>
                </a:solidFill>
              </a:rPr>
              <a:t>Pracovní úraz</a:t>
            </a:r>
            <a:endParaRPr lang="cs-CZ" dirty="0">
              <a:solidFill>
                <a:srgbClr val="7030A0"/>
              </a:solidFill>
            </a:endParaRPr>
          </a:p>
        </p:txBody>
      </p:sp>
      <p:sp>
        <p:nvSpPr>
          <p:cNvPr id="3" name="Zástupný symbol pro obsah 2"/>
          <p:cNvSpPr>
            <a:spLocks noGrp="1"/>
          </p:cNvSpPr>
          <p:nvPr>
            <p:ph idx="1"/>
          </p:nvPr>
        </p:nvSpPr>
        <p:spPr/>
        <p:txBody>
          <a:bodyPr/>
          <a:lstStyle/>
          <a:p>
            <a:r>
              <a:rPr lang="cs-CZ" dirty="0"/>
              <a:t>ú</a:t>
            </a:r>
            <a:r>
              <a:rPr lang="cs-CZ" dirty="0" smtClean="0"/>
              <a:t>raz, který se stal při výkonu práce či v přímé souvislosti s ní</a:t>
            </a:r>
          </a:p>
          <a:p>
            <a:r>
              <a:rPr lang="cs-CZ" dirty="0"/>
              <a:t>z</a:t>
            </a:r>
            <a:r>
              <a:rPr lang="cs-CZ" dirty="0" smtClean="0"/>
              <a:t>aměstnanec nesměl porušit bezpečnost práce</a:t>
            </a:r>
          </a:p>
          <a:p>
            <a:r>
              <a:rPr lang="cs-CZ" dirty="0"/>
              <a:t>p</a:t>
            </a:r>
            <a:r>
              <a:rPr lang="cs-CZ" dirty="0" smtClean="0"/>
              <a:t>racovním úrazem není úraz na cestě na pracoviště ani z něj!!!</a:t>
            </a:r>
          </a:p>
          <a:p>
            <a:r>
              <a:rPr lang="cs-CZ" dirty="0"/>
              <a:t>n</a:t>
            </a:r>
            <a:r>
              <a:rPr lang="cs-CZ" dirty="0" smtClean="0"/>
              <a:t>utno nahlásit zaměstnavateli</a:t>
            </a:r>
          </a:p>
          <a:p>
            <a:r>
              <a:rPr lang="cs-CZ" dirty="0"/>
              <a:t>f</a:t>
            </a:r>
            <a:r>
              <a:rPr lang="cs-CZ" dirty="0" smtClean="0"/>
              <a:t>inanční náhrada</a:t>
            </a:r>
            <a:endParaRPr lang="cs-CZ" dirty="0"/>
          </a:p>
        </p:txBody>
      </p:sp>
      <p:pic>
        <p:nvPicPr>
          <p:cNvPr id="10242" name="Picture 2" descr="C:\Users\Jana\AppData\Local\Microsoft\Windows\Temporary Internet Files\Content.IE5\B0F08IYI\MC9002871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502474">
            <a:off x="7265101" y="3727696"/>
            <a:ext cx="1137719" cy="2456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0286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1907704" y="2492896"/>
            <a:ext cx="5760639" cy="923330"/>
          </a:xfrm>
          <a:prstGeom prst="rect">
            <a:avLst/>
          </a:prstGeom>
          <a:solidFill>
            <a:srgbClr val="FFFF00"/>
          </a:solidFill>
        </p:spPr>
        <p:txBody>
          <a:bodyPr wrap="square" lIns="91440" tIns="45720" rIns="91440" bIns="45720">
            <a:spAutoFit/>
            <a:scene3d>
              <a:camera prst="orthographicFront">
                <a:rot lat="0" lon="0" rev="0"/>
              </a:camera>
              <a:lightRig rig="glow" dir="t">
                <a:rot lat="0" lon="0" rev="3600000"/>
              </a:lightRig>
            </a:scene3d>
            <a:sp3d prstMaterial="softEdge">
              <a:bevelT w="29210" h="16510"/>
              <a:contourClr>
                <a:schemeClr val="accent4">
                  <a:alpha val="95000"/>
                </a:schemeClr>
              </a:contourClr>
            </a:sp3d>
          </a:bodyPr>
          <a:lstStyle/>
          <a:p>
            <a:pPr algn="ctr"/>
            <a:r>
              <a:rPr lang="cs-CZ" sz="5400" b="1" dirty="0" smtClean="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rPr>
              <a:t>Otázky a úkoly</a:t>
            </a:r>
            <a:endParaRPr lang="cs-CZ" sz="5400" b="1" dirty="0">
              <a:ln>
                <a:prstDash val="solid"/>
              </a:ln>
              <a:gradFill rotWithShape="1">
                <a:gsLst>
                  <a:gs pos="0">
                    <a:schemeClr val="accent4">
                      <a:tint val="70000"/>
                      <a:satMod val="200000"/>
                    </a:schemeClr>
                  </a:gs>
                  <a:gs pos="40000">
                    <a:schemeClr val="accent4">
                      <a:tint val="90000"/>
                      <a:satMod val="130000"/>
                    </a:schemeClr>
                  </a:gs>
                  <a:gs pos="50000">
                    <a:schemeClr val="accent4">
                      <a:tint val="90000"/>
                      <a:satMod val="130000"/>
                    </a:schemeClr>
                  </a:gs>
                  <a:gs pos="68000">
                    <a:schemeClr val="accent4">
                      <a:tint val="90000"/>
                      <a:satMod val="130000"/>
                    </a:schemeClr>
                  </a:gs>
                  <a:gs pos="100000">
                    <a:schemeClr val="accent4">
                      <a:tint val="70000"/>
                      <a:satMod val="200000"/>
                    </a:schemeClr>
                  </a:gs>
                </a:gsLst>
                <a:lin ang="5400000"/>
              </a:gradFill>
              <a:effectLst>
                <a:outerShdw blurRad="88000" dist="50800" dir="5040000" algn="tl">
                  <a:schemeClr val="accent4">
                    <a:tint val="80000"/>
                    <a:satMod val="250000"/>
                    <a:alpha val="45000"/>
                  </a:schemeClr>
                </a:outerShdw>
              </a:effectLst>
            </a:endParaRPr>
          </a:p>
        </p:txBody>
      </p:sp>
      <p:pic>
        <p:nvPicPr>
          <p:cNvPr id="1026" name="Picture 2" descr="C:\Users\Jana\AppData\Local\Microsoft\Windows\Temporary Internet Files\Content.IE5\PTIBSZ9P\MC900230824[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1600" y="3645024"/>
            <a:ext cx="2216317" cy="2340457"/>
          </a:xfrm>
          <a:prstGeom prst="rect">
            <a:avLst/>
          </a:prstGeom>
          <a:noFill/>
          <a:extLst>
            <a:ext uri="{909E8E84-426E-40DD-AFC4-6F175D3DCCD1}">
              <a14:hiddenFill xmlns:a14="http://schemas.microsoft.com/office/drawing/2010/main">
                <a:solidFill>
                  <a:srgbClr val="FFFFFF"/>
                </a:solidFill>
              </a14:hiddenFill>
            </a:ext>
          </a:extLst>
        </p:spPr>
      </p:pic>
      <p:pic>
        <p:nvPicPr>
          <p:cNvPr id="1027" name="Picture 3" descr="C:\Users\Jana\AppData\Local\Microsoft\Windows\Temporary Internet Files\Content.IE5\CWHTJ96Z\MC900234083[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24128" y="764704"/>
            <a:ext cx="2713022" cy="1351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18035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rPr>
              <a:t>Otázky a úkoly</a:t>
            </a:r>
            <a:endParaRPr lang="cs-CZ" dirty="0">
              <a:solidFill>
                <a:srgbClr val="FF0000"/>
              </a:solidFill>
            </a:endParaRPr>
          </a:p>
        </p:txBody>
      </p:sp>
      <p:sp>
        <p:nvSpPr>
          <p:cNvPr id="3" name="Zástupný symbol pro obsah 2"/>
          <p:cNvSpPr>
            <a:spLocks noGrp="1"/>
          </p:cNvSpPr>
          <p:nvPr>
            <p:ph idx="1"/>
          </p:nvPr>
        </p:nvSpPr>
        <p:spPr/>
        <p:txBody>
          <a:bodyPr/>
          <a:lstStyle/>
          <a:p>
            <a:r>
              <a:rPr lang="cs-CZ" dirty="0" smtClean="0"/>
              <a:t>Po kolika odpracovaných hodinách má zaměstnavatel nárok na přestávku?</a:t>
            </a:r>
          </a:p>
          <a:p>
            <a:r>
              <a:rPr lang="cs-CZ" dirty="0" smtClean="0"/>
              <a:t>K čemu je tato určena?</a:t>
            </a:r>
          </a:p>
          <a:p>
            <a:r>
              <a:rPr lang="cs-CZ" dirty="0" smtClean="0"/>
              <a:t>Kuchařka se v šatně převléká do pracovního oděvu. Přitom jí podklouzne noha a zlomí si ruku. Jedná se o pracovní úraz?</a:t>
            </a:r>
          </a:p>
          <a:p>
            <a:r>
              <a:rPr lang="cs-CZ" dirty="0" smtClean="0"/>
              <a:t>Je zaměstnanec povinen uposlechnout příkaz zaměstnavatele vždy? </a:t>
            </a:r>
            <a:endParaRPr lang="cs-CZ" dirty="0"/>
          </a:p>
        </p:txBody>
      </p:sp>
      <p:pic>
        <p:nvPicPr>
          <p:cNvPr id="2050" name="Picture 2" descr="C:\Users\Jana\AppData\Local\Microsoft\Windows\Temporary Internet Files\Content.IE5\5AFPVKM7\MC90015197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80312" y="1268760"/>
            <a:ext cx="1393244" cy="16854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901579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rPr>
              <a:t>Otázky a úkoly</a:t>
            </a:r>
            <a:endParaRPr lang="cs-CZ" dirty="0">
              <a:solidFill>
                <a:srgbClr val="FF0000"/>
              </a:solidFill>
            </a:endParaRPr>
          </a:p>
        </p:txBody>
      </p:sp>
      <p:sp>
        <p:nvSpPr>
          <p:cNvPr id="3" name="Zástupný symbol pro obsah 2"/>
          <p:cNvSpPr>
            <a:spLocks noGrp="1"/>
          </p:cNvSpPr>
          <p:nvPr>
            <p:ph idx="1"/>
          </p:nvPr>
        </p:nvSpPr>
        <p:spPr/>
        <p:txBody>
          <a:bodyPr>
            <a:normAutofit/>
          </a:bodyPr>
          <a:lstStyle/>
          <a:p>
            <a:r>
              <a:rPr lang="cs-CZ" dirty="0" smtClean="0"/>
              <a:t>Které tři základní údaje musí vždy obsahovat pracovní smlouva?</a:t>
            </a:r>
          </a:p>
          <a:p>
            <a:r>
              <a:rPr lang="cs-CZ" dirty="0" smtClean="0"/>
              <a:t>Co znamená, že pracovní poměr je sjednán na dobu určitou?</a:t>
            </a:r>
          </a:p>
          <a:p>
            <a:r>
              <a:rPr lang="cs-CZ" dirty="0" smtClean="0"/>
              <a:t>Musí zaměstnanec udat ve své výpovědi důvody, proč ji podává?</a:t>
            </a:r>
          </a:p>
          <a:p>
            <a:r>
              <a:rPr lang="cs-CZ" dirty="0" smtClean="0"/>
              <a:t>Co je to výpovědní doba a k čemu slouží?</a:t>
            </a:r>
            <a:endParaRPr lang="cs-CZ" dirty="0"/>
          </a:p>
        </p:txBody>
      </p:sp>
      <p:pic>
        <p:nvPicPr>
          <p:cNvPr id="3074" name="Picture 2" descr="C:\Users\Jana\AppData\Local\Microsoft\Windows\Temporary Internet Files\Content.IE5\B0F08IYI\MC900441902[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13002" y="5085184"/>
            <a:ext cx="1216127" cy="1437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20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rPr>
              <a:t>Odpovědi</a:t>
            </a:r>
            <a:endParaRPr lang="cs-CZ" dirty="0">
              <a:solidFill>
                <a:srgbClr val="FF0000"/>
              </a:solidFill>
            </a:endParaRPr>
          </a:p>
        </p:txBody>
      </p:sp>
      <p:sp>
        <p:nvSpPr>
          <p:cNvPr id="3" name="Zástupný symbol pro obsah 2"/>
          <p:cNvSpPr>
            <a:spLocks noGrp="1"/>
          </p:cNvSpPr>
          <p:nvPr>
            <p:ph idx="1"/>
          </p:nvPr>
        </p:nvSpPr>
        <p:spPr>
          <a:xfrm>
            <a:off x="467544" y="1844824"/>
            <a:ext cx="8229600" cy="4525963"/>
          </a:xfrm>
        </p:spPr>
        <p:txBody>
          <a:bodyPr/>
          <a:lstStyle/>
          <a:p>
            <a:r>
              <a:rPr lang="cs-CZ" dirty="0" smtClean="0">
                <a:solidFill>
                  <a:srgbClr val="FF0000"/>
                </a:solidFill>
              </a:rPr>
              <a:t>Po šesti hodinách.</a:t>
            </a:r>
          </a:p>
          <a:p>
            <a:r>
              <a:rPr lang="cs-CZ" dirty="0" smtClean="0">
                <a:solidFill>
                  <a:srgbClr val="FF0000"/>
                </a:solidFill>
              </a:rPr>
              <a:t>Slouží k odpočinku a k najedení se.</a:t>
            </a:r>
          </a:p>
          <a:p>
            <a:r>
              <a:rPr lang="cs-CZ" dirty="0" smtClean="0">
                <a:solidFill>
                  <a:srgbClr val="FF0000"/>
                </a:solidFill>
              </a:rPr>
              <a:t>Ano.</a:t>
            </a:r>
          </a:p>
          <a:p>
            <a:r>
              <a:rPr lang="cs-CZ" dirty="0" smtClean="0">
                <a:solidFill>
                  <a:srgbClr val="FF0000"/>
                </a:solidFill>
              </a:rPr>
              <a:t>Jen tehdy, pokud je příkaz v souladu s pracovní smlouvou a neporušuje např. bezpečnost práce.</a:t>
            </a:r>
            <a:endParaRPr lang="cs-CZ" dirty="0">
              <a:solidFill>
                <a:srgbClr val="FF0000"/>
              </a:solidFill>
            </a:endParaRPr>
          </a:p>
        </p:txBody>
      </p:sp>
      <p:pic>
        <p:nvPicPr>
          <p:cNvPr id="4" name="Picture 2" descr="C:\Users\Jana\AppData\Local\Microsoft\Windows\Temporary Internet Files\Content.IE5\AID7PQCF\MC90044188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948264" y="548680"/>
            <a:ext cx="1187620" cy="1656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2051"/>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rgbClr val="FF0000"/>
                </a:solidFill>
              </a:rPr>
              <a:t>Řešení</a:t>
            </a:r>
            <a:endParaRPr lang="cs-CZ" dirty="0">
              <a:solidFill>
                <a:srgbClr val="FF0000"/>
              </a:solidFill>
            </a:endParaRPr>
          </a:p>
        </p:txBody>
      </p:sp>
      <p:sp>
        <p:nvSpPr>
          <p:cNvPr id="3" name="Zástupný symbol pro obsah 2"/>
          <p:cNvSpPr>
            <a:spLocks noGrp="1"/>
          </p:cNvSpPr>
          <p:nvPr>
            <p:ph idx="1"/>
          </p:nvPr>
        </p:nvSpPr>
        <p:spPr>
          <a:xfrm>
            <a:off x="457200" y="1340768"/>
            <a:ext cx="8229600" cy="4785395"/>
          </a:xfrm>
        </p:spPr>
        <p:txBody>
          <a:bodyPr>
            <a:normAutofit fontScale="92500" lnSpcReduction="20000"/>
          </a:bodyPr>
          <a:lstStyle/>
          <a:p>
            <a:r>
              <a:rPr lang="cs-CZ" dirty="0" smtClean="0">
                <a:solidFill>
                  <a:srgbClr val="FF0000"/>
                </a:solidFill>
              </a:rPr>
              <a:t>Místo výkonu práce, druh práce, datum nástupu do pracovního poměru.</a:t>
            </a:r>
          </a:p>
          <a:p>
            <a:r>
              <a:rPr lang="cs-CZ" dirty="0" smtClean="0">
                <a:solidFill>
                  <a:srgbClr val="FF0000"/>
                </a:solidFill>
              </a:rPr>
              <a:t>Je sjednán od určité doby do určité doby, např. od 1.9. 2015 do 30.8. 2016</a:t>
            </a:r>
          </a:p>
          <a:p>
            <a:r>
              <a:rPr lang="cs-CZ" dirty="0" smtClean="0">
                <a:solidFill>
                  <a:srgbClr val="FF0000"/>
                </a:solidFill>
              </a:rPr>
              <a:t>Ne, nemusí. </a:t>
            </a:r>
          </a:p>
          <a:p>
            <a:r>
              <a:rPr lang="cs-CZ" dirty="0" smtClean="0">
                <a:solidFill>
                  <a:srgbClr val="FF0000"/>
                </a:solidFill>
              </a:rPr>
              <a:t>Výpovědní doba je doba od podání výpovědi, kterou zaměstnanec ještě u zaměstnavatele musí odpracovat. Např. výpověď je platná od 1.1. a zaměstnancův pracovní poměr končí fakticky až 1.3. Tato doba slouží zaměstnanci k nalezení nové práce, zaměstnavateli k nalezení nového zaměstnance.</a:t>
            </a:r>
          </a:p>
          <a:p>
            <a:pPr marL="0" indent="0">
              <a:buNone/>
            </a:pPr>
            <a:endParaRPr lang="cs-CZ" dirty="0">
              <a:solidFill>
                <a:srgbClr val="FF0000"/>
              </a:solidFill>
            </a:endParaRPr>
          </a:p>
        </p:txBody>
      </p:sp>
      <p:pic>
        <p:nvPicPr>
          <p:cNvPr id="5122" name="Picture 2" descr="C:\Users\Jana\AppData\Local\Microsoft\Windows\Temporary Internet Files\Content.IE5\AID7PQCF\MC90044188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43708" y="260648"/>
            <a:ext cx="775469" cy="10814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333824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solidFill>
                  <a:schemeClr val="accent4">
                    <a:lumMod val="75000"/>
                  </a:schemeClr>
                </a:solidFill>
              </a:rPr>
              <a:t>Zamyšlení</a:t>
            </a:r>
            <a:endParaRPr lang="cs-CZ" dirty="0">
              <a:solidFill>
                <a:schemeClr val="accent4">
                  <a:lumMod val="75000"/>
                </a:schemeClr>
              </a:solidFill>
            </a:endParaRPr>
          </a:p>
        </p:txBody>
      </p:sp>
      <p:sp>
        <p:nvSpPr>
          <p:cNvPr id="3" name="Zástupný symbol pro obsah 2"/>
          <p:cNvSpPr>
            <a:spLocks noGrp="1"/>
          </p:cNvSpPr>
          <p:nvPr>
            <p:ph idx="1"/>
          </p:nvPr>
        </p:nvSpPr>
        <p:spPr/>
        <p:txBody>
          <a:bodyPr/>
          <a:lstStyle/>
          <a:p>
            <a:r>
              <a:rPr lang="cs-CZ" dirty="0" smtClean="0"/>
              <a:t>Který nový poznatek se Ti zdá nejzajímavější či nejpodstatnější pro Tvůj budoucí pracovní život?</a:t>
            </a:r>
          </a:p>
          <a:p>
            <a:r>
              <a:rPr lang="cs-CZ" dirty="0" smtClean="0"/>
              <a:t>Pokus se ve dvojici se spolužákem sestavit pracovní smlouvu. Představ si, že jsi majitel malé soukromé firmy. Pro inspiraci můžeš využít internet či požádat rodiče, aby Ti ukázali svoji pracovní smlouvu.</a:t>
            </a:r>
            <a:endParaRPr lang="cs-CZ" dirty="0"/>
          </a:p>
        </p:txBody>
      </p:sp>
      <p:pic>
        <p:nvPicPr>
          <p:cNvPr id="4098" name="Picture 2" descr="C:\Users\Jana\AppData\Local\Microsoft\Windows\Temporary Internet Files\Content.IE5\AID7PQCF\MC90043441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04248" y="404664"/>
            <a:ext cx="1132836" cy="1274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789290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20688"/>
            <a:ext cx="8229600" cy="1143000"/>
          </a:xfrm>
        </p:spPr>
        <p:txBody>
          <a:bodyPr/>
          <a:lstStyle/>
          <a:p>
            <a:r>
              <a:rPr lang="cs-CZ" dirty="0" smtClean="0">
                <a:solidFill>
                  <a:srgbClr val="7030A0"/>
                </a:solidFill>
              </a:rPr>
              <a:t>Použité kliparty</a:t>
            </a:r>
            <a:endParaRPr lang="cs-CZ" dirty="0">
              <a:solidFill>
                <a:srgbClr val="7030A0"/>
              </a:solidFill>
            </a:endParaRPr>
          </a:p>
        </p:txBody>
      </p:sp>
      <p:sp>
        <p:nvSpPr>
          <p:cNvPr id="3" name="Zástupný symbol pro obsah 2"/>
          <p:cNvSpPr>
            <a:spLocks noGrp="1"/>
          </p:cNvSpPr>
          <p:nvPr>
            <p:ph idx="1"/>
          </p:nvPr>
        </p:nvSpPr>
        <p:spPr>
          <a:xfrm>
            <a:off x="539552" y="2276872"/>
            <a:ext cx="8229600" cy="1728192"/>
          </a:xfrm>
        </p:spPr>
        <p:txBody>
          <a:bodyPr/>
          <a:lstStyle/>
          <a:p>
            <a:pPr marL="0" indent="0" algn="just">
              <a:buNone/>
            </a:pPr>
            <a:r>
              <a:rPr lang="cs-CZ" dirty="0" smtClean="0"/>
              <a:t>	Všechny použité kliparty jsou z volně dostupných sad programu PowerPoint společnosti Microsoft.</a:t>
            </a:r>
            <a:endParaRPr lang="cs-CZ" dirty="0"/>
          </a:p>
        </p:txBody>
      </p:sp>
      <p:pic>
        <p:nvPicPr>
          <p:cNvPr id="5" name="Picture 3" descr="C:\Users\Jana\AppData\Local\Microsoft\Windows\Temporary Internet Files\Content.IE5\B0F08IYI\MC90023076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36096" y="4281690"/>
            <a:ext cx="2282457" cy="1712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3746862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620688"/>
            <a:ext cx="8229600" cy="1143000"/>
          </a:xfrm>
        </p:spPr>
        <p:txBody>
          <a:bodyPr/>
          <a:lstStyle/>
          <a:p>
            <a:r>
              <a:rPr lang="cs-CZ" dirty="0" smtClean="0">
                <a:solidFill>
                  <a:srgbClr val="7030A0"/>
                </a:solidFill>
              </a:rPr>
              <a:t>Zdroje použitých informací</a:t>
            </a:r>
            <a:endParaRPr lang="cs-CZ" dirty="0">
              <a:solidFill>
                <a:srgbClr val="7030A0"/>
              </a:solidFill>
            </a:endParaRPr>
          </a:p>
        </p:txBody>
      </p:sp>
      <p:sp>
        <p:nvSpPr>
          <p:cNvPr id="3" name="Zástupný symbol pro obsah 2"/>
          <p:cNvSpPr>
            <a:spLocks noGrp="1"/>
          </p:cNvSpPr>
          <p:nvPr>
            <p:ph idx="1"/>
          </p:nvPr>
        </p:nvSpPr>
        <p:spPr>
          <a:xfrm>
            <a:off x="539552" y="2276872"/>
            <a:ext cx="8229600" cy="2004818"/>
          </a:xfrm>
        </p:spPr>
        <p:txBody>
          <a:bodyPr/>
          <a:lstStyle/>
          <a:p>
            <a:pPr algn="just">
              <a:buFont typeface="Wingdings" pitchFamily="2" charset="2"/>
              <a:buChar char="§"/>
            </a:pPr>
            <a:r>
              <a:rPr lang="cs-CZ" dirty="0" smtClean="0"/>
              <a:t>Zákon </a:t>
            </a:r>
            <a:r>
              <a:rPr lang="cs-CZ" dirty="0"/>
              <a:t>č. 262/2006 Sb., </a:t>
            </a:r>
            <a:r>
              <a:rPr lang="cs-CZ" dirty="0" smtClean="0"/>
              <a:t>Zákoník práce</a:t>
            </a:r>
          </a:p>
          <a:p>
            <a:pPr algn="just">
              <a:buFont typeface="Wingdings" pitchFamily="2" charset="2"/>
              <a:buChar char="§"/>
            </a:pPr>
            <a:r>
              <a:rPr lang="cs-CZ" dirty="0" smtClean="0"/>
              <a:t>pravidelná školení BOZP pořádaná ZŠ Městec Králové</a:t>
            </a:r>
          </a:p>
          <a:p>
            <a:pPr marL="0" indent="0" algn="just">
              <a:buNone/>
            </a:pPr>
            <a:endParaRPr lang="cs-CZ" dirty="0"/>
          </a:p>
        </p:txBody>
      </p:sp>
      <p:pic>
        <p:nvPicPr>
          <p:cNvPr id="5" name="Picture 3" descr="C:\Users\Jana\AppData\Local\Microsoft\Windows\Temporary Internet Files\Content.IE5\B0F08IYI\MC90023076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860032" y="4149080"/>
            <a:ext cx="2282457" cy="17123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4393740"/>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139</TotalTime>
  <Words>819</Words>
  <Application>Microsoft Office PowerPoint</Application>
  <PresentationFormat>Předvádění na obrazovce (4:3)</PresentationFormat>
  <Paragraphs>164</Paragraphs>
  <Slides>27</Slides>
  <Notes>0</Notes>
  <HiddenSlides>0</HiddenSlides>
  <MMClips>0</MMClips>
  <ScaleCrop>false</ScaleCrop>
  <HeadingPairs>
    <vt:vector size="4" baseType="variant">
      <vt:variant>
        <vt:lpstr>Motiv</vt:lpstr>
      </vt:variant>
      <vt:variant>
        <vt:i4>1</vt:i4>
      </vt:variant>
      <vt:variant>
        <vt:lpstr>Nadpisy snímků</vt:lpstr>
      </vt:variant>
      <vt:variant>
        <vt:i4>27</vt:i4>
      </vt:variant>
    </vt:vector>
  </HeadingPairs>
  <TitlesOfParts>
    <vt:vector size="28" baseType="lpstr">
      <vt:lpstr>Motiv systému Office</vt:lpstr>
      <vt:lpstr>Prezentace aplikace PowerPoint</vt:lpstr>
      <vt:lpstr>Pracovní právo</vt:lpstr>
      <vt:lpstr>Základní údaje</vt:lpstr>
      <vt:lpstr>Dvě strany</vt:lpstr>
      <vt:lpstr>Vznik a změny pracovního poměru</vt:lpstr>
      <vt:lpstr>Pracovní poměr na dobu</vt:lpstr>
      <vt:lpstr>Náležitosti pracovní smlouvy</vt:lpstr>
      <vt:lpstr>Zánik pracovního poměru</vt:lpstr>
      <vt:lpstr>Zánik pracovního poměru</vt:lpstr>
      <vt:lpstr>Zánik pracovního poměru</vt:lpstr>
      <vt:lpstr>Zánik pracovního poměru</vt:lpstr>
      <vt:lpstr>Dovolená</vt:lpstr>
      <vt:lpstr>Mateřská dovolená</vt:lpstr>
      <vt:lpstr>Rodičovská dovolená</vt:lpstr>
      <vt:lpstr>Pracovní doba</vt:lpstr>
      <vt:lpstr>Povinnosti zaměstnance</vt:lpstr>
      <vt:lpstr>Povinnosti zaměstnavatele</vt:lpstr>
      <vt:lpstr>Bezpečnost práce</vt:lpstr>
      <vt:lpstr>Pracovní úraz</vt:lpstr>
      <vt:lpstr>Prezentace aplikace PowerPoint</vt:lpstr>
      <vt:lpstr>Otázky a úkoly</vt:lpstr>
      <vt:lpstr>Otázky a úkoly</vt:lpstr>
      <vt:lpstr>Odpovědi</vt:lpstr>
      <vt:lpstr>Řešení</vt:lpstr>
      <vt:lpstr>Zamyšlení</vt:lpstr>
      <vt:lpstr>Použité kliparty</vt:lpstr>
      <vt:lpstr>Zdroje použitých informací</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Jana</dc:creator>
  <cp:lastModifiedBy>Jana</cp:lastModifiedBy>
  <cp:revision>24</cp:revision>
  <dcterms:created xsi:type="dcterms:W3CDTF">2013-02-20T10:30:22Z</dcterms:created>
  <dcterms:modified xsi:type="dcterms:W3CDTF">2013-02-25T15:51:27Z</dcterms:modified>
</cp:coreProperties>
</file>