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71" r:id="rId6"/>
    <p:sldId id="272" r:id="rId7"/>
    <p:sldId id="273" r:id="rId8"/>
    <p:sldId id="264" r:id="rId9"/>
    <p:sldId id="274" r:id="rId10"/>
    <p:sldId id="275" r:id="rId11"/>
    <p:sldId id="276" r:id="rId12"/>
    <p:sldId id="277" r:id="rId13"/>
    <p:sldId id="278" r:id="rId14"/>
    <p:sldId id="27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>
        <p:scale>
          <a:sx n="60" d="100"/>
          <a:sy n="60" d="100"/>
        </p:scale>
        <p:origin x="-78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6EA006-0DD7-4466-A6F8-0FA9DD1E90CF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8C3F19E-C508-4BE6-9DA9-15659C86C1FD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výtrus</a:t>
          </a:r>
          <a:endParaRPr lang="cs-CZ" sz="2800" dirty="0">
            <a:solidFill>
              <a:schemeClr val="tx1"/>
            </a:solidFill>
          </a:endParaRPr>
        </a:p>
      </dgm:t>
    </dgm:pt>
    <dgm:pt modelId="{E9AE711C-0A7E-4DE9-91E2-34766ED03549}" type="parTrans" cxnId="{8E5275E3-57C8-46FB-9876-D58BCDD4E32C}">
      <dgm:prSet/>
      <dgm:spPr/>
      <dgm:t>
        <a:bodyPr/>
        <a:lstStyle/>
        <a:p>
          <a:endParaRPr lang="cs-CZ"/>
        </a:p>
      </dgm:t>
    </dgm:pt>
    <dgm:pt modelId="{67346432-84A6-4DEB-9CEF-50C8C390E907}" type="sibTrans" cxnId="{8E5275E3-57C8-46FB-9876-D58BCDD4E32C}">
      <dgm:prSet/>
      <dgm:spPr>
        <a:ln w="38100">
          <a:solidFill>
            <a:srgbClr val="C00000"/>
          </a:solidFill>
        </a:ln>
      </dgm:spPr>
      <dgm:t>
        <a:bodyPr/>
        <a:lstStyle/>
        <a:p>
          <a:endParaRPr lang="cs-CZ"/>
        </a:p>
      </dgm:t>
    </dgm:pt>
    <dgm:pt modelId="{0E78E0FE-DD74-46C3-BA7E-90CB05D92315}">
      <dgm:prSet phldrT="[Text]" custT="1"/>
      <dgm:spPr/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prokel</a:t>
          </a:r>
          <a:r>
            <a:rPr lang="cs-CZ" sz="2800" dirty="0" smtClean="0">
              <a:solidFill>
                <a:schemeClr val="tx1"/>
              </a:solidFill>
            </a:rPr>
            <a:t/>
          </a:r>
          <a:br>
            <a:rPr lang="cs-CZ" sz="2800" dirty="0" smtClean="0">
              <a:solidFill>
                <a:schemeClr val="tx1"/>
              </a:solidFill>
            </a:rPr>
          </a:br>
          <a:r>
            <a:rPr lang="cs-CZ" sz="2400" dirty="0" smtClean="0">
              <a:solidFill>
                <a:schemeClr val="tx1"/>
              </a:solidFill>
            </a:rPr>
            <a:t>vláknitý nebo srdčitý</a:t>
          </a:r>
          <a:endParaRPr lang="cs-CZ" sz="2400" dirty="0">
            <a:solidFill>
              <a:schemeClr val="tx1"/>
            </a:solidFill>
          </a:endParaRPr>
        </a:p>
      </dgm:t>
    </dgm:pt>
    <dgm:pt modelId="{C175DB90-C59F-403F-A1B7-A05C45A570F4}" type="parTrans" cxnId="{6EF9B7C2-3EEF-48C3-ADD7-31554AF58396}">
      <dgm:prSet/>
      <dgm:spPr/>
      <dgm:t>
        <a:bodyPr/>
        <a:lstStyle/>
        <a:p>
          <a:endParaRPr lang="cs-CZ"/>
        </a:p>
      </dgm:t>
    </dgm:pt>
    <dgm:pt modelId="{24ED43CF-1F85-4156-98C5-305297870E61}" type="sibTrans" cxnId="{6EF9B7C2-3EEF-48C3-ADD7-31554AF58396}">
      <dgm:prSet/>
      <dgm:spPr>
        <a:ln w="38100">
          <a:solidFill>
            <a:srgbClr val="7030A0"/>
          </a:solidFill>
        </a:ln>
      </dgm:spPr>
      <dgm:t>
        <a:bodyPr/>
        <a:lstStyle/>
        <a:p>
          <a:endParaRPr lang="cs-CZ"/>
        </a:p>
      </dgm:t>
    </dgm:pt>
    <dgm:pt modelId="{4FFB0ED3-CB41-457D-8140-070FAA90BF96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na </a:t>
          </a:r>
          <a:r>
            <a:rPr lang="cs-CZ" sz="2400" dirty="0" err="1" smtClean="0">
              <a:solidFill>
                <a:schemeClr val="tx1"/>
              </a:solidFill>
            </a:rPr>
            <a:t>proklu</a:t>
          </a:r>
          <a:r>
            <a:rPr lang="cs-CZ" sz="2400" dirty="0" smtClean="0">
              <a:solidFill>
                <a:schemeClr val="tx1"/>
              </a:solidFill>
            </a:rPr>
            <a:t> </a:t>
          </a:r>
          <a:r>
            <a:rPr lang="cs-CZ" sz="2400" dirty="0" smtClean="0">
              <a:solidFill>
                <a:schemeClr val="tx1"/>
              </a:solidFill>
              <a:latin typeface="Arial"/>
              <a:cs typeface="Arial"/>
            </a:rPr>
            <a:t>→ </a:t>
          </a:r>
          <a:r>
            <a:rPr lang="cs-CZ" sz="2400" dirty="0" smtClean="0">
              <a:solidFill>
                <a:schemeClr val="tx1"/>
              </a:solidFill>
            </a:rPr>
            <a:t>pohlavní orgány</a:t>
          </a:r>
          <a:r>
            <a:rPr lang="cs-CZ" sz="2800" dirty="0" smtClean="0">
              <a:solidFill>
                <a:schemeClr val="tx1"/>
              </a:solidFill>
            </a:rPr>
            <a:t/>
          </a:r>
          <a:br>
            <a:rPr lang="cs-CZ" sz="2800" dirty="0" smtClean="0">
              <a:solidFill>
                <a:schemeClr val="tx1"/>
              </a:solidFill>
            </a:rPr>
          </a:br>
          <a:r>
            <a:rPr lang="cs-CZ" sz="2800" dirty="0" smtClean="0">
              <a:solidFill>
                <a:schemeClr val="tx1"/>
              </a:solidFill>
            </a:rPr>
            <a:t>samčí = pelatky</a:t>
          </a:r>
          <a:br>
            <a:rPr lang="cs-CZ" sz="2800" dirty="0" smtClean="0">
              <a:solidFill>
                <a:schemeClr val="tx1"/>
              </a:solidFill>
            </a:rPr>
          </a:br>
          <a:r>
            <a:rPr lang="cs-CZ" sz="2800" dirty="0" smtClean="0">
              <a:solidFill>
                <a:schemeClr val="tx1"/>
              </a:solidFill>
            </a:rPr>
            <a:t>samičí = zárodečníky</a:t>
          </a:r>
          <a:endParaRPr lang="cs-CZ" sz="2800" dirty="0">
            <a:solidFill>
              <a:schemeClr val="tx1"/>
            </a:solidFill>
          </a:endParaRPr>
        </a:p>
      </dgm:t>
    </dgm:pt>
    <dgm:pt modelId="{23A11989-B5B7-4645-B152-0D65DA90DB63}" type="parTrans" cxnId="{6CEA843C-6E87-4AA0-B266-D1C37DE34A5E}">
      <dgm:prSet/>
      <dgm:spPr/>
      <dgm:t>
        <a:bodyPr/>
        <a:lstStyle/>
        <a:p>
          <a:endParaRPr lang="cs-CZ"/>
        </a:p>
      </dgm:t>
    </dgm:pt>
    <dgm:pt modelId="{A4A667DE-55E9-491B-84C4-AB025C2F49FE}" type="sibTrans" cxnId="{6CEA843C-6E87-4AA0-B266-D1C37DE34A5E}">
      <dgm:prSet/>
      <dgm:spPr>
        <a:ln w="38100">
          <a:solidFill>
            <a:srgbClr val="00B0F0"/>
          </a:solidFill>
        </a:ln>
      </dgm:spPr>
      <dgm:t>
        <a:bodyPr/>
        <a:lstStyle/>
        <a:p>
          <a:endParaRPr lang="cs-CZ"/>
        </a:p>
      </dgm:t>
    </dgm:pt>
    <dgm:pt modelId="{6FFAE74C-4F6D-45EE-B9ED-191110B50A4F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splynutí </a:t>
          </a:r>
          <a:r>
            <a:rPr lang="cs-CZ" sz="2800" dirty="0" err="1" smtClean="0">
              <a:solidFill>
                <a:schemeClr val="tx1"/>
              </a:solidFill>
            </a:rPr>
            <a:t>pohl</a:t>
          </a:r>
          <a:r>
            <a:rPr lang="cs-CZ" sz="2800" dirty="0" smtClean="0">
              <a:solidFill>
                <a:schemeClr val="tx1"/>
              </a:solidFill>
            </a:rPr>
            <a:t>. buněk</a:t>
          </a:r>
          <a:endParaRPr lang="cs-CZ" sz="2800" dirty="0">
            <a:solidFill>
              <a:schemeClr val="tx1"/>
            </a:solidFill>
          </a:endParaRPr>
        </a:p>
      </dgm:t>
    </dgm:pt>
    <dgm:pt modelId="{D2B03DFE-833D-41A2-B538-345F9DD990AE}" type="parTrans" cxnId="{8C1D04D2-A00C-4270-8E4F-657CBB3E237B}">
      <dgm:prSet/>
      <dgm:spPr/>
      <dgm:t>
        <a:bodyPr/>
        <a:lstStyle/>
        <a:p>
          <a:endParaRPr lang="cs-CZ"/>
        </a:p>
      </dgm:t>
    </dgm:pt>
    <dgm:pt modelId="{AAE1663F-FF1E-452C-96A6-804D27031A45}" type="sibTrans" cxnId="{8C1D04D2-A00C-4270-8E4F-657CBB3E237B}">
      <dgm:prSet/>
      <dgm:spPr>
        <a:ln w="38100">
          <a:solidFill>
            <a:srgbClr val="92D050"/>
          </a:solidFill>
        </a:ln>
      </dgm:spPr>
      <dgm:t>
        <a:bodyPr/>
        <a:lstStyle/>
        <a:p>
          <a:endParaRPr lang="cs-CZ"/>
        </a:p>
      </dgm:t>
    </dgm:pt>
    <dgm:pt modelId="{C88CFEA1-866F-4EF9-A22E-E60419572106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nová rostlina</a:t>
          </a:r>
          <a:endParaRPr lang="cs-CZ" sz="2800" dirty="0">
            <a:solidFill>
              <a:schemeClr val="tx1"/>
            </a:solidFill>
          </a:endParaRPr>
        </a:p>
      </dgm:t>
    </dgm:pt>
    <dgm:pt modelId="{281247FE-4E8B-4C1F-8466-8A77122787FD}" type="parTrans" cxnId="{4860BFE2-BBCA-4D28-86A0-D4B7554A719B}">
      <dgm:prSet/>
      <dgm:spPr/>
      <dgm:t>
        <a:bodyPr/>
        <a:lstStyle/>
        <a:p>
          <a:endParaRPr lang="cs-CZ"/>
        </a:p>
      </dgm:t>
    </dgm:pt>
    <dgm:pt modelId="{8D0936D5-A842-435B-957F-BDBDD4BE0CEC}" type="sibTrans" cxnId="{4860BFE2-BBCA-4D28-86A0-D4B7554A719B}">
      <dgm:prSet/>
      <dgm:spPr>
        <a:ln w="38100">
          <a:solidFill>
            <a:srgbClr val="FFC000"/>
          </a:solidFill>
        </a:ln>
      </dgm:spPr>
      <dgm:t>
        <a:bodyPr/>
        <a:lstStyle/>
        <a:p>
          <a:endParaRPr lang="cs-CZ"/>
        </a:p>
      </dgm:t>
    </dgm:pt>
    <dgm:pt modelId="{47C85049-02E6-45CC-8F9B-27EFEBF9C525}" type="pres">
      <dgm:prSet presAssocID="{4C6EA006-0DD7-4466-A6F8-0FA9DD1E90C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C1BC56-678F-4825-92DB-468D5C896AF2}" type="pres">
      <dgm:prSet presAssocID="{B8C3F19E-C508-4BE6-9DA9-15659C86C1FD}" presName="node" presStyleLbl="node1" presStyleIdx="0" presStyleCnt="5" custScaleX="87034" custScaleY="438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B5F5C7-0E67-44AB-ACF5-579ACF7F03D1}" type="pres">
      <dgm:prSet presAssocID="{B8C3F19E-C508-4BE6-9DA9-15659C86C1FD}" presName="spNode" presStyleCnt="0"/>
      <dgm:spPr/>
    </dgm:pt>
    <dgm:pt modelId="{9983C5B8-34E4-49CF-9313-6479E8E5A68D}" type="pres">
      <dgm:prSet presAssocID="{67346432-84A6-4DEB-9CEF-50C8C390E907}" presName="sibTrans" presStyleLbl="sibTrans1D1" presStyleIdx="0" presStyleCnt="5"/>
      <dgm:spPr/>
      <dgm:t>
        <a:bodyPr/>
        <a:lstStyle/>
        <a:p>
          <a:endParaRPr lang="cs-CZ"/>
        </a:p>
      </dgm:t>
    </dgm:pt>
    <dgm:pt modelId="{D9375A5A-3386-4EB4-A14C-6939529D754B}" type="pres">
      <dgm:prSet presAssocID="{0E78E0FE-DD74-46C3-BA7E-90CB05D92315}" presName="node" presStyleLbl="node1" presStyleIdx="1" presStyleCnt="5" custScaleX="167557" custScaleY="66228" custRadScaleRad="119682" custRadScaleInc="-110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68F0BA-C82A-4C82-91C9-0CD56E56BCA4}" type="pres">
      <dgm:prSet presAssocID="{0E78E0FE-DD74-46C3-BA7E-90CB05D92315}" presName="spNode" presStyleCnt="0"/>
      <dgm:spPr/>
    </dgm:pt>
    <dgm:pt modelId="{4ADD02B3-1E52-4A03-A1DB-B01C34CABD68}" type="pres">
      <dgm:prSet presAssocID="{24ED43CF-1F85-4156-98C5-305297870E61}" presName="sibTrans" presStyleLbl="sibTrans1D1" presStyleIdx="1" presStyleCnt="5"/>
      <dgm:spPr/>
      <dgm:t>
        <a:bodyPr/>
        <a:lstStyle/>
        <a:p>
          <a:endParaRPr lang="cs-CZ"/>
        </a:p>
      </dgm:t>
    </dgm:pt>
    <dgm:pt modelId="{602962AD-565B-4D96-BD30-BE3946AA6DBA}" type="pres">
      <dgm:prSet presAssocID="{4FFB0ED3-CB41-457D-8140-070FAA90BF96}" presName="node" presStyleLbl="node1" presStyleIdx="2" presStyleCnt="5" custScaleX="232174" custScaleY="95448" custRadScaleRad="114395" custRadScaleInc="-117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4ADAF4-7253-4470-A1EA-BB7AB54FBEFB}" type="pres">
      <dgm:prSet presAssocID="{4FFB0ED3-CB41-457D-8140-070FAA90BF96}" presName="spNode" presStyleCnt="0"/>
      <dgm:spPr/>
    </dgm:pt>
    <dgm:pt modelId="{43FA0F75-A90B-4569-8F0E-26850531F7A1}" type="pres">
      <dgm:prSet presAssocID="{A4A667DE-55E9-491B-84C4-AB025C2F49FE}" presName="sibTrans" presStyleLbl="sibTrans1D1" presStyleIdx="2" presStyleCnt="5"/>
      <dgm:spPr/>
      <dgm:t>
        <a:bodyPr/>
        <a:lstStyle/>
        <a:p>
          <a:endParaRPr lang="cs-CZ"/>
        </a:p>
      </dgm:t>
    </dgm:pt>
    <dgm:pt modelId="{EA41735A-370E-411F-A266-0C278DE71A6B}" type="pres">
      <dgm:prSet presAssocID="{6FFAE74C-4F6D-45EE-B9ED-191110B50A4F}" presName="node" presStyleLbl="node1" presStyleIdx="3" presStyleCnt="5" custScaleX="147353" custScaleY="82568" custRadScaleRad="103253" custRadScaleInc="1058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C22AC1-0C70-4FC8-8B1E-5F7E340A6285}" type="pres">
      <dgm:prSet presAssocID="{6FFAE74C-4F6D-45EE-B9ED-191110B50A4F}" presName="spNode" presStyleCnt="0"/>
      <dgm:spPr/>
    </dgm:pt>
    <dgm:pt modelId="{6E6BF509-7D25-4181-BFEF-5EBA9CD1E130}" type="pres">
      <dgm:prSet presAssocID="{AAE1663F-FF1E-452C-96A6-804D27031A45}" presName="sibTrans" presStyleLbl="sibTrans1D1" presStyleIdx="3" presStyleCnt="5"/>
      <dgm:spPr/>
      <dgm:t>
        <a:bodyPr/>
        <a:lstStyle/>
        <a:p>
          <a:endParaRPr lang="cs-CZ"/>
        </a:p>
      </dgm:t>
    </dgm:pt>
    <dgm:pt modelId="{E2A694A6-C401-4B61-BFE7-86BE908065D2}" type="pres">
      <dgm:prSet presAssocID="{C88CFEA1-866F-4EF9-A22E-E60419572106}" presName="node" presStyleLbl="node1" presStyleIdx="4" presStyleCnt="5" custScaleX="133400" custScaleY="63787" custRadScaleRad="111879" custRadScaleInc="122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12DAA5-723A-40CD-901A-04FEEFC50053}" type="pres">
      <dgm:prSet presAssocID="{C88CFEA1-866F-4EF9-A22E-E60419572106}" presName="spNode" presStyleCnt="0"/>
      <dgm:spPr/>
    </dgm:pt>
    <dgm:pt modelId="{85A02A33-32FC-485D-8D0B-90F924A48A66}" type="pres">
      <dgm:prSet presAssocID="{8D0936D5-A842-435B-957F-BDBDD4BE0CE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204599CC-79C6-4D1C-83A8-EA9C8E6D435E}" type="presOf" srcId="{67346432-84A6-4DEB-9CEF-50C8C390E907}" destId="{9983C5B8-34E4-49CF-9313-6479E8E5A68D}" srcOrd="0" destOrd="0" presId="urn:microsoft.com/office/officeart/2005/8/layout/cycle5"/>
    <dgm:cxn modelId="{18B74610-4943-4533-B51E-8718E00FBEB7}" type="presOf" srcId="{4C6EA006-0DD7-4466-A6F8-0FA9DD1E90CF}" destId="{47C85049-02E6-45CC-8F9B-27EFEBF9C525}" srcOrd="0" destOrd="0" presId="urn:microsoft.com/office/officeart/2005/8/layout/cycle5"/>
    <dgm:cxn modelId="{BEC2B59E-0364-479E-86F1-79082F22D947}" type="presOf" srcId="{AAE1663F-FF1E-452C-96A6-804D27031A45}" destId="{6E6BF509-7D25-4181-BFEF-5EBA9CD1E130}" srcOrd="0" destOrd="0" presId="urn:microsoft.com/office/officeart/2005/8/layout/cycle5"/>
    <dgm:cxn modelId="{4860BFE2-BBCA-4D28-86A0-D4B7554A719B}" srcId="{4C6EA006-0DD7-4466-A6F8-0FA9DD1E90CF}" destId="{C88CFEA1-866F-4EF9-A22E-E60419572106}" srcOrd="4" destOrd="0" parTransId="{281247FE-4E8B-4C1F-8466-8A77122787FD}" sibTransId="{8D0936D5-A842-435B-957F-BDBDD4BE0CEC}"/>
    <dgm:cxn modelId="{CFB0A625-ED19-469B-8214-54BB8D0ABC78}" type="presOf" srcId="{C88CFEA1-866F-4EF9-A22E-E60419572106}" destId="{E2A694A6-C401-4B61-BFE7-86BE908065D2}" srcOrd="0" destOrd="0" presId="urn:microsoft.com/office/officeart/2005/8/layout/cycle5"/>
    <dgm:cxn modelId="{30432BEE-4BA9-41E1-B26C-88808F9EACAB}" type="presOf" srcId="{24ED43CF-1F85-4156-98C5-305297870E61}" destId="{4ADD02B3-1E52-4A03-A1DB-B01C34CABD68}" srcOrd="0" destOrd="0" presId="urn:microsoft.com/office/officeart/2005/8/layout/cycle5"/>
    <dgm:cxn modelId="{5A4F685D-3A77-4424-8C6F-CCAD07885FEA}" type="presOf" srcId="{0E78E0FE-DD74-46C3-BA7E-90CB05D92315}" destId="{D9375A5A-3386-4EB4-A14C-6939529D754B}" srcOrd="0" destOrd="0" presId="urn:microsoft.com/office/officeart/2005/8/layout/cycle5"/>
    <dgm:cxn modelId="{8C1D04D2-A00C-4270-8E4F-657CBB3E237B}" srcId="{4C6EA006-0DD7-4466-A6F8-0FA9DD1E90CF}" destId="{6FFAE74C-4F6D-45EE-B9ED-191110B50A4F}" srcOrd="3" destOrd="0" parTransId="{D2B03DFE-833D-41A2-B538-345F9DD990AE}" sibTransId="{AAE1663F-FF1E-452C-96A6-804D27031A45}"/>
    <dgm:cxn modelId="{8E5275E3-57C8-46FB-9876-D58BCDD4E32C}" srcId="{4C6EA006-0DD7-4466-A6F8-0FA9DD1E90CF}" destId="{B8C3F19E-C508-4BE6-9DA9-15659C86C1FD}" srcOrd="0" destOrd="0" parTransId="{E9AE711C-0A7E-4DE9-91E2-34766ED03549}" sibTransId="{67346432-84A6-4DEB-9CEF-50C8C390E907}"/>
    <dgm:cxn modelId="{6CEA843C-6E87-4AA0-B266-D1C37DE34A5E}" srcId="{4C6EA006-0DD7-4466-A6F8-0FA9DD1E90CF}" destId="{4FFB0ED3-CB41-457D-8140-070FAA90BF96}" srcOrd="2" destOrd="0" parTransId="{23A11989-B5B7-4645-B152-0D65DA90DB63}" sibTransId="{A4A667DE-55E9-491B-84C4-AB025C2F49FE}"/>
    <dgm:cxn modelId="{6EF9B7C2-3EEF-48C3-ADD7-31554AF58396}" srcId="{4C6EA006-0DD7-4466-A6F8-0FA9DD1E90CF}" destId="{0E78E0FE-DD74-46C3-BA7E-90CB05D92315}" srcOrd="1" destOrd="0" parTransId="{C175DB90-C59F-403F-A1B7-A05C45A570F4}" sibTransId="{24ED43CF-1F85-4156-98C5-305297870E61}"/>
    <dgm:cxn modelId="{19585ADD-BB9C-4759-A284-EFBA01249385}" type="presOf" srcId="{A4A667DE-55E9-491B-84C4-AB025C2F49FE}" destId="{43FA0F75-A90B-4569-8F0E-26850531F7A1}" srcOrd="0" destOrd="0" presId="urn:microsoft.com/office/officeart/2005/8/layout/cycle5"/>
    <dgm:cxn modelId="{4394E453-AA87-4BE5-8EC2-69D978CCA4D6}" type="presOf" srcId="{8D0936D5-A842-435B-957F-BDBDD4BE0CEC}" destId="{85A02A33-32FC-485D-8D0B-90F924A48A66}" srcOrd="0" destOrd="0" presId="urn:microsoft.com/office/officeart/2005/8/layout/cycle5"/>
    <dgm:cxn modelId="{AB6D0009-E5B2-419A-9BAB-E6E7160E4DB1}" type="presOf" srcId="{6FFAE74C-4F6D-45EE-B9ED-191110B50A4F}" destId="{EA41735A-370E-411F-A266-0C278DE71A6B}" srcOrd="0" destOrd="0" presId="urn:microsoft.com/office/officeart/2005/8/layout/cycle5"/>
    <dgm:cxn modelId="{04B26423-140E-4362-BEB8-26FBB338F162}" type="presOf" srcId="{4FFB0ED3-CB41-457D-8140-070FAA90BF96}" destId="{602962AD-565B-4D96-BD30-BE3946AA6DBA}" srcOrd="0" destOrd="0" presId="urn:microsoft.com/office/officeart/2005/8/layout/cycle5"/>
    <dgm:cxn modelId="{FFB9C650-CFB8-4DF9-851A-8152F5F89926}" type="presOf" srcId="{B8C3F19E-C508-4BE6-9DA9-15659C86C1FD}" destId="{F7C1BC56-678F-4825-92DB-468D5C896AF2}" srcOrd="0" destOrd="0" presId="urn:microsoft.com/office/officeart/2005/8/layout/cycle5"/>
    <dgm:cxn modelId="{BAA56B4A-B216-4695-BCF9-7A30621A6873}" type="presParOf" srcId="{47C85049-02E6-45CC-8F9B-27EFEBF9C525}" destId="{F7C1BC56-678F-4825-92DB-468D5C896AF2}" srcOrd="0" destOrd="0" presId="urn:microsoft.com/office/officeart/2005/8/layout/cycle5"/>
    <dgm:cxn modelId="{0FB6540D-1151-4DFE-A18C-1B86E67929DE}" type="presParOf" srcId="{47C85049-02E6-45CC-8F9B-27EFEBF9C525}" destId="{A0B5F5C7-0E67-44AB-ACF5-579ACF7F03D1}" srcOrd="1" destOrd="0" presId="urn:microsoft.com/office/officeart/2005/8/layout/cycle5"/>
    <dgm:cxn modelId="{9CCB7614-3FA6-4D3A-9E7E-B8D7629AF958}" type="presParOf" srcId="{47C85049-02E6-45CC-8F9B-27EFEBF9C525}" destId="{9983C5B8-34E4-49CF-9313-6479E8E5A68D}" srcOrd="2" destOrd="0" presId="urn:microsoft.com/office/officeart/2005/8/layout/cycle5"/>
    <dgm:cxn modelId="{C7B3D6DA-B1E8-45F0-9D96-9418FF52803D}" type="presParOf" srcId="{47C85049-02E6-45CC-8F9B-27EFEBF9C525}" destId="{D9375A5A-3386-4EB4-A14C-6939529D754B}" srcOrd="3" destOrd="0" presId="urn:microsoft.com/office/officeart/2005/8/layout/cycle5"/>
    <dgm:cxn modelId="{E9D5CF65-A159-4340-9B39-57ED0679A197}" type="presParOf" srcId="{47C85049-02E6-45CC-8F9B-27EFEBF9C525}" destId="{5468F0BA-C82A-4C82-91C9-0CD56E56BCA4}" srcOrd="4" destOrd="0" presId="urn:microsoft.com/office/officeart/2005/8/layout/cycle5"/>
    <dgm:cxn modelId="{C51C66F5-7A49-41C2-A2A3-5ACF0920354C}" type="presParOf" srcId="{47C85049-02E6-45CC-8F9B-27EFEBF9C525}" destId="{4ADD02B3-1E52-4A03-A1DB-B01C34CABD68}" srcOrd="5" destOrd="0" presId="urn:microsoft.com/office/officeart/2005/8/layout/cycle5"/>
    <dgm:cxn modelId="{6433A0EF-D757-4A7B-9BB6-0C072705F538}" type="presParOf" srcId="{47C85049-02E6-45CC-8F9B-27EFEBF9C525}" destId="{602962AD-565B-4D96-BD30-BE3946AA6DBA}" srcOrd="6" destOrd="0" presId="urn:microsoft.com/office/officeart/2005/8/layout/cycle5"/>
    <dgm:cxn modelId="{07EEE662-6432-4DF2-9F33-F2A6F9040B37}" type="presParOf" srcId="{47C85049-02E6-45CC-8F9B-27EFEBF9C525}" destId="{0F4ADAF4-7253-4470-A1EA-BB7AB54FBEFB}" srcOrd="7" destOrd="0" presId="urn:microsoft.com/office/officeart/2005/8/layout/cycle5"/>
    <dgm:cxn modelId="{8F9CCEEB-2504-4407-920B-56909A930612}" type="presParOf" srcId="{47C85049-02E6-45CC-8F9B-27EFEBF9C525}" destId="{43FA0F75-A90B-4569-8F0E-26850531F7A1}" srcOrd="8" destOrd="0" presId="urn:microsoft.com/office/officeart/2005/8/layout/cycle5"/>
    <dgm:cxn modelId="{F57F5154-6372-4AB1-B242-B4FD80CF0112}" type="presParOf" srcId="{47C85049-02E6-45CC-8F9B-27EFEBF9C525}" destId="{EA41735A-370E-411F-A266-0C278DE71A6B}" srcOrd="9" destOrd="0" presId="urn:microsoft.com/office/officeart/2005/8/layout/cycle5"/>
    <dgm:cxn modelId="{2A0CEBA8-FDD7-438C-A291-0438AD768125}" type="presParOf" srcId="{47C85049-02E6-45CC-8F9B-27EFEBF9C525}" destId="{48C22AC1-0C70-4FC8-8B1E-5F7E340A6285}" srcOrd="10" destOrd="0" presId="urn:microsoft.com/office/officeart/2005/8/layout/cycle5"/>
    <dgm:cxn modelId="{2DE5E200-DBF7-43A0-90AF-AC077AAD8250}" type="presParOf" srcId="{47C85049-02E6-45CC-8F9B-27EFEBF9C525}" destId="{6E6BF509-7D25-4181-BFEF-5EBA9CD1E130}" srcOrd="11" destOrd="0" presId="urn:microsoft.com/office/officeart/2005/8/layout/cycle5"/>
    <dgm:cxn modelId="{B7981745-0B68-452F-A1D0-C6B3B1F12E31}" type="presParOf" srcId="{47C85049-02E6-45CC-8F9B-27EFEBF9C525}" destId="{E2A694A6-C401-4B61-BFE7-86BE908065D2}" srcOrd="12" destOrd="0" presId="urn:microsoft.com/office/officeart/2005/8/layout/cycle5"/>
    <dgm:cxn modelId="{32FE62CD-D99B-4567-B50F-D35421C73B24}" type="presParOf" srcId="{47C85049-02E6-45CC-8F9B-27EFEBF9C525}" destId="{0F12DAA5-723A-40CD-901A-04FEEFC50053}" srcOrd="13" destOrd="0" presId="urn:microsoft.com/office/officeart/2005/8/layout/cycle5"/>
    <dgm:cxn modelId="{4237583B-C0A0-46F6-9D23-0C0A296D0905}" type="presParOf" srcId="{47C85049-02E6-45CC-8F9B-27EFEBF9C525}" destId="{85A02A33-32FC-485D-8D0B-90F924A48A66}" srcOrd="14" destOrd="0" presId="urn:microsoft.com/office/officeart/2005/8/layout/cycle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D9AD6-E504-4AD8-8543-832D1FC3F56A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7D35-0EDC-4411-8831-C33917B26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27E7-9FCB-4EB8-AE87-09FC1D46E8DE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F3832-9CDF-4A79-A544-C33B1D2B3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5324-12D4-4B20-BE63-B939F831F11B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3F424-1D59-411D-9977-EFDB72ACB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9D5A-0579-4AD4-968E-1F90E9A0A021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3048-97FB-4A40-A096-AACFDDBF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E82C-66D4-4E95-9B26-31CEAA2138F7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1497-2A0F-4B20-9371-EDDEE5B1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AD8C-D110-431E-98D6-734CEB539A59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897A-AF7C-4E2C-95CB-A71012F9D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234E-C5DA-46BF-846E-24FF7DC388D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FAEA9-96A8-403D-8C3F-CFAF6D08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A783E-B77F-4B57-9801-96A9BB8FADB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36E6-B3CB-49A1-9E36-79A22D6F1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6DA45-A975-4AB9-BD55-E1F16ADFC8B2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5EAF-0DF9-47C5-ACC7-8EC9DEB9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EAB81-40E2-4013-9B58-3F98B1D03B61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E701-7A1E-437B-8D1B-7EA0912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F27FC-6845-4231-B19E-76BF05FC68D8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7EC24-1866-4AE5-B640-8EB9A0F8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10A37A-60A2-414F-9DE3-031F51C2C247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DF146E-98B4-43CF-BAEE-0D198B1F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Kapradiny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3063"/>
          <a:ext cx="822960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VY_32_INOVACE_1B_04_Kapradiny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leden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Určeno pro výklad Kapradin na nižším gymnáziu. Na konci souboru krátké opakování formou aktivity pro žáky na interaktivní tabuli.</a:t>
            </a:r>
          </a:p>
          <a:p>
            <a:pPr eaLnBrk="1" hangingPunct="1"/>
            <a:r>
              <a:rPr lang="cs-CZ" sz="2000" dirty="0" smtClean="0"/>
              <a:t>Výklad obsahuje tyto části: obecnou charakteristiku kapradin, tvar a funkce listu, umístění a stavbu výtrusných kupek, popis životního cyklu, vybrané zástupce.</a:t>
            </a:r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dirty="0" smtClean="0"/>
              <a:t>U obrázků použita animace – zmizení.</a:t>
            </a:r>
          </a:p>
          <a:p>
            <a:pPr eaLnBrk="1" hangingPunct="1"/>
            <a:r>
              <a:rPr lang="cs-CZ" sz="2000" dirty="0" smtClean="0"/>
              <a:t>Jednotlivé části životního cyklu se odkrývají postupně.</a:t>
            </a:r>
          </a:p>
          <a:p>
            <a:pPr eaLnBrk="1" hangingPunct="1"/>
            <a:r>
              <a:rPr lang="cs-CZ" sz="2000" dirty="0" smtClean="0"/>
              <a:t>K procvičení – tajenka a popis obrázku – žáci píší perem na interaktivní tabuli. 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Kapradiny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472488" cy="4708547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nejdokonalejší výtrusné rostliny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cévnaté – vodivé pletivo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kosmopolitní (mimo pouště a polopouště)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stavba: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tropy – stromovitý vzrůst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mírný pás – </a:t>
            </a:r>
            <a:r>
              <a:rPr lang="cs-CZ" dirty="0" err="1" smtClean="0"/>
              <a:t>stínobytné</a:t>
            </a:r>
            <a:r>
              <a:rPr lang="cs-CZ" dirty="0" smtClean="0"/>
              <a:t> byliny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oddenek</a:t>
            </a:r>
            <a:r>
              <a:rPr lang="cs-CZ" dirty="0" smtClean="0"/>
              <a:t> → z něj kořeny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85794"/>
            <a:ext cx="8472488" cy="2000264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listy: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do nálevky → stékání vody do středu rostliny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spirálovitě stočené → ochrana dělivého pletiva na vrcholu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na spodní straně → vznik výtrusů</a:t>
            </a:r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285720" y="6427113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1.: </a:t>
            </a:r>
            <a:r>
              <a:rPr lang="cs-CZ" sz="2200" dirty="0" smtClean="0">
                <a:latin typeface="Constantia" pitchFamily="18" charset="0"/>
              </a:rPr>
              <a:t>Listy kapradin do nálevky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2050" name="Picture 2" descr="File:Jílovišt&amp;ecaron;, Jíloviš&amp;tcaron;ský les, svinuté kapradiny.JPG"/>
          <p:cNvPicPr>
            <a:picLocks noChangeAspect="1" noChangeArrowheads="1"/>
          </p:cNvPicPr>
          <p:nvPr/>
        </p:nvPicPr>
        <p:blipFill>
          <a:blip r:embed="rId2"/>
          <a:srcRect l="21875" t="21250" r="30312"/>
          <a:stretch>
            <a:fillRect/>
          </a:stretch>
        </p:blipFill>
        <p:spPr bwMode="auto">
          <a:xfrm>
            <a:off x="5643570" y="2357430"/>
            <a:ext cx="3296349" cy="4071942"/>
          </a:xfrm>
          <a:prstGeom prst="rect">
            <a:avLst/>
          </a:prstGeom>
          <a:noFill/>
        </p:spPr>
      </p:pic>
      <p:sp>
        <p:nvSpPr>
          <p:cNvPr id="7" name="TextovéPole 14"/>
          <p:cNvSpPr txBox="1">
            <a:spLocks noChangeArrowheads="1"/>
          </p:cNvSpPr>
          <p:nvPr/>
        </p:nvSpPr>
        <p:spPr bwMode="auto">
          <a:xfrm>
            <a:off x="5429256" y="6427113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2.: </a:t>
            </a:r>
            <a:r>
              <a:rPr lang="cs-CZ" sz="2200" dirty="0" smtClean="0">
                <a:latin typeface="Constantia" pitchFamily="18" charset="0"/>
              </a:rPr>
              <a:t>Stočený list kapradin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2052" name="Picture 4" descr="File:Dryopteris affinis1.jpg"/>
          <p:cNvPicPr>
            <a:picLocks noChangeAspect="1" noChangeArrowheads="1"/>
          </p:cNvPicPr>
          <p:nvPr/>
        </p:nvPicPr>
        <p:blipFill>
          <a:blip r:embed="rId3"/>
          <a:srcRect l="15187" t="3672"/>
          <a:stretch>
            <a:fillRect/>
          </a:stretch>
        </p:blipFill>
        <p:spPr bwMode="auto">
          <a:xfrm>
            <a:off x="571472" y="2541418"/>
            <a:ext cx="3714776" cy="393652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85794"/>
            <a:ext cx="8472488" cy="4714908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výtrusy: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uspořádány do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výtrusných kupek</a:t>
            </a:r>
            <a:r>
              <a:rPr lang="cs-CZ" dirty="0" smtClean="0"/>
              <a:t> krytých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ostěrou</a:t>
            </a:r>
            <a:r>
              <a:rPr lang="cs-CZ" dirty="0" smtClean="0"/>
              <a:t> (blána)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po dozrání výtrusů ostěra praská → výtrusy roznášeny větrem</a:t>
            </a:r>
          </a:p>
        </p:txBody>
      </p:sp>
      <p:pic>
        <p:nvPicPr>
          <p:cNvPr id="1026" name="Picture 2" descr="File:Microlepia strigosa var. strigosa (5187617809).jpg"/>
          <p:cNvPicPr>
            <a:picLocks noChangeAspect="1" noChangeArrowheads="1"/>
          </p:cNvPicPr>
          <p:nvPr/>
        </p:nvPicPr>
        <p:blipFill>
          <a:blip r:embed="rId2"/>
          <a:srcRect l="13437" t="8750" r="19062" b="32625"/>
          <a:stretch>
            <a:fillRect/>
          </a:stretch>
        </p:blipFill>
        <p:spPr bwMode="auto">
          <a:xfrm>
            <a:off x="285720" y="2428868"/>
            <a:ext cx="6153726" cy="4008422"/>
          </a:xfrm>
          <a:prstGeom prst="rect">
            <a:avLst/>
          </a:prstGeom>
          <a:noFill/>
        </p:spPr>
      </p:pic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214282" y="6427113"/>
            <a:ext cx="721520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3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 smtClean="0">
                <a:latin typeface="Constantia" pitchFamily="18" charset="0"/>
              </a:rPr>
              <a:t>Výtrusné kupky na spodní straně listu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6643670" y="3000372"/>
            <a:ext cx="2500330" cy="428628"/>
          </a:xfrm>
          <a:prstGeom prst="borderCallout1">
            <a:avLst>
              <a:gd name="adj1" fmla="val 55921"/>
              <a:gd name="adj2" fmla="val -2852"/>
              <a:gd name="adj3" fmla="val 240484"/>
              <a:gd name="adj4" fmla="val -10403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výtrusné kupky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Dryopteris filix-mas - Köhler–s Medizinal-Pflanzen-202.jpg"/>
          <p:cNvPicPr>
            <a:picLocks noChangeAspect="1" noChangeArrowheads="1"/>
          </p:cNvPicPr>
          <p:nvPr/>
        </p:nvPicPr>
        <p:blipFill>
          <a:blip r:embed="rId2"/>
          <a:srcRect l="37582" t="71970" r="19934" b="12878"/>
          <a:stretch>
            <a:fillRect/>
          </a:stretch>
        </p:blipFill>
        <p:spPr bwMode="auto">
          <a:xfrm>
            <a:off x="500034" y="1428736"/>
            <a:ext cx="5286412" cy="2439882"/>
          </a:xfrm>
          <a:prstGeom prst="rect">
            <a:avLst/>
          </a:prstGeom>
          <a:noFill/>
        </p:spPr>
      </p:pic>
      <p:sp>
        <p:nvSpPr>
          <p:cNvPr id="2" name="TextovéPole 14"/>
          <p:cNvSpPr txBox="1">
            <a:spLocks noChangeArrowheads="1"/>
          </p:cNvSpPr>
          <p:nvPr/>
        </p:nvSpPr>
        <p:spPr bwMode="auto">
          <a:xfrm>
            <a:off x="428596" y="928670"/>
            <a:ext cx="721520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</a:t>
            </a:r>
            <a:r>
              <a:rPr lang="cs-CZ" sz="2200" dirty="0" smtClean="0">
                <a:latin typeface="Constantia" pitchFamily="18" charset="0"/>
              </a:rPr>
              <a:t>Kupky výtrusnic kryté ostěrou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6357950" y="1571612"/>
            <a:ext cx="2500330" cy="428628"/>
          </a:xfrm>
          <a:prstGeom prst="borderCallout1">
            <a:avLst>
              <a:gd name="adj1" fmla="val 55921"/>
              <a:gd name="adj2" fmla="val -2852"/>
              <a:gd name="adj3" fmla="val 112731"/>
              <a:gd name="adj4" fmla="val -64010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ostěra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4572000" y="4143380"/>
            <a:ext cx="2500330" cy="428628"/>
          </a:xfrm>
          <a:prstGeom prst="borderCallout1">
            <a:avLst>
              <a:gd name="adj1" fmla="val 55921"/>
              <a:gd name="adj2" fmla="val -2852"/>
              <a:gd name="adj3" fmla="val -147238"/>
              <a:gd name="adj4" fmla="val -56966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výtrusné kupky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286512" y="3000372"/>
            <a:ext cx="2500330" cy="428628"/>
          </a:xfrm>
          <a:prstGeom prst="borderCallout1">
            <a:avLst>
              <a:gd name="adj1" fmla="val 55921"/>
              <a:gd name="adj2" fmla="val -2852"/>
              <a:gd name="adj3" fmla="val -93367"/>
              <a:gd name="adj4" fmla="val -59314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výtrusnice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3786214" cy="704866"/>
          </a:xfrm>
        </p:spPr>
        <p:txBody>
          <a:bodyPr/>
          <a:lstStyle/>
          <a:p>
            <a:r>
              <a:rPr lang="cs-CZ" dirty="0" smtClean="0"/>
              <a:t>Životní cyklus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285784" y="785794"/>
          <a:ext cx="9358346" cy="59293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C1BC56-678F-4825-92DB-468D5C896A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F7C1BC56-678F-4825-92DB-468D5C896A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83C5B8-34E4-49CF-9313-6479E8E5A6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9983C5B8-34E4-49CF-9313-6479E8E5A6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375A5A-3386-4EB4-A14C-6939529D75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graphicEl>
                                              <a:dgm id="{D9375A5A-3386-4EB4-A14C-6939529D75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D02B3-1E52-4A03-A1DB-B01C34CABD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4ADD02B3-1E52-4A03-A1DB-B01C34CABD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2962AD-565B-4D96-BD30-BE3946AA6D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602962AD-565B-4D96-BD30-BE3946AA6D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FA0F75-A90B-4569-8F0E-26850531F7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43FA0F75-A90B-4569-8F0E-26850531F7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41735A-370E-411F-A266-0C278DE71A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graphicEl>
                                              <a:dgm id="{EA41735A-370E-411F-A266-0C278DE71A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BF509-7D25-4181-BFEF-5EBA9CD1E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6E6BF509-7D25-4181-BFEF-5EBA9CD1E1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A694A6-C401-4B61-BFE7-86BE908065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graphicEl>
                                              <a:dgm id="{E2A694A6-C401-4B61-BFE7-86BE908065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02A33-32FC-485D-8D0B-90F924A48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85A02A33-32FC-485D-8D0B-90F924A48A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File:Athyrium filix-femina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10114" y="1571612"/>
            <a:ext cx="4976794" cy="37325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2543164" cy="704866"/>
          </a:xfrm>
        </p:spPr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4786314" y="1071546"/>
            <a:ext cx="321471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6.: </a:t>
            </a:r>
            <a:r>
              <a:rPr lang="cs-CZ" sz="2200" dirty="0" smtClean="0">
                <a:latin typeface="Constantia" pitchFamily="18" charset="0"/>
              </a:rPr>
              <a:t>Papratka samičí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571472" y="1071546"/>
            <a:ext cx="300039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5.: </a:t>
            </a:r>
            <a:r>
              <a:rPr lang="cs-CZ" sz="2200" dirty="0" smtClean="0">
                <a:latin typeface="Constantia" pitchFamily="18" charset="0"/>
              </a:rPr>
              <a:t>Kapraď samec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3074" name="Picture 2" descr="File:Dryopteris filix-ma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581152"/>
            <a:ext cx="3955433" cy="527684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428596" y="928670"/>
            <a:ext cx="300039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7.: </a:t>
            </a:r>
            <a:r>
              <a:rPr lang="cs-CZ" sz="2200" dirty="0" smtClean="0">
                <a:latin typeface="Constantia" pitchFamily="18" charset="0"/>
              </a:rPr>
              <a:t>Osladič obecný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5072066" y="928670"/>
            <a:ext cx="292895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8.: </a:t>
            </a:r>
            <a:r>
              <a:rPr lang="cs-CZ" sz="2200" dirty="0" smtClean="0">
                <a:latin typeface="Constantia" pitchFamily="18" charset="0"/>
              </a:rPr>
              <a:t>Hasivka orličí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2050" name="Picture 2" descr="Soubor:DSCN3854 resize.JPG"/>
          <p:cNvPicPr>
            <a:picLocks noChangeAspect="1" noChangeArrowheads="1"/>
          </p:cNvPicPr>
          <p:nvPr/>
        </p:nvPicPr>
        <p:blipFill>
          <a:blip r:embed="rId2"/>
          <a:srcRect l="11250" r="9999" b="9999"/>
          <a:stretch>
            <a:fillRect/>
          </a:stretch>
        </p:blipFill>
        <p:spPr bwMode="auto">
          <a:xfrm>
            <a:off x="142844" y="1500174"/>
            <a:ext cx="4214842" cy="3612722"/>
          </a:xfrm>
          <a:prstGeom prst="rect">
            <a:avLst/>
          </a:prstGeom>
          <a:noFill/>
        </p:spPr>
      </p:pic>
      <p:pic>
        <p:nvPicPr>
          <p:cNvPr id="2052" name="Picture 4" descr="File:Pteridium aquilinum.JPG"/>
          <p:cNvPicPr>
            <a:picLocks noChangeAspect="1" noChangeArrowheads="1"/>
          </p:cNvPicPr>
          <p:nvPr/>
        </p:nvPicPr>
        <p:blipFill>
          <a:blip r:embed="rId3"/>
          <a:srcRect l="8438" r="2500"/>
          <a:stretch>
            <a:fillRect/>
          </a:stretch>
        </p:blipFill>
        <p:spPr bwMode="auto">
          <a:xfrm>
            <a:off x="4429124" y="1464467"/>
            <a:ext cx="4665776" cy="39290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4786314" y="857232"/>
            <a:ext cx="392909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10.: </a:t>
            </a:r>
            <a:r>
              <a:rPr lang="cs-CZ" sz="2200" dirty="0" smtClean="0">
                <a:latin typeface="Constantia" pitchFamily="18" charset="0"/>
              </a:rPr>
              <a:t>Žebrovice různolistá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571472" y="854973"/>
            <a:ext cx="328614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9.: </a:t>
            </a:r>
            <a:r>
              <a:rPr lang="cs-CZ" sz="2200" dirty="0" smtClean="0">
                <a:latin typeface="Constantia" pitchFamily="18" charset="0"/>
              </a:rPr>
              <a:t>Sleziník routička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1026" name="Picture 2" descr="File:Asplenium ruta muraria2.jpg"/>
          <p:cNvPicPr>
            <a:picLocks noChangeAspect="1" noChangeArrowheads="1"/>
          </p:cNvPicPr>
          <p:nvPr/>
        </p:nvPicPr>
        <p:blipFill>
          <a:blip r:embed="rId2"/>
          <a:srcRect l="15000" r="10937" b="11250"/>
          <a:stretch>
            <a:fillRect/>
          </a:stretch>
        </p:blipFill>
        <p:spPr bwMode="auto">
          <a:xfrm>
            <a:off x="0" y="1500174"/>
            <a:ext cx="4928235" cy="4429156"/>
          </a:xfrm>
          <a:prstGeom prst="rect">
            <a:avLst/>
          </a:prstGeom>
          <a:noFill/>
        </p:spPr>
      </p:pic>
      <p:pic>
        <p:nvPicPr>
          <p:cNvPr id="1028" name="Picture 4" descr="File:Blechnum spicant3.jpg"/>
          <p:cNvPicPr>
            <a:picLocks noChangeAspect="1" noChangeArrowheads="1"/>
          </p:cNvPicPr>
          <p:nvPr/>
        </p:nvPicPr>
        <p:blipFill>
          <a:blip r:embed="rId3"/>
          <a:srcRect l="18125" t="12500" r="28437"/>
          <a:stretch>
            <a:fillRect/>
          </a:stretch>
        </p:blipFill>
        <p:spPr bwMode="auto">
          <a:xfrm>
            <a:off x="4857752" y="1500174"/>
            <a:ext cx="4071966" cy="500062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2257412" cy="1143000"/>
          </a:xfrm>
        </p:spPr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1305341"/>
            <a:ext cx="47863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Rovně:</a:t>
            </a:r>
          </a:p>
          <a:p>
            <a:r>
              <a:rPr lang="cs-CZ" sz="2800" dirty="0" smtClean="0"/>
              <a:t>3. vyrůstají z něj kořeny</a:t>
            </a:r>
          </a:p>
          <a:p>
            <a:r>
              <a:rPr lang="cs-CZ" sz="2800" dirty="0" smtClean="0"/>
              <a:t>5. tvoří se ve výtrusnici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Dolů:</a:t>
            </a:r>
          </a:p>
          <a:p>
            <a:pPr marL="342900" indent="-342900"/>
            <a:r>
              <a:rPr lang="cs-CZ" sz="2800" dirty="0" smtClean="0"/>
              <a:t>1. kryje výtrusnice</a:t>
            </a:r>
          </a:p>
          <a:p>
            <a:pPr marL="342900" indent="-342900"/>
            <a:r>
              <a:rPr lang="cs-CZ" sz="2800" dirty="0" smtClean="0"/>
              <a:t>2. vzniká z vyklíčených výtrusů</a:t>
            </a:r>
          </a:p>
          <a:p>
            <a:pPr marL="342900" indent="-342900"/>
            <a:r>
              <a:rPr lang="cs-CZ" sz="2800" dirty="0" smtClean="0"/>
              <a:t>4. co chrání spirálovitě stočený list</a:t>
            </a:r>
            <a:endParaRPr lang="cs-CZ" dirty="0"/>
          </a:p>
        </p:txBody>
      </p:sp>
      <p:pic>
        <p:nvPicPr>
          <p:cNvPr id="26626" name="Picture 2" descr="http://puzzlemaker.discoveryeducation.com/puzzles/53254xieko.png"/>
          <p:cNvPicPr>
            <a:picLocks noChangeAspect="1" noChangeArrowheads="1"/>
          </p:cNvPicPr>
          <p:nvPr/>
        </p:nvPicPr>
        <p:blipFill>
          <a:blip r:embed="rId2"/>
          <a:srcRect l="3676" t="2727" r="12500" b="7272"/>
          <a:stretch>
            <a:fillRect/>
          </a:stretch>
        </p:blipFill>
        <p:spPr bwMode="auto">
          <a:xfrm>
            <a:off x="4071934" y="71414"/>
            <a:ext cx="4929222" cy="679034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644098" y="3643314"/>
            <a:ext cx="3000364" cy="30469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pPr marL="342900" indent="-342900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ostěra</a:t>
            </a:r>
          </a:p>
          <a:p>
            <a:pPr marL="342900" indent="-342900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prokel</a:t>
            </a:r>
            <a:endParaRPr lang="cs-CZ" sz="3200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oddenek</a:t>
            </a:r>
          </a:p>
          <a:p>
            <a:pPr marL="342900" indent="-342900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dělivé pletivo</a:t>
            </a:r>
          </a:p>
          <a:p>
            <a:pPr marL="342900" indent="-342900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výtrusy</a:t>
            </a:r>
            <a:endParaRPr lang="cs-CZ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7.40741E-7 L -0.41163 -0.001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0802" y="-428652"/>
            <a:ext cx="161447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Popiš</a:t>
            </a:r>
            <a:endParaRPr lang="cs-CZ" dirty="0"/>
          </a:p>
        </p:txBody>
      </p:sp>
      <p:pic>
        <p:nvPicPr>
          <p:cNvPr id="27650" name="Picture 2" descr="File:Illustration Polystichum lobatum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0"/>
            <a:ext cx="4100516" cy="6508756"/>
          </a:xfrm>
          <a:prstGeom prst="rect">
            <a:avLst/>
          </a:prstGeom>
          <a:noFill/>
        </p:spPr>
      </p:pic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0" y="6427113"/>
            <a:ext cx="442915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11.: </a:t>
            </a:r>
            <a:r>
              <a:rPr lang="cs-CZ" sz="2200" dirty="0" smtClean="0">
                <a:latin typeface="Constantia" pitchFamily="18" charset="0"/>
              </a:rPr>
              <a:t>Kapraď samec - ilustrace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4929190" y="557214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40080"/>
              <a:gd name="adj4" fmla="val -8470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4929190" y="785794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39434"/>
              <a:gd name="adj4" fmla="val -4287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4929190" y="3714752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159676"/>
              <a:gd name="adj4" fmla="val -30330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4929190" y="271462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149980"/>
              <a:gd name="adj4" fmla="val -2880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4929190" y="1714488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113131"/>
              <a:gd name="adj4" fmla="val -109807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4929190" y="4643446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60768"/>
              <a:gd name="adj4" fmla="val -2728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0802" y="-428652"/>
            <a:ext cx="204309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27650" name="Picture 2" descr="File:Illustration Polystichum lobatum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0"/>
            <a:ext cx="4100516" cy="6508756"/>
          </a:xfrm>
          <a:prstGeom prst="rect">
            <a:avLst/>
          </a:prstGeom>
          <a:noFill/>
        </p:spPr>
      </p:pic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0" y="6427113"/>
            <a:ext cx="442915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11.: </a:t>
            </a:r>
            <a:r>
              <a:rPr lang="cs-CZ" sz="2200" dirty="0" smtClean="0">
                <a:latin typeface="Constantia" pitchFamily="18" charset="0"/>
              </a:rPr>
              <a:t>Kapraď samec - ilustrace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4929190" y="557214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40080"/>
              <a:gd name="adj4" fmla="val -8470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– oddenek s kořeny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4929190" y="785794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39434"/>
              <a:gd name="adj4" fmla="val -4287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– list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4929190" y="3714752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159676"/>
              <a:gd name="adj4" fmla="val -30330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– ostěra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4929190" y="271462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149980"/>
              <a:gd name="adj4" fmla="val -2880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– výtrusné kupky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4929190" y="1714488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113131"/>
              <a:gd name="adj4" fmla="val -109807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– stočený list – ochrana dělivého pletiva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4929190" y="4643446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60768"/>
              <a:gd name="adj4" fmla="val -2728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– výtrusnice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ČABRADOVÁ, Věra; HASCH, František; SEJPKA, Jaroslav</a:t>
            </a:r>
            <a:r>
              <a:rPr lang="en-US" sz="1100" dirty="0" smtClean="0"/>
              <a:t>;</a:t>
            </a:r>
            <a:r>
              <a:rPr lang="cs-CZ" sz="1100" dirty="0" smtClean="0"/>
              <a:t> VANĚČKOVÁ, Ivana. </a:t>
            </a:r>
            <a:r>
              <a:rPr lang="cs-CZ" sz="1100" i="1" dirty="0" smtClean="0"/>
              <a:t>Přírodopis 7 učebnice pro základní školy a víceletá gymnázia</a:t>
            </a:r>
            <a:r>
              <a:rPr lang="cs-CZ" sz="1100" dirty="0" smtClean="0"/>
              <a:t>. Plzeň: </a:t>
            </a:r>
            <a:r>
              <a:rPr lang="cs-CZ" sz="1100" dirty="0" err="1" smtClean="0"/>
              <a:t>Fraus</a:t>
            </a:r>
            <a:r>
              <a:rPr lang="cs-CZ" sz="11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Obr. 1.: </a:t>
            </a:r>
            <a:r>
              <a:rPr lang="en-US" sz="1100" dirty="0" smtClean="0"/>
              <a:t>DENE, </a:t>
            </a:r>
            <a:r>
              <a:rPr lang="en-US" sz="1100" dirty="0" err="1" smtClean="0"/>
              <a:t>Jesmond</a:t>
            </a:r>
            <a:r>
              <a:rPr lang="en-US" sz="1100" dirty="0" smtClean="0"/>
              <a:t>. </a:t>
            </a:r>
            <a:r>
              <a:rPr lang="en-US" sz="1100" i="1" dirty="0" smtClean="0"/>
              <a:t>Wikimedia Commons</a:t>
            </a:r>
            <a:r>
              <a:rPr lang="en-US" sz="1100" dirty="0" smtClean="0"/>
              <a:t> [online]. [cit. 21.1.2013].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http://commons.wikimedia.org/wiki/File:Dryopteris_affinis1.jpg?uselang=cs </a:t>
            </a:r>
            <a:endParaRPr lang="cs-CZ" sz="11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Obr. 2.: </a:t>
            </a:r>
            <a:r>
              <a:rPr lang="en-US" sz="1100" dirty="0" smtClean="0"/>
              <a:t>AKTRON. </a:t>
            </a:r>
            <a:r>
              <a:rPr lang="en-US" sz="1100" i="1" dirty="0" smtClean="0"/>
              <a:t>Wikimedia Commons</a:t>
            </a:r>
            <a:r>
              <a:rPr lang="en-US" sz="1100" dirty="0" smtClean="0"/>
              <a:t> [online]. [cit. 21.1.2013].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http://commons.wikimedia.org/wiki/File:J%C3%ADlovi%C5%A1t%C4%9B,_J%C3%ADlovi%C5%A1%C5%A5sk%C3%BD_les,_svinut%C3%A9_kapradiny.JPG </a:t>
            </a:r>
            <a:endParaRPr lang="cs-CZ" sz="11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Obr. 3.: EICKHOFF, David.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21.1.2013]. Dostupný na WWW:http://commons.wikimedia.org/wiki/File:Microlepia_strigosa_var._strigosa_%285187617809%29.jpg?</a:t>
            </a:r>
            <a:r>
              <a:rPr lang="cs-CZ" sz="1100" dirty="0" err="1" smtClean="0"/>
              <a:t>uselang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Obr. 4.: KÖHLER, </a:t>
            </a:r>
            <a:r>
              <a:rPr lang="cs-CZ" sz="1100" dirty="0" err="1" smtClean="0"/>
              <a:t>Franz</a:t>
            </a:r>
            <a:r>
              <a:rPr lang="cs-CZ" sz="1100" dirty="0" smtClean="0"/>
              <a:t> </a:t>
            </a:r>
            <a:r>
              <a:rPr lang="cs-CZ" sz="1100" dirty="0" err="1" smtClean="0"/>
              <a:t>Eugen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23.1.2013]. Dostupný na WWW: http://commons.wikimedia.org/wiki/File:Dryopteris_filix-mas_-_K%C3%B6hler%E2%80%93s_Medizinal-Pflanzen-202.jpg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Obr. 5.: </a:t>
            </a:r>
            <a:r>
              <a:rPr lang="nl-NL" sz="1100" dirty="0" smtClean="0"/>
              <a:t>JAN, Jo. </a:t>
            </a:r>
            <a:r>
              <a:rPr lang="nl-NL" sz="1100" i="1" dirty="0" smtClean="0"/>
              <a:t>Wikispecies</a:t>
            </a:r>
            <a:r>
              <a:rPr lang="nl-NL" sz="1100" dirty="0" smtClean="0"/>
              <a:t> [online]. [cit. 23.1.2013]. Dostupný na WWW: http://species.wikimedia.org/wiki/File:Dryopteris_filix-mas.jpg </a:t>
            </a:r>
            <a:endParaRPr lang="cs-CZ" sz="11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100" dirty="0" smtClean="0"/>
              <a:t>Obr. 6.: DENE, </a:t>
            </a:r>
            <a:r>
              <a:rPr lang="cs-CZ" sz="1100" dirty="0" err="1" smtClean="0"/>
              <a:t>Jesmond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Wikispecies</a:t>
            </a:r>
            <a:r>
              <a:rPr lang="cs-CZ" sz="1100" dirty="0" smtClean="0"/>
              <a:t> [online]. [cit. 23.1.2013]. Dostupný na WWW: http://species.</a:t>
            </a:r>
            <a:r>
              <a:rPr lang="cs-CZ" sz="1100" dirty="0" err="1" smtClean="0"/>
              <a:t>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Athyrium</a:t>
            </a:r>
            <a:r>
              <a:rPr lang="cs-CZ" sz="1100" dirty="0" smtClean="0"/>
              <a:t>_</a:t>
            </a:r>
            <a:r>
              <a:rPr lang="cs-CZ" sz="1100" dirty="0" err="1" smtClean="0"/>
              <a:t>filix</a:t>
            </a:r>
            <a:r>
              <a:rPr lang="cs-CZ" sz="1100" dirty="0" smtClean="0"/>
              <a:t>-femina0.jpg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100" dirty="0" smtClean="0"/>
              <a:t>Obr. 7.: ALGIRDAS. </a:t>
            </a:r>
            <a:r>
              <a:rPr lang="cs-CZ" sz="1100" i="1" dirty="0" err="1" smtClean="0"/>
              <a:t>Wikipedie</a:t>
            </a:r>
            <a:r>
              <a:rPr lang="cs-CZ" sz="1100" dirty="0" smtClean="0"/>
              <a:t> [online]. [cit. 23.1.2013]. Dostupný na WWW: http://cs.wikipedia.org/wiki/Soubor:DSCN3854_resize.JPG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100" dirty="0" smtClean="0"/>
              <a:t>Obr. 8.: XIMENEX. </a:t>
            </a:r>
            <a:r>
              <a:rPr lang="cs-CZ" sz="1100" i="1" dirty="0" err="1" smtClean="0"/>
              <a:t>Wikispecies</a:t>
            </a:r>
            <a:r>
              <a:rPr lang="cs-CZ" sz="1100" dirty="0" smtClean="0"/>
              <a:t> [online]. [cit. 23.1.2013]. Dostupný na WWW: http://species.</a:t>
            </a:r>
            <a:r>
              <a:rPr lang="cs-CZ" sz="1100" dirty="0" err="1" smtClean="0"/>
              <a:t>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Pteridium</a:t>
            </a:r>
            <a:r>
              <a:rPr lang="cs-CZ" sz="1100" dirty="0" smtClean="0"/>
              <a:t>_</a:t>
            </a:r>
            <a:r>
              <a:rPr lang="cs-CZ" sz="1100" dirty="0" err="1" smtClean="0"/>
              <a:t>aquilinum.JPG</a:t>
            </a:r>
            <a:r>
              <a:rPr lang="cs-CZ" sz="1100" dirty="0" smtClean="0"/>
              <a:t>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100" dirty="0" smtClean="0"/>
              <a:t>Obr. 9.: </a:t>
            </a:r>
            <a:r>
              <a:rPr lang="nl-NL" sz="1100" dirty="0" smtClean="0"/>
              <a:t>GRAEBNER, Hagen. </a:t>
            </a:r>
            <a:r>
              <a:rPr lang="nl-NL" sz="1100" i="1" dirty="0" smtClean="0"/>
              <a:t>Wikispecies</a:t>
            </a:r>
            <a:r>
              <a:rPr lang="nl-NL" sz="1100" dirty="0" smtClean="0"/>
              <a:t> [online]. [cit. 23.1.2013]. Dostupný na WWW: http://species.wikimedia.org/wiki/File:Asplenium_ruta_muraria2.jpg </a:t>
            </a:r>
            <a:endParaRPr lang="cs-CZ" sz="1100" dirty="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100" dirty="0" smtClean="0"/>
              <a:t>Obr. 10.: JEFFDELONGE. </a:t>
            </a:r>
            <a:r>
              <a:rPr lang="cs-CZ" sz="1100" i="1" dirty="0" err="1" smtClean="0"/>
              <a:t>Wikispecies</a:t>
            </a:r>
            <a:r>
              <a:rPr lang="cs-CZ" sz="1100" dirty="0" smtClean="0"/>
              <a:t> [online]. [cit. 23.1.2013]. Dostupný na WWW: http://species.</a:t>
            </a:r>
            <a:r>
              <a:rPr lang="cs-CZ" sz="1100" dirty="0" err="1" smtClean="0"/>
              <a:t>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Blechnum</a:t>
            </a:r>
            <a:r>
              <a:rPr lang="cs-CZ" sz="1100" dirty="0" smtClean="0"/>
              <a:t>_spicant3.jpg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100" dirty="0" smtClean="0"/>
              <a:t>Obr. 11.: THOMÉ, Otto </a:t>
            </a:r>
            <a:r>
              <a:rPr lang="cs-CZ" sz="1100" dirty="0" err="1" smtClean="0"/>
              <a:t>Wilhelm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23.1.2013]. Dostupný na WWW: http://commons.wikimedia.org/wiki/File:Illustration_Polystichum_lobatum0.jpg?uselang=cs 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729</Words>
  <Application>Microsoft Office PowerPoint</Application>
  <PresentationFormat>Předvádění na obrazovce (4:3)</PresentationFormat>
  <Paragraphs>100</Paragraphs>
  <Slides>15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Kapradiny</vt:lpstr>
      <vt:lpstr>Snímek 2</vt:lpstr>
      <vt:lpstr>Anotace</vt:lpstr>
      <vt:lpstr>Kapradiny</vt:lpstr>
      <vt:lpstr>Snímek 5</vt:lpstr>
      <vt:lpstr>Snímek 6</vt:lpstr>
      <vt:lpstr>Snímek 7</vt:lpstr>
      <vt:lpstr>Životní cyklus</vt:lpstr>
      <vt:lpstr>Zástupci</vt:lpstr>
      <vt:lpstr>Snímek 10</vt:lpstr>
      <vt:lpstr>Snímek 11</vt:lpstr>
      <vt:lpstr>Tajenka</vt:lpstr>
      <vt:lpstr>Popiš</vt:lpstr>
      <vt:lpstr>Řešení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Kapradiny</dc:title>
  <dc:creator>dasa</dc:creator>
  <cp:lastModifiedBy>dasa</cp:lastModifiedBy>
  <cp:revision>29</cp:revision>
  <dcterms:created xsi:type="dcterms:W3CDTF">2013-01-21T17:10:10Z</dcterms:created>
  <dcterms:modified xsi:type="dcterms:W3CDTF">2013-02-25T16:42:36Z</dcterms:modified>
</cp:coreProperties>
</file>