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72" r:id="rId6"/>
    <p:sldId id="261" r:id="rId7"/>
    <p:sldId id="274" r:id="rId8"/>
    <p:sldId id="273" r:id="rId9"/>
    <p:sldId id="265" r:id="rId10"/>
    <p:sldId id="275" r:id="rId11"/>
    <p:sldId id="276" r:id="rId12"/>
    <p:sldId id="277" r:id="rId13"/>
    <p:sldId id="278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0D9AD6-E504-4AD8-8543-832D1FC3F56A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D97D35-0EDC-4411-8831-C33917B26B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BD27E7-9FCB-4EB8-AE87-09FC1D46E8DE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5F3832-9CDF-4A79-A544-C33B1D2B33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C5324-12D4-4B20-BE63-B939F831F11B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03F424-1D59-411D-9977-EFDB72ACB2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009D5A-0579-4AD4-968E-1F90E9A0A021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93048-97FB-4A40-A096-AACFDDBF76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E7E82C-66D4-4E95-9B26-31CEAA2138F7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61497-2A0F-4B20-9371-EDDEE5B16C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60AD8C-D110-431E-98D6-734CEB539A59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2897A-AF7C-4E2C-95CB-A71012F9D4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9E234E-C5DA-46BF-846E-24FF7DC388D4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6FAEA9-96A8-403D-8C3F-CFAF6D0812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A783E-B77F-4B57-9801-96A9BB8FADB4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236E6-B3CB-49A1-9E36-79A22D6F12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6DA45-A975-4AB9-BD55-E1F16ADFC8B2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2F5EAF-0DF9-47C5-ACC7-8EC9DEB9C6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EAB81-40E2-4013-9B58-3F98B1D03B61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B6E701-7A1E-437B-8D1B-7EA09129F9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F27FC-6845-4231-B19E-76BF05FC68D8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37EC24-1866-4AE5-B640-8EB9A0F849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F10A37A-60A2-414F-9DE3-031F51C2C247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6DF146E-98B4-43CF-BAEE-0D198B1F2F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2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ull dir="ru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Přesličky a plavuně</a:t>
            </a:r>
            <a:endParaRPr lang="cs-CZ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 eaLnBrk="1" hangingPunct="1"/>
            <a:endParaRPr lang="cs-CZ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43063"/>
          <a:ext cx="8229600" cy="25958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822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</a:t>
                      </a:r>
                      <a:r>
                        <a:rPr lang="cs-CZ" b="0" baseline="0" dirty="0" smtClean="0"/>
                        <a:t> ŠKOLY: Gymnázium Lovosice, Sady p</a:t>
                      </a:r>
                      <a:r>
                        <a:rPr lang="en-US" b="0" baseline="0" dirty="0" err="1" smtClean="0"/>
                        <a:t>i</a:t>
                      </a:r>
                      <a:r>
                        <a:rPr lang="cs-CZ" b="0" baseline="0" dirty="0" err="1" smtClean="0"/>
                        <a:t>onýrů</a:t>
                      </a:r>
                      <a:r>
                        <a:rPr lang="cs-CZ" b="0" baseline="0" dirty="0" smtClean="0"/>
                        <a:t> 600</a:t>
                      </a:r>
                      <a:r>
                        <a:rPr lang="en-US" b="0" baseline="0" dirty="0" smtClean="0"/>
                        <a:t>/</a:t>
                      </a:r>
                      <a:r>
                        <a:rPr lang="cs-CZ" b="0" baseline="0" dirty="0" smtClean="0"/>
                        <a:t>6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1.5.00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34.1073</a:t>
                      </a:r>
                      <a:endParaRPr lang="cs-CZ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MATERIÁLU: VY_32_INOVACE_1B_05_Přesličky a plavuně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SADY: Botanika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ROČNÍK: sekunda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VZNIKU: leden 2013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Mgr. Dagmar Ročková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55" name="Picture 5" descr="GYMLOVO_logo BR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8" y="500063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56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Určeno pro výklad Přesliček a Plavuní na nižším gymnáziu. Na konci procvičování formou přesmyček a popis obrázku.</a:t>
            </a:r>
          </a:p>
          <a:p>
            <a:pPr eaLnBrk="1" hangingPunct="1"/>
            <a:r>
              <a:rPr lang="cs-CZ" sz="2000" dirty="0" smtClean="0"/>
              <a:t>Výklad obsahuje tyto části: charakteristika přesliček a plavuní, stélky přesličky rolní, zástupci.</a:t>
            </a:r>
          </a:p>
          <a:p>
            <a:pPr eaLnBrk="1" hangingPunct="1">
              <a:buNone/>
            </a:pPr>
            <a:endParaRPr lang="cs-CZ" sz="2000" dirty="0" smtClean="0"/>
          </a:p>
          <a:p>
            <a:pPr eaLnBrk="1" hangingPunct="1"/>
            <a:r>
              <a:rPr lang="cs-CZ" sz="2000" dirty="0" smtClean="0"/>
              <a:t>Pro přechod snímků použita animace – odkrýt doprava nahoru, některé snímky žákům skryty.</a:t>
            </a:r>
          </a:p>
          <a:p>
            <a:pPr eaLnBrk="1" hangingPunct="1"/>
            <a:r>
              <a:rPr lang="cs-CZ" sz="2000" dirty="0" smtClean="0"/>
              <a:t>Text je rolován po odstavcích, případně po jednotlivých odrážkách – dle potřeby k výuce.</a:t>
            </a:r>
          </a:p>
          <a:p>
            <a:pPr eaLnBrk="1" hangingPunct="1"/>
            <a:r>
              <a:rPr lang="cs-CZ" sz="2000" dirty="0" smtClean="0"/>
              <a:t>U obrázků použita animace – zmizení.</a:t>
            </a:r>
          </a:p>
          <a:p>
            <a:pPr eaLnBrk="1" hangingPunct="1"/>
            <a:r>
              <a:rPr lang="cs-CZ" sz="2000" dirty="0" smtClean="0"/>
              <a:t>Hypertextové odkazy (u slov </a:t>
            </a:r>
            <a:r>
              <a:rPr lang="cs-CZ" sz="2000" i="1" dirty="0" smtClean="0"/>
              <a:t>jarní</a:t>
            </a:r>
            <a:r>
              <a:rPr lang="cs-CZ" sz="2000" dirty="0" smtClean="0"/>
              <a:t> a </a:t>
            </a:r>
            <a:r>
              <a:rPr lang="cs-CZ" sz="2000" i="1" dirty="0" smtClean="0"/>
              <a:t>letní</a:t>
            </a:r>
            <a:r>
              <a:rPr lang="cs-CZ" sz="2000" dirty="0" smtClean="0"/>
              <a:t>) – odkaz na obrázek na jiném snímku. Další odkaz u </a:t>
            </a:r>
            <a:r>
              <a:rPr lang="cs-CZ" sz="2000" i="1" dirty="0" smtClean="0"/>
              <a:t>šipky nahoru</a:t>
            </a:r>
            <a:r>
              <a:rPr lang="cs-CZ" sz="2000" dirty="0" smtClean="0"/>
              <a:t> na snímku 6 – návrat k textu na předchozím snímku.</a:t>
            </a:r>
          </a:p>
          <a:p>
            <a:pPr eaLnBrk="1" hangingPunct="1"/>
            <a:r>
              <a:rPr lang="cs-CZ" sz="2000" dirty="0" smtClean="0"/>
              <a:t>Procvičování – práce žáků na interaktivní tabuli.</a:t>
            </a:r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Přesličky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35163"/>
            <a:ext cx="8472488" cy="2065341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vytrvalé byliny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stonek – dutý, článkovaný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postranní stonky vyrůstají v přeslenu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listy – drobné, šupinovité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</p:txBody>
      </p:sp>
      <p:sp>
        <p:nvSpPr>
          <p:cNvPr id="4" name="TextovéPole 14"/>
          <p:cNvSpPr txBox="1">
            <a:spLocks noChangeArrowheads="1"/>
          </p:cNvSpPr>
          <p:nvPr/>
        </p:nvSpPr>
        <p:spPr bwMode="auto">
          <a:xfrm>
            <a:off x="4500530" y="6000768"/>
            <a:ext cx="464347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1.: </a:t>
            </a:r>
            <a:r>
              <a:rPr lang="cs-CZ" sz="2200" dirty="0" smtClean="0">
                <a:latin typeface="Constantia" pitchFamily="18" charset="0"/>
              </a:rPr>
              <a:t>Postranní stonky v přeslenu</a:t>
            </a:r>
            <a:endParaRPr lang="cs-CZ" sz="2200" dirty="0">
              <a:latin typeface="Constantia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8" y="1643050"/>
            <a:ext cx="1671646" cy="42307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Přeslička rolní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35163"/>
            <a:ext cx="8043890" cy="4565671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plevel i léčivka (sbírá se letní lodyha – zvyšuje činnost ledvin)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oddenek vytrvalý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z oddenku 2 typy lodyh:</a:t>
            </a:r>
          </a:p>
          <a:p>
            <a:pPr marL="641033" lvl="1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bg2">
                  <a:lumMod val="50000"/>
                </a:schemeClr>
              </a:buClr>
              <a:buFont typeface="Wingdings 2"/>
              <a:buChar char=""/>
              <a:defRPr/>
            </a:pPr>
            <a:r>
              <a:rPr lang="cs-CZ" dirty="0" smtClean="0">
                <a:hlinkClick r:id="rId2" action="ppaction://hlinksldjump"/>
              </a:rPr>
              <a:t>jarní</a:t>
            </a:r>
            <a:r>
              <a:rPr lang="cs-CZ" dirty="0" smtClean="0"/>
              <a:t> – nezelená, rozmnožovací funkce, na vrcholu nese výtrusný klas → uvolnění výtrusů (výtrusy se 4 pentlicemi) → lodyha usychá</a:t>
            </a:r>
          </a:p>
          <a:p>
            <a:pPr marL="641033" lvl="1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bg2">
                  <a:lumMod val="50000"/>
                </a:schemeClr>
              </a:buClr>
              <a:buFont typeface="Wingdings 2"/>
              <a:buChar char=""/>
              <a:defRPr/>
            </a:pPr>
            <a:r>
              <a:rPr lang="cs-CZ" dirty="0" smtClean="0">
                <a:hlinkClick r:id="rId2" action="ppaction://hlinksldjump"/>
              </a:rPr>
              <a:t>letní</a:t>
            </a:r>
            <a:r>
              <a:rPr lang="cs-CZ" dirty="0" smtClean="0"/>
              <a:t> – zelená, sterilní, FTS – vytvořit zásobní látky a uložit je do oddenku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lodyha obsahuje oxid křemičitý = křehká, na dotek drsná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14"/>
          <p:cNvSpPr txBox="1">
            <a:spLocks noChangeArrowheads="1"/>
          </p:cNvSpPr>
          <p:nvPr/>
        </p:nvSpPr>
        <p:spPr bwMode="auto">
          <a:xfrm>
            <a:off x="285720" y="785794"/>
            <a:ext cx="464347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2.: </a:t>
            </a:r>
            <a:r>
              <a:rPr lang="cs-CZ" sz="2200" dirty="0" smtClean="0">
                <a:latin typeface="Constantia" pitchFamily="18" charset="0"/>
              </a:rPr>
              <a:t>Jarní lodyha</a:t>
            </a:r>
            <a:endParaRPr lang="cs-CZ" sz="2200" dirty="0">
              <a:latin typeface="Constantia" pitchFamily="18" charset="0"/>
            </a:endParaRPr>
          </a:p>
        </p:txBody>
      </p:sp>
      <p:sp>
        <p:nvSpPr>
          <p:cNvPr id="7" name="TextovéPole 14"/>
          <p:cNvSpPr txBox="1">
            <a:spLocks noChangeArrowheads="1"/>
          </p:cNvSpPr>
          <p:nvPr/>
        </p:nvSpPr>
        <p:spPr bwMode="auto">
          <a:xfrm>
            <a:off x="4572000" y="785794"/>
            <a:ext cx="464347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3.: </a:t>
            </a:r>
            <a:r>
              <a:rPr lang="cs-CZ" sz="2200" dirty="0" smtClean="0">
                <a:latin typeface="Constantia" pitchFamily="18" charset="0"/>
              </a:rPr>
              <a:t>Letní lodyha</a:t>
            </a:r>
            <a:endParaRPr lang="cs-CZ" sz="2200" dirty="0">
              <a:latin typeface="Constantia" pitchFamily="18" charset="0"/>
            </a:endParaRPr>
          </a:p>
        </p:txBody>
      </p:sp>
      <p:sp>
        <p:nvSpPr>
          <p:cNvPr id="9" name="Šipka nahoru 8">
            <a:hlinkClick r:id="rId2" action="ppaction://hlinksldjump"/>
          </p:cNvPr>
          <p:cNvSpPr/>
          <p:nvPr/>
        </p:nvSpPr>
        <p:spPr>
          <a:xfrm>
            <a:off x="8143905" y="5786460"/>
            <a:ext cx="714375" cy="785812"/>
          </a:xfrm>
          <a:prstGeom prst="up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7170" name="Picture 2" descr="File:Equisetum arvense 946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52952" y="1428736"/>
            <a:ext cx="3619509" cy="5429264"/>
          </a:xfrm>
          <a:prstGeom prst="rect">
            <a:avLst/>
          </a:prstGeom>
          <a:noFill/>
        </p:spPr>
      </p:pic>
      <p:pic>
        <p:nvPicPr>
          <p:cNvPr id="7172" name="Picture 4" descr="File:Equisetum arvense.jpg"/>
          <p:cNvPicPr>
            <a:picLocks noChangeAspect="1" noChangeArrowheads="1"/>
          </p:cNvPicPr>
          <p:nvPr/>
        </p:nvPicPr>
        <p:blipFill>
          <a:blip r:embed="rId4"/>
          <a:srcRect l="37500" t="20000" r="36250"/>
          <a:stretch>
            <a:fillRect/>
          </a:stretch>
        </p:blipFill>
        <p:spPr bwMode="auto">
          <a:xfrm>
            <a:off x="642910" y="1285860"/>
            <a:ext cx="2437832" cy="557214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14"/>
          <p:cNvSpPr txBox="1">
            <a:spLocks noChangeArrowheads="1"/>
          </p:cNvSpPr>
          <p:nvPr/>
        </p:nvSpPr>
        <p:spPr bwMode="auto">
          <a:xfrm>
            <a:off x="571472" y="1071546"/>
            <a:ext cx="3000396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4.: </a:t>
            </a:r>
            <a:r>
              <a:rPr lang="cs-CZ" sz="2200" dirty="0" smtClean="0">
                <a:latin typeface="Constantia" pitchFamily="18" charset="0"/>
              </a:rPr>
              <a:t>Přeslička lesní</a:t>
            </a:r>
            <a:endParaRPr lang="cs-CZ" sz="2200" dirty="0">
              <a:latin typeface="Constantia" pitchFamily="18" charset="0"/>
            </a:endParaRPr>
          </a:p>
        </p:txBody>
      </p:sp>
      <p:pic>
        <p:nvPicPr>
          <p:cNvPr id="24578" name="Picture 2" descr="File:Equisetum sylvaticum 18060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43306" y="928670"/>
            <a:ext cx="4114800" cy="570547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Plavuně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35163"/>
            <a:ext cx="6329378" cy="2779721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rozvoj v prvohorách – stromovitý vzrůst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dnes drobné byliny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stonky – vidličnatě větvené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listy – šupinaté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světlé jehličnaté lesy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chráněné</a:t>
            </a:r>
          </a:p>
        </p:txBody>
      </p:sp>
      <p:sp>
        <p:nvSpPr>
          <p:cNvPr id="4" name="TextovéPole 14"/>
          <p:cNvSpPr txBox="1">
            <a:spLocks noChangeArrowheads="1"/>
          </p:cNvSpPr>
          <p:nvPr/>
        </p:nvSpPr>
        <p:spPr bwMode="auto">
          <a:xfrm>
            <a:off x="4000496" y="5929330"/>
            <a:ext cx="464347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</a:t>
            </a:r>
            <a:r>
              <a:rPr lang="cs-CZ" sz="2000" dirty="0" smtClean="0">
                <a:latin typeface="Constantia" pitchFamily="18" charset="0"/>
              </a:rPr>
              <a:t>..5: </a:t>
            </a:r>
            <a:r>
              <a:rPr lang="cs-CZ" sz="2200" dirty="0" smtClean="0">
                <a:latin typeface="Constantia" pitchFamily="18" charset="0"/>
              </a:rPr>
              <a:t>Vidličnaté větvení</a:t>
            </a:r>
            <a:endParaRPr lang="cs-CZ" sz="2200" dirty="0">
              <a:latin typeface="Constantia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7752" y="2714620"/>
            <a:ext cx="3351368" cy="31623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14"/>
          <p:cNvSpPr txBox="1">
            <a:spLocks noChangeArrowheads="1"/>
          </p:cNvSpPr>
          <p:nvPr/>
        </p:nvSpPr>
        <p:spPr bwMode="auto">
          <a:xfrm>
            <a:off x="500034" y="714356"/>
            <a:ext cx="3000396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6.: </a:t>
            </a:r>
            <a:r>
              <a:rPr lang="cs-CZ" sz="2200" dirty="0" smtClean="0">
                <a:latin typeface="Constantia" pitchFamily="18" charset="0"/>
              </a:rPr>
              <a:t>Plavuň vidlačka</a:t>
            </a:r>
            <a:endParaRPr lang="cs-CZ" sz="2200" dirty="0">
              <a:latin typeface="Constantia" pitchFamily="18" charset="0"/>
            </a:endParaRPr>
          </a:p>
        </p:txBody>
      </p:sp>
      <p:pic>
        <p:nvPicPr>
          <p:cNvPr id="6146" name="Picture 2" descr="File:Lycopodium clavatum 151207.jpg"/>
          <p:cNvPicPr>
            <a:picLocks noChangeAspect="1" noChangeArrowheads="1"/>
          </p:cNvPicPr>
          <p:nvPr/>
        </p:nvPicPr>
        <p:blipFill>
          <a:blip r:embed="rId2"/>
          <a:srcRect t="9850"/>
          <a:stretch>
            <a:fillRect/>
          </a:stretch>
        </p:blipFill>
        <p:spPr bwMode="auto">
          <a:xfrm>
            <a:off x="2047875" y="1285860"/>
            <a:ext cx="5048250" cy="514351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File:Equisetum arvense nf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52"/>
            <a:ext cx="3729040" cy="6320407"/>
          </a:xfrm>
          <a:prstGeom prst="rect">
            <a:avLst/>
          </a:prstGeom>
          <a:noFill/>
        </p:spPr>
      </p:pic>
      <p:sp>
        <p:nvSpPr>
          <p:cNvPr id="3" name="TextovéPole 14"/>
          <p:cNvSpPr txBox="1">
            <a:spLocks noChangeArrowheads="1"/>
          </p:cNvSpPr>
          <p:nvPr/>
        </p:nvSpPr>
        <p:spPr bwMode="auto">
          <a:xfrm>
            <a:off x="0" y="6427113"/>
            <a:ext cx="4500594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7.: </a:t>
            </a:r>
            <a:r>
              <a:rPr lang="cs-CZ" sz="2200" dirty="0" smtClean="0">
                <a:latin typeface="Constantia" pitchFamily="18" charset="0"/>
              </a:rPr>
              <a:t>Přeslička rolní - ilustrace </a:t>
            </a:r>
            <a:endParaRPr lang="cs-CZ" sz="2200" dirty="0">
              <a:latin typeface="Constantia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072198" y="-142900"/>
            <a:ext cx="161447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0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Popiš</a:t>
            </a:r>
            <a:endParaRPr kumimoji="0" lang="cs-CZ" sz="5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Čárový popisek 1 4"/>
          <p:cNvSpPr/>
          <p:nvPr/>
        </p:nvSpPr>
        <p:spPr>
          <a:xfrm>
            <a:off x="4929190" y="785794"/>
            <a:ext cx="3643338" cy="714380"/>
          </a:xfrm>
          <a:prstGeom prst="borderCallout1">
            <a:avLst>
              <a:gd name="adj1" fmla="val 55921"/>
              <a:gd name="adj2" fmla="val -2852"/>
              <a:gd name="adj3" fmla="val 51070"/>
              <a:gd name="adj4" fmla="val -59231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Čárový popisek 1 5"/>
          <p:cNvSpPr/>
          <p:nvPr/>
        </p:nvSpPr>
        <p:spPr>
          <a:xfrm>
            <a:off x="4929190" y="5572140"/>
            <a:ext cx="3643338" cy="714380"/>
          </a:xfrm>
          <a:prstGeom prst="borderCallout1">
            <a:avLst>
              <a:gd name="adj1" fmla="val 55921"/>
              <a:gd name="adj2" fmla="val -2852"/>
              <a:gd name="adj3" fmla="val -69170"/>
              <a:gd name="adj4" fmla="val -52765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Čárový popisek 1 6"/>
          <p:cNvSpPr/>
          <p:nvPr/>
        </p:nvSpPr>
        <p:spPr>
          <a:xfrm>
            <a:off x="4929190" y="3714752"/>
            <a:ext cx="3643338" cy="714380"/>
          </a:xfrm>
          <a:prstGeom prst="borderCallout1">
            <a:avLst>
              <a:gd name="adj1" fmla="val 55921"/>
              <a:gd name="adj2" fmla="val -2852"/>
              <a:gd name="adj3" fmla="val -53656"/>
              <a:gd name="adj4" fmla="val -97638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Čárový popisek 1 7"/>
          <p:cNvSpPr/>
          <p:nvPr/>
        </p:nvSpPr>
        <p:spPr>
          <a:xfrm>
            <a:off x="4929190" y="2714620"/>
            <a:ext cx="3643338" cy="714380"/>
          </a:xfrm>
          <a:prstGeom prst="borderCallout1">
            <a:avLst>
              <a:gd name="adj1" fmla="val 55921"/>
              <a:gd name="adj2" fmla="val -2852"/>
              <a:gd name="adj3" fmla="val 54950"/>
              <a:gd name="adj4" fmla="val -59231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Čárový popisek 1 8"/>
          <p:cNvSpPr/>
          <p:nvPr/>
        </p:nvSpPr>
        <p:spPr>
          <a:xfrm>
            <a:off x="4929190" y="1714488"/>
            <a:ext cx="3643338" cy="714380"/>
          </a:xfrm>
          <a:prstGeom prst="borderCallout1">
            <a:avLst>
              <a:gd name="adj1" fmla="val 55921"/>
              <a:gd name="adj2" fmla="val -2852"/>
              <a:gd name="adj3" fmla="val 58829"/>
              <a:gd name="adj4" fmla="val -26528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Čárový popisek 1 9"/>
          <p:cNvSpPr/>
          <p:nvPr/>
        </p:nvSpPr>
        <p:spPr>
          <a:xfrm>
            <a:off x="4929190" y="4643446"/>
            <a:ext cx="3643338" cy="714380"/>
          </a:xfrm>
          <a:prstGeom prst="borderCallout1">
            <a:avLst>
              <a:gd name="adj1" fmla="val 55921"/>
              <a:gd name="adj2" fmla="val -2852"/>
              <a:gd name="adj3" fmla="val -98261"/>
              <a:gd name="adj4" fmla="val -97638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File:Equisetum arvense nf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52"/>
            <a:ext cx="3729040" cy="6320407"/>
          </a:xfrm>
          <a:prstGeom prst="rect">
            <a:avLst/>
          </a:prstGeom>
          <a:noFill/>
        </p:spPr>
      </p:pic>
      <p:sp>
        <p:nvSpPr>
          <p:cNvPr id="3" name="TextovéPole 14"/>
          <p:cNvSpPr txBox="1">
            <a:spLocks noChangeArrowheads="1"/>
          </p:cNvSpPr>
          <p:nvPr/>
        </p:nvSpPr>
        <p:spPr bwMode="auto">
          <a:xfrm>
            <a:off x="0" y="6427113"/>
            <a:ext cx="4500594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7.: </a:t>
            </a:r>
            <a:r>
              <a:rPr lang="cs-CZ" sz="2200" dirty="0" smtClean="0">
                <a:latin typeface="Constantia" pitchFamily="18" charset="0"/>
              </a:rPr>
              <a:t>Přeslička rolní - ilustrace </a:t>
            </a:r>
            <a:endParaRPr lang="cs-CZ" sz="2200" dirty="0">
              <a:latin typeface="Constantia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715008" y="-71462"/>
            <a:ext cx="2143140" cy="92869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Řešení</a:t>
            </a:r>
            <a:endParaRPr kumimoji="0" lang="cs-CZ" sz="5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Čárový popisek 1 4"/>
          <p:cNvSpPr/>
          <p:nvPr/>
        </p:nvSpPr>
        <p:spPr>
          <a:xfrm>
            <a:off x="4929190" y="785794"/>
            <a:ext cx="3643338" cy="714380"/>
          </a:xfrm>
          <a:prstGeom prst="borderCallout1">
            <a:avLst>
              <a:gd name="adj1" fmla="val 55921"/>
              <a:gd name="adj2" fmla="val -2852"/>
              <a:gd name="adj3" fmla="val 51070"/>
              <a:gd name="adj4" fmla="val -59231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– výtrusný klas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Čárový popisek 1 5"/>
          <p:cNvSpPr/>
          <p:nvPr/>
        </p:nvSpPr>
        <p:spPr>
          <a:xfrm>
            <a:off x="4929190" y="5572140"/>
            <a:ext cx="3643338" cy="714380"/>
          </a:xfrm>
          <a:prstGeom prst="borderCallout1">
            <a:avLst>
              <a:gd name="adj1" fmla="val 55921"/>
              <a:gd name="adj2" fmla="val -2852"/>
              <a:gd name="adj3" fmla="val -67231"/>
              <a:gd name="adj4" fmla="val -52765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6 - oddenek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Čárový popisek 1 6"/>
          <p:cNvSpPr/>
          <p:nvPr/>
        </p:nvSpPr>
        <p:spPr>
          <a:xfrm>
            <a:off x="4929190" y="3714752"/>
            <a:ext cx="3643338" cy="714380"/>
          </a:xfrm>
          <a:prstGeom prst="borderCallout1">
            <a:avLst>
              <a:gd name="adj1" fmla="val 55921"/>
              <a:gd name="adj2" fmla="val -2852"/>
              <a:gd name="adj3" fmla="val -53656"/>
              <a:gd name="adj4" fmla="val -97638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– letní lodyha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Čárový popisek 1 7"/>
          <p:cNvSpPr/>
          <p:nvPr/>
        </p:nvSpPr>
        <p:spPr>
          <a:xfrm>
            <a:off x="4929190" y="2714620"/>
            <a:ext cx="3643338" cy="714380"/>
          </a:xfrm>
          <a:prstGeom prst="borderCallout1">
            <a:avLst>
              <a:gd name="adj1" fmla="val 55921"/>
              <a:gd name="adj2" fmla="val -2852"/>
              <a:gd name="adj3" fmla="val 54950"/>
              <a:gd name="adj4" fmla="val -59231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– jarní lodyha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Čárový popisek 1 8"/>
          <p:cNvSpPr/>
          <p:nvPr/>
        </p:nvSpPr>
        <p:spPr>
          <a:xfrm>
            <a:off x="4929190" y="1714488"/>
            <a:ext cx="3643338" cy="714380"/>
          </a:xfrm>
          <a:prstGeom prst="borderCallout1">
            <a:avLst>
              <a:gd name="adj1" fmla="val 55921"/>
              <a:gd name="adj2" fmla="val -2852"/>
              <a:gd name="adj3" fmla="val 58829"/>
              <a:gd name="adj4" fmla="val -26528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– </a:t>
            </a:r>
            <a:r>
              <a:rPr lang="cs-CZ" sz="2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výtrus se 4 pentlicemi</a:t>
            </a:r>
            <a:endParaRPr lang="cs-CZ" sz="22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Čárový popisek 1 9"/>
          <p:cNvSpPr/>
          <p:nvPr/>
        </p:nvSpPr>
        <p:spPr>
          <a:xfrm>
            <a:off x="4929190" y="4643446"/>
            <a:ext cx="3643338" cy="714380"/>
          </a:xfrm>
          <a:prstGeom prst="borderCallout1">
            <a:avLst>
              <a:gd name="adj1" fmla="val 55921"/>
              <a:gd name="adj2" fmla="val -2852"/>
              <a:gd name="adj3" fmla="val -98261"/>
              <a:gd name="adj4" fmla="val -97638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– </a:t>
            </a:r>
            <a:r>
              <a:rPr lang="cs-CZ" sz="2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postranní stonky</a:t>
            </a:r>
          </a:p>
          <a:p>
            <a:r>
              <a:rPr lang="cs-CZ" sz="22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v přeslenu</a:t>
            </a:r>
            <a:endParaRPr lang="cs-CZ" sz="22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  <p:bldP spid="7" grpId="0" build="p" animBg="1"/>
      <p:bldP spid="8" grpId="0" build="p" animBg="1"/>
      <p:bldP spid="9" grpId="0" build="p" animBg="1"/>
      <p:bldP spid="10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785794"/>
            <a:ext cx="8477280" cy="489790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Sestav pojmy, vylušti tajenku a pojmy vysvětli </a:t>
            </a:r>
            <a:r>
              <a:rPr lang="cs-CZ" sz="3200" b="1" dirty="0" smtClean="0">
                <a:sym typeface="Wingdings" pitchFamily="2" charset="2"/>
              </a:rPr>
              <a:t> !</a:t>
            </a:r>
            <a:endParaRPr lang="cs-CZ" sz="32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14279" y="1397002"/>
          <a:ext cx="8715445" cy="5246707"/>
        </p:xfrm>
        <a:graphic>
          <a:graphicData uri="http://schemas.openxmlformats.org/drawingml/2006/table">
            <a:tbl>
              <a:tblPr/>
              <a:tblGrid>
                <a:gridCol w="346537"/>
                <a:gridCol w="346537"/>
                <a:gridCol w="346537"/>
                <a:gridCol w="346537"/>
                <a:gridCol w="346537"/>
                <a:gridCol w="346537"/>
                <a:gridCol w="346537"/>
                <a:gridCol w="346537"/>
                <a:gridCol w="346537"/>
                <a:gridCol w="346537"/>
                <a:gridCol w="363865"/>
                <a:gridCol w="488621"/>
                <a:gridCol w="488621"/>
                <a:gridCol w="488621"/>
                <a:gridCol w="488621"/>
                <a:gridCol w="488621"/>
                <a:gridCol w="488621"/>
                <a:gridCol w="488621"/>
                <a:gridCol w="488621"/>
                <a:gridCol w="488621"/>
                <a:gridCol w="488621"/>
              </a:tblGrid>
              <a:tr h="367147"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4419"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7147"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4419"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7147"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4419"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7147"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4419"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147"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Ý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4419"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7147"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Ý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4419"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3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4275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7147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 gridSpan="7"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TAJENKA</a:t>
                      </a:r>
                    </a:p>
                  </a:txBody>
                  <a:tcPr marL="6771" marR="6771" marT="677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5889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7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771" marR="6771" marT="677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6771" marR="6771" marT="677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771" marR="6771" marT="677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500042"/>
            <a:ext cx="1900222" cy="632666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Řešení</a:t>
            </a:r>
            <a:endParaRPr lang="cs-CZ" sz="3200" b="1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5500694" y="1000108"/>
            <a:ext cx="3186106" cy="5572164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nemají dřevnatou část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postavení postranních stonků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typ stonku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nemá funkci rozmnožovací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stonek z článků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stonek uvnitř dutý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85720" y="1285860"/>
          <a:ext cx="4819470" cy="5357851"/>
        </p:xfrm>
        <a:graphic>
          <a:graphicData uri="http://schemas.openxmlformats.org/drawingml/2006/table">
            <a:tbl>
              <a:tblPr/>
              <a:tblGrid>
                <a:gridCol w="481947"/>
                <a:gridCol w="481947"/>
                <a:gridCol w="481947"/>
                <a:gridCol w="481947"/>
                <a:gridCol w="481947"/>
                <a:gridCol w="481947"/>
                <a:gridCol w="481947"/>
                <a:gridCol w="481947"/>
                <a:gridCol w="481947"/>
                <a:gridCol w="481947"/>
              </a:tblGrid>
              <a:tr h="41472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4257"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472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4257"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472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4257"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472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4257"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472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Ý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4257"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1472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Ý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4257"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4634"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472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7490" marR="7490" marT="749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Ý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460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7490" marR="7490" marT="749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7490" marR="7490" marT="749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490" marR="7490" marT="749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Citace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ČABRADOVÁ, Věra; HASCH, František; SEJPKA, Jaroslav</a:t>
            </a:r>
            <a:r>
              <a:rPr lang="en-US" sz="1600" dirty="0" smtClean="0"/>
              <a:t>;</a:t>
            </a:r>
            <a:r>
              <a:rPr lang="cs-CZ" sz="1600" dirty="0" smtClean="0"/>
              <a:t> VANĚČKOVÁ, Ivana. </a:t>
            </a:r>
            <a:r>
              <a:rPr lang="cs-CZ" sz="1600" i="1" dirty="0" smtClean="0"/>
              <a:t>Přírodopis 7 učebnice pro základní školy a víceletá gymnázia</a:t>
            </a:r>
            <a:r>
              <a:rPr lang="cs-CZ" sz="1600" dirty="0" smtClean="0"/>
              <a:t>. Plzeň: </a:t>
            </a:r>
            <a:r>
              <a:rPr lang="cs-CZ" sz="1600" dirty="0" err="1" smtClean="0"/>
              <a:t>Fraus</a:t>
            </a:r>
            <a:r>
              <a:rPr lang="cs-CZ" sz="1600" dirty="0" smtClean="0"/>
              <a:t>, 2005, ISBN 80-7238-424-4.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1.:  Archiv autora.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2.: KROPSOQ.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28.1.2013]. Dostupný na WWW: http://commons.wikimedia.org/wiki/File:Equisetum_arvense.jpg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3.: WALTER, </a:t>
            </a:r>
            <a:r>
              <a:rPr lang="cs-CZ" sz="1600" dirty="0" err="1" smtClean="0"/>
              <a:t>Siegmund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28.1.2013]. Dostupný na WWW: http://commons.wikimedia.org/wiki/File:Equisetum_arvense_9462.JPG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4.: HAYNOLD, </a:t>
            </a:r>
            <a:r>
              <a:rPr lang="cs-CZ" sz="1600" dirty="0" err="1" smtClean="0"/>
              <a:t>Bernd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28.1.2013]. Dostupný na WWW: http://commons.wikimedia.org/wiki/File:Equisetum_sylvaticum_180607.jpg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5.: Archiv autora.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6.: HAYNOLD, </a:t>
            </a:r>
            <a:r>
              <a:rPr lang="cs-CZ" sz="1600" dirty="0" err="1" smtClean="0"/>
              <a:t>Bernd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28.1.2013]. Dostupný na WWW: http://commons.wikimedia.org/wiki/File:Lycopodium_clavatum_151207.jpg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7.: LINDMAN, </a:t>
            </a:r>
            <a:r>
              <a:rPr lang="cs-CZ" sz="1600" dirty="0" err="1" smtClean="0"/>
              <a:t>Carl</a:t>
            </a:r>
            <a:r>
              <a:rPr lang="cs-CZ" sz="1600" dirty="0" smtClean="0"/>
              <a:t> Axel </a:t>
            </a:r>
            <a:r>
              <a:rPr lang="cs-CZ" sz="1600" dirty="0" err="1" smtClean="0"/>
              <a:t>Magnus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28.1.2013]. Dostupný na WWW: http://commons.wikimedia.org/wiki/File:Equisetum_arvense_nf.jpg 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686</Words>
  <Application>Microsoft Office PowerPoint</Application>
  <PresentationFormat>Předvádění na obrazovce (4:3)</PresentationFormat>
  <Paragraphs>242</Paragraphs>
  <Slides>14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Přesličky a plavuně</vt:lpstr>
      <vt:lpstr>Snímek 2</vt:lpstr>
      <vt:lpstr>Anotace</vt:lpstr>
      <vt:lpstr>Přesličky</vt:lpstr>
      <vt:lpstr>Přeslička rolní</vt:lpstr>
      <vt:lpstr>Snímek 6</vt:lpstr>
      <vt:lpstr>Snímek 7</vt:lpstr>
      <vt:lpstr>Plavuně</vt:lpstr>
      <vt:lpstr>Snímek 9</vt:lpstr>
      <vt:lpstr>Snímek 10</vt:lpstr>
      <vt:lpstr>Snímek 11</vt:lpstr>
      <vt:lpstr>Sestav pojmy, vylušti tajenku a pojmy vysvětli  !</vt:lpstr>
      <vt:lpstr>Řešení</vt:lpstr>
      <vt:lpstr>Citace</vt:lpstr>
    </vt:vector>
  </TitlesOfParts>
  <Company>gym_lovo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Přesličky a plavuně</dc:title>
  <dc:creator>dasa</dc:creator>
  <cp:lastModifiedBy>dasa</cp:lastModifiedBy>
  <cp:revision>18</cp:revision>
  <dcterms:created xsi:type="dcterms:W3CDTF">2013-01-28T17:01:39Z</dcterms:created>
  <dcterms:modified xsi:type="dcterms:W3CDTF">2013-02-25T16:43:25Z</dcterms:modified>
</cp:coreProperties>
</file>