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7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57D3FF"/>
    <a:srgbClr val="1E4778"/>
    <a:srgbClr val="4D4D4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234" autoAdjust="0"/>
  </p:normalViewPr>
  <p:slideViewPr>
    <p:cSldViewPr>
      <p:cViewPr>
        <p:scale>
          <a:sx n="66" d="100"/>
          <a:sy n="66" d="100"/>
        </p:scale>
        <p:origin x="-150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FDAAA0-980F-407D-83FB-D93AEBD63DFF}" type="presOf" srcId="{130831A4-0540-4EC5-8F5A-93030E89D2D9}" destId="{8E23E229-92FC-49D1-B5FE-0303176B8A4E}" srcOrd="1" destOrd="0" presId="urn:microsoft.com/office/officeart/2005/8/layout/target3"/>
    <dgm:cxn modelId="{0B0D1430-73C8-4F86-A137-2A44E54AD391}" type="presOf" srcId="{100B6B2E-82E6-4C11-B19B-F2DB3A0EA64F}" destId="{645AA564-2E9E-4954-AD87-AE01782CEC59}" srcOrd="0" destOrd="0" presId="urn:microsoft.com/office/officeart/2005/8/layout/target3"/>
    <dgm:cxn modelId="{90F97A77-1200-4446-8B85-641A20343AD4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EA98D586-BB6F-4CA3-80CF-3C1A89870471}" type="presOf" srcId="{1D8420EA-BFA0-403B-80F5-647FA396CC45}" destId="{F7B3C0B7-F0F7-4F49-B02C-3630F8C5FAE5}" srcOrd="0" destOrd="0" presId="urn:microsoft.com/office/officeart/2005/8/layout/target3"/>
    <dgm:cxn modelId="{07F3A68D-0AEC-40E7-8308-89D97A9D3487}" type="presOf" srcId="{914700B9-77B5-440A-A438-DE98B6D4894D}" destId="{BD9AF279-D483-48F2-BBBD-45F8E8923512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CA14083-999F-43DB-9A44-753F30906A0C}" type="presOf" srcId="{914700B9-77B5-440A-A438-DE98B6D4894D}" destId="{E73F1C26-6DCD-4001-88B9-355E01E2BCE7}" srcOrd="0" destOrd="0" presId="urn:microsoft.com/office/officeart/2005/8/layout/target3"/>
    <dgm:cxn modelId="{F6D0CBC6-A7E5-4F56-8F28-AF16369E7FBA}" type="presOf" srcId="{1D8420EA-BFA0-403B-80F5-647FA396CC45}" destId="{8467D0EB-87A2-4285-8ACA-0398EFBF29BC}" srcOrd="1" destOrd="0" presId="urn:microsoft.com/office/officeart/2005/8/layout/target3"/>
    <dgm:cxn modelId="{6F88487E-7612-4F98-8045-BDFA284CA6C8}" type="presOf" srcId="{27FE2D31-D344-4B63-A89A-A89AB0D9F3E3}" destId="{FE47432B-CA46-450C-8D8F-66C300A95B52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6544B2FE-8EDC-4BEF-95D7-99BF9162D648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59F2BF54-9BED-40B5-920E-FB8EAF8D4A5D}" type="presParOf" srcId="{FE47432B-CA46-450C-8D8F-66C300A95B52}" destId="{B522209E-30D0-49D6-A340-2D383A11C668}" srcOrd="0" destOrd="0" presId="urn:microsoft.com/office/officeart/2005/8/layout/target3"/>
    <dgm:cxn modelId="{007703F1-D998-4D58-B6D0-03F875BF0BD3}" type="presParOf" srcId="{FE47432B-CA46-450C-8D8F-66C300A95B52}" destId="{ED5A8377-51D5-4DC5-B0E7-680166966720}" srcOrd="1" destOrd="0" presId="urn:microsoft.com/office/officeart/2005/8/layout/target3"/>
    <dgm:cxn modelId="{3FD6C6D6-C844-4FC1-B167-542F1AF7C12E}" type="presParOf" srcId="{FE47432B-CA46-450C-8D8F-66C300A95B52}" destId="{F69CC921-512E-49F4-824C-A648EC5F27A5}" srcOrd="2" destOrd="0" presId="urn:microsoft.com/office/officeart/2005/8/layout/target3"/>
    <dgm:cxn modelId="{293F0664-9ED8-4901-BCE4-8F718F518AC7}" type="presParOf" srcId="{FE47432B-CA46-450C-8D8F-66C300A95B52}" destId="{61C9CE18-EDA6-4EDF-BA1C-09779D38FBBF}" srcOrd="3" destOrd="0" presId="urn:microsoft.com/office/officeart/2005/8/layout/target3"/>
    <dgm:cxn modelId="{47ACCF41-4A9D-4ED6-BE6A-7ABBB3946760}" type="presParOf" srcId="{FE47432B-CA46-450C-8D8F-66C300A95B52}" destId="{D60DEAAB-7AFE-435A-ACF6-18851E4B0426}" srcOrd="4" destOrd="0" presId="urn:microsoft.com/office/officeart/2005/8/layout/target3"/>
    <dgm:cxn modelId="{74E2C9E6-AC89-45B3-B31E-666A9D7AD95E}" type="presParOf" srcId="{FE47432B-CA46-450C-8D8F-66C300A95B52}" destId="{F7B3C0B7-F0F7-4F49-B02C-3630F8C5FAE5}" srcOrd="5" destOrd="0" presId="urn:microsoft.com/office/officeart/2005/8/layout/target3"/>
    <dgm:cxn modelId="{D61FB975-C2AF-466E-96A1-D8920958EFD8}" type="presParOf" srcId="{FE47432B-CA46-450C-8D8F-66C300A95B52}" destId="{C9DA9446-E2D3-4F6A-8960-3CADFBF870B8}" srcOrd="6" destOrd="0" presId="urn:microsoft.com/office/officeart/2005/8/layout/target3"/>
    <dgm:cxn modelId="{39F65F27-EFA5-4243-9281-855D5DB2F872}" type="presParOf" srcId="{FE47432B-CA46-450C-8D8F-66C300A95B52}" destId="{9726EC6F-D322-4CD3-B489-1BE3DF7CE70B}" srcOrd="7" destOrd="0" presId="urn:microsoft.com/office/officeart/2005/8/layout/target3"/>
    <dgm:cxn modelId="{900A7C6D-35A8-470A-AD87-3DAAA02174FA}" type="presParOf" srcId="{FE47432B-CA46-450C-8D8F-66C300A95B52}" destId="{645AA564-2E9E-4954-AD87-AE01782CEC59}" srcOrd="8" destOrd="0" presId="urn:microsoft.com/office/officeart/2005/8/layout/target3"/>
    <dgm:cxn modelId="{5D665C27-1D5E-44A4-ACAA-3F7D97A8C667}" type="presParOf" srcId="{FE47432B-CA46-450C-8D8F-66C300A95B52}" destId="{8538CAC4-6A86-42B8-B5AF-2FF155DB9D02}" srcOrd="9" destOrd="0" presId="urn:microsoft.com/office/officeart/2005/8/layout/target3"/>
    <dgm:cxn modelId="{7037C19C-1988-4920-A03A-1DC79E6C8FD2}" type="presParOf" srcId="{FE47432B-CA46-450C-8D8F-66C300A95B52}" destId="{26FD6024-A07F-46D0-8BC0-B5E595C5673D}" srcOrd="10" destOrd="0" presId="urn:microsoft.com/office/officeart/2005/8/layout/target3"/>
    <dgm:cxn modelId="{1D1F6DFA-AE70-4786-9D09-4D7E5D3C0B41}" type="presParOf" srcId="{FE47432B-CA46-450C-8D8F-66C300A95B52}" destId="{E73F1C26-6DCD-4001-88B9-355E01E2BCE7}" srcOrd="11" destOrd="0" presId="urn:microsoft.com/office/officeart/2005/8/layout/target3"/>
    <dgm:cxn modelId="{74472BC0-B033-4100-99FD-0D95E58A334A}" type="presParOf" srcId="{FE47432B-CA46-450C-8D8F-66C300A95B52}" destId="{8E23E229-92FC-49D1-B5FE-0303176B8A4E}" srcOrd="12" destOrd="0" presId="urn:microsoft.com/office/officeart/2005/8/layout/target3"/>
    <dgm:cxn modelId="{994DDCB0-F9AF-43AD-ADD3-09AA8C337153}" type="presParOf" srcId="{FE47432B-CA46-450C-8D8F-66C300A95B52}" destId="{8467D0EB-87A2-4285-8ACA-0398EFBF29BC}" srcOrd="13" destOrd="0" presId="urn:microsoft.com/office/officeart/2005/8/layout/target3"/>
    <dgm:cxn modelId="{6B056CAB-ABC1-4EB6-ACC6-29EBB8214B81}" type="presParOf" srcId="{FE47432B-CA46-450C-8D8F-66C300A95B52}" destId="{DBA8199F-D892-4A8E-A352-2B7844050E09}" srcOrd="14" destOrd="0" presId="urn:microsoft.com/office/officeart/2005/8/layout/target3"/>
    <dgm:cxn modelId="{9D43CCDA-53AD-45D2-BB6C-A24DBFBD03C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E9E695-F915-4DB6-BC92-E3B020EF74A7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96A586-ADF0-47E3-971B-1A688EA45A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6A586-ADF0-47E3-971B-1A688EA45AD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6A586-ADF0-47E3-971B-1A688EA45AD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7F25-DEFE-4B95-8B18-89BAA5AF0A76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4C6F-C3FA-442D-8293-D069688187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7F25-DEFE-4B95-8B18-89BAA5AF0A76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4C6F-C3FA-442D-8293-D069688187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7F25-DEFE-4B95-8B18-89BAA5AF0A76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4C6F-C3FA-442D-8293-D069688187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7F25-DEFE-4B95-8B18-89BAA5AF0A76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4C6F-C3FA-442D-8293-D069688187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7F25-DEFE-4B95-8B18-89BAA5AF0A76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4C6F-C3FA-442D-8293-D069688187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7F25-DEFE-4B95-8B18-89BAA5AF0A76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4C6F-C3FA-442D-8293-D069688187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7F25-DEFE-4B95-8B18-89BAA5AF0A76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4C6F-C3FA-442D-8293-D069688187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7F25-DEFE-4B95-8B18-89BAA5AF0A76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4C6F-C3FA-442D-8293-D069688187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7F25-DEFE-4B95-8B18-89BAA5AF0A76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4C6F-C3FA-442D-8293-D069688187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7F25-DEFE-4B95-8B18-89BAA5AF0A76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4C6F-C3FA-442D-8293-D069688187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7F25-DEFE-4B95-8B18-89BAA5AF0A76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4C6F-C3FA-442D-8293-D069688187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50000"/>
              </a:schemeClr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177F25-DEFE-4B95-8B18-89BAA5AF0A76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824C6F-C3FA-442D-8293-D069688187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Podstatná jména I.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zopakování a ověření vědomostí a znalostí o podstatných jménech.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určuje jmenné kategorie u podstatných jmen, využívá jazykové příručky.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6438" y="1844824"/>
            <a:ext cx="62192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smtClean="0">
                <a:solidFill>
                  <a:schemeClr val="bg1"/>
                </a:solidFill>
              </a:rPr>
              <a:t>PODSTATNÁ JMÉNA I.</a:t>
            </a:r>
            <a:endParaRPr lang="cs-CZ" sz="54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39752" y="3212976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bg1"/>
                </a:solidFill>
              </a:rPr>
              <a:t>Český jazyk – 7. ročník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260648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57D3FF"/>
                </a:solidFill>
              </a:rPr>
              <a:t>Jsou daná tvrzení správná?</a:t>
            </a:r>
            <a:endParaRPr lang="cs-CZ" sz="2400" dirty="0">
              <a:solidFill>
                <a:srgbClr val="57D3FF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836712"/>
            <a:ext cx="5832648" cy="1008112"/>
          </a:xfrm>
          <a:prstGeom prst="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Podstatná jména patří mezi ohebné slovní druhy. Můžeme je skloňovat a časovat.</a:t>
            </a:r>
            <a:endParaRPr lang="cs-CZ" sz="2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588224" y="188640"/>
            <a:ext cx="1224136" cy="108012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9512" y="2060848"/>
            <a:ext cx="5832648" cy="72008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Podstatná jména skloňujeme, dáváme je do různých pádů.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Časujeme pouze slovesa.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300192" y="1268760"/>
            <a:ext cx="2051720" cy="23762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1.p. želv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</a:p>
          <a:p>
            <a:pPr marL="342900" indent="-342900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2.p. želv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</a:p>
          <a:p>
            <a:pPr marL="342900" indent="-342900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3.p. želv</a:t>
            </a:r>
            <a:r>
              <a:rPr lang="cs-CZ" dirty="0" smtClean="0">
                <a:solidFill>
                  <a:srgbClr val="FF0000"/>
                </a:solidFill>
              </a:rPr>
              <a:t>ě</a:t>
            </a:r>
          </a:p>
          <a:p>
            <a:pPr marL="342900" indent="-342900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4.p. želv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</a:p>
          <a:p>
            <a:pPr marL="342900" indent="-342900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5.p. želv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!</a:t>
            </a:r>
          </a:p>
          <a:p>
            <a:pPr marL="342900" indent="-342900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6.p. o želv</a:t>
            </a:r>
            <a:r>
              <a:rPr lang="cs-CZ" dirty="0" smtClean="0">
                <a:solidFill>
                  <a:srgbClr val="FF0000"/>
                </a:solidFill>
              </a:rPr>
              <a:t>ě</a:t>
            </a:r>
          </a:p>
          <a:p>
            <a:pPr marL="342900" indent="-342900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7.p. želv</a:t>
            </a:r>
            <a:r>
              <a:rPr lang="cs-CZ" dirty="0" smtClean="0">
                <a:solidFill>
                  <a:srgbClr val="FF0000"/>
                </a:solidFill>
              </a:rPr>
              <a:t>ou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9512" y="3645024"/>
            <a:ext cx="6120680" cy="720080"/>
          </a:xfrm>
          <a:prstGeom prst="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U podstatných jmen určujeme pád, číslo, čas, rod, vzor.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660232" y="3789040"/>
            <a:ext cx="1224136" cy="108012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9512" y="4653136"/>
            <a:ext cx="6120680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Čas neurčujeme u podstatných jmen, ale u sloves.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7919864" y="188640"/>
            <a:ext cx="1224136" cy="108012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7919864" y="3789040"/>
            <a:ext cx="1224136" cy="1080120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pic>
        <p:nvPicPr>
          <p:cNvPr id="1029" name="Picture 5" descr="C:\Users\ředitelka\AppData\Local\Microsoft\Windows\Temporary Internet Files\Content.IE5\XGWX22YM\MC9002377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1772816"/>
            <a:ext cx="1058501" cy="1080120"/>
          </a:xfrm>
          <a:prstGeom prst="rect">
            <a:avLst/>
          </a:prstGeom>
          <a:noFill/>
        </p:spPr>
      </p:pic>
      <p:sp>
        <p:nvSpPr>
          <p:cNvPr id="20" name="Zaoblený obdélník 19"/>
          <p:cNvSpPr/>
          <p:nvPr/>
        </p:nvSpPr>
        <p:spPr>
          <a:xfrm>
            <a:off x="467544" y="5805264"/>
            <a:ext cx="3168352" cy="720080"/>
          </a:xfrm>
          <a:prstGeom prst="roundRect">
            <a:avLst/>
          </a:prstGeom>
          <a:gradFill flip="none" rotWithShape="1">
            <a:gsLst>
              <a:gs pos="0">
                <a:srgbClr val="FF3300">
                  <a:tint val="66000"/>
                  <a:satMod val="160000"/>
                </a:srgbClr>
              </a:gs>
              <a:gs pos="50000">
                <a:srgbClr val="FF3300">
                  <a:tint val="44500"/>
                  <a:satMod val="160000"/>
                </a:srgbClr>
              </a:gs>
              <a:gs pos="100000">
                <a:srgbClr val="FF33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Jména </a:t>
            </a:r>
            <a:r>
              <a:rPr lang="cs-CZ" sz="2400" b="1" dirty="0" smtClean="0">
                <a:solidFill>
                  <a:schemeClr val="tx1"/>
                </a:solidFill>
              </a:rPr>
              <a:t>skloňujeme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499992" y="5805264"/>
            <a:ext cx="2664296" cy="720080"/>
          </a:xfrm>
          <a:prstGeom prst="roundRect">
            <a:avLst/>
          </a:prstGeom>
          <a:gradFill flip="none" rotWithShape="1">
            <a:gsLst>
              <a:gs pos="0">
                <a:srgbClr val="FF3300">
                  <a:tint val="66000"/>
                  <a:satMod val="160000"/>
                </a:srgbClr>
              </a:gs>
              <a:gs pos="50000">
                <a:srgbClr val="FF3300">
                  <a:tint val="44500"/>
                  <a:satMod val="160000"/>
                </a:srgbClr>
              </a:gs>
              <a:gs pos="100000">
                <a:srgbClr val="FF33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Slovesa </a:t>
            </a:r>
            <a:r>
              <a:rPr lang="cs-CZ" sz="2400" b="1" dirty="0" smtClean="0">
                <a:solidFill>
                  <a:schemeClr val="tx1"/>
                </a:solidFill>
              </a:rPr>
              <a:t>časujeme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30" name="Picture 6" descr="C:\Users\ředitelka\AppData\Local\Microsoft\Windows\Temporary Internet Files\Content.IE5\2RNP7KY3\MP9004394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5229200"/>
            <a:ext cx="1239855" cy="1340768"/>
          </a:xfrm>
          <a:prstGeom prst="rect">
            <a:avLst/>
          </a:prstGeom>
          <a:noFill/>
        </p:spPr>
      </p:pic>
      <p:sp>
        <p:nvSpPr>
          <p:cNvPr id="17" name="Elipsa 16"/>
          <p:cNvSpPr/>
          <p:nvPr/>
        </p:nvSpPr>
        <p:spPr>
          <a:xfrm>
            <a:off x="0" y="548680"/>
            <a:ext cx="504056" cy="4320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0" y="3429000"/>
            <a:ext cx="504056" cy="43204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5328592" cy="11521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Podstatná jména rodu mužského životného mají tvar 2. a 4. pádu čísla jednotného shodný.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5868144" y="476672"/>
            <a:ext cx="1080120" cy="108012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7524328" y="476672"/>
            <a:ext cx="1080120" cy="108012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1772816"/>
            <a:ext cx="489654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/>
                </a:solidFill>
              </a:rPr>
              <a:t>Svoje tvrzení si ověř. Daná podstatná jména dej do náležitých tvarů: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95536" y="2708920"/>
          <a:ext cx="6096000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2423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1.pád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57D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2.pád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57D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4. pád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57D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vzor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57D3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sysel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solidFill>
                      <a:schemeClr val="tx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hlemýžď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správce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tenista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907704" y="3140968"/>
          <a:ext cx="4608512" cy="39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  <a:gridCol w="1584176"/>
                <a:gridCol w="1512168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sysl</a:t>
                      </a:r>
                      <a:r>
                        <a:rPr lang="cs-CZ" sz="2000" b="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a</a:t>
                      </a:r>
                      <a:endParaRPr lang="cs-CZ" sz="2000" b="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1E47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sysl</a:t>
                      </a:r>
                      <a:r>
                        <a:rPr lang="cs-CZ" sz="2000" b="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a</a:t>
                      </a:r>
                      <a:endParaRPr lang="cs-CZ" sz="2000" b="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1E47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bg1"/>
                          </a:solidFill>
                        </a:rPr>
                        <a:t>pán</a:t>
                      </a:r>
                      <a:endParaRPr lang="cs-CZ" sz="20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1E4778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907704" y="3573016"/>
          <a:ext cx="4608512" cy="39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  <a:gridCol w="1584176"/>
                <a:gridCol w="1512168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lt1"/>
                          </a:solidFill>
                        </a:rPr>
                        <a:t>hlemýžd</a:t>
                      </a:r>
                      <a:r>
                        <a:rPr lang="cs-CZ" sz="2000" b="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ě</a:t>
                      </a:r>
                      <a:endParaRPr lang="cs-CZ" sz="20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1E47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lt1"/>
                          </a:solidFill>
                        </a:rPr>
                        <a:t>hlemýžd</a:t>
                      </a:r>
                      <a:r>
                        <a:rPr lang="cs-CZ" sz="2000" b="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ě</a:t>
                      </a:r>
                      <a:endParaRPr lang="cs-CZ" sz="20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1E47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bg1"/>
                          </a:solidFill>
                        </a:rPr>
                        <a:t>muž</a:t>
                      </a:r>
                      <a:endParaRPr lang="cs-CZ" sz="20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1E4778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907704" y="3933056"/>
          <a:ext cx="4608512" cy="39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  <a:gridCol w="1584176"/>
                <a:gridCol w="1512168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lt1"/>
                          </a:solidFill>
                        </a:rPr>
                        <a:t>správc</a:t>
                      </a:r>
                      <a:r>
                        <a:rPr lang="cs-CZ" sz="2000" b="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e</a:t>
                      </a:r>
                      <a:endParaRPr lang="cs-CZ" sz="20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1E47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lt1"/>
                          </a:solidFill>
                        </a:rPr>
                        <a:t>správc</a:t>
                      </a:r>
                      <a:r>
                        <a:rPr lang="cs-CZ" sz="2000" b="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e</a:t>
                      </a:r>
                      <a:endParaRPr lang="cs-CZ" sz="20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1E47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bg1"/>
                          </a:solidFill>
                        </a:rPr>
                        <a:t>soudce</a:t>
                      </a:r>
                      <a:endParaRPr lang="cs-CZ" sz="20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1E4778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907704" y="4293096"/>
          <a:ext cx="4608512" cy="39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  <a:gridCol w="1584176"/>
                <a:gridCol w="1512168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tenist</a:t>
                      </a:r>
                      <a:r>
                        <a:rPr lang="cs-CZ" sz="2000" b="1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y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1E47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bg1"/>
                          </a:solidFill>
                        </a:rPr>
                        <a:t>tenist</a:t>
                      </a:r>
                      <a:r>
                        <a:rPr lang="cs-CZ" sz="2000" b="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u</a:t>
                      </a:r>
                      <a:endParaRPr lang="cs-CZ" sz="2000" b="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1E477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předseda</a:t>
                      </a:r>
                      <a:endParaRPr lang="cs-CZ" sz="2000" b="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1E4778"/>
                    </a:solidFill>
                  </a:tcPr>
                </a:tc>
              </a:tr>
            </a:tbl>
          </a:graphicData>
        </a:graphic>
      </p:graphicFrame>
      <p:sp>
        <p:nvSpPr>
          <p:cNvPr id="13" name="Obdélník 12"/>
          <p:cNvSpPr/>
          <p:nvPr/>
        </p:nvSpPr>
        <p:spPr>
          <a:xfrm>
            <a:off x="395536" y="4869160"/>
            <a:ext cx="7992888" cy="864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Shodný 2. a 4. pád čísla jednotného mají podstatná jména rodu mužského životného vzoru </a:t>
            </a:r>
            <a:r>
              <a:rPr lang="cs-CZ" b="1" dirty="0" smtClean="0">
                <a:solidFill>
                  <a:schemeClr val="tx1"/>
                </a:solidFill>
              </a:rPr>
              <a:t>pán, muž, soudce</a:t>
            </a:r>
            <a:r>
              <a:rPr lang="cs-CZ" dirty="0" smtClean="0">
                <a:solidFill>
                  <a:schemeClr val="tx1"/>
                </a:solidFill>
              </a:rPr>
              <a:t>. Podstatná jména podle vzoru </a:t>
            </a:r>
            <a:r>
              <a:rPr lang="cs-CZ" b="1" dirty="0" smtClean="0">
                <a:solidFill>
                  <a:schemeClr val="tx1"/>
                </a:solidFill>
              </a:rPr>
              <a:t>předseda</a:t>
            </a:r>
            <a:r>
              <a:rPr lang="cs-CZ" dirty="0" smtClean="0">
                <a:solidFill>
                  <a:schemeClr val="tx1"/>
                </a:solidFill>
              </a:rPr>
              <a:t> se v 2. a 4. pádu čísla jednotného liší.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3528" y="6021288"/>
            <a:ext cx="7056784" cy="836712"/>
          </a:xfrm>
          <a:prstGeom prst="roundRect">
            <a:avLst/>
          </a:prstGeom>
          <a:gradFill flip="none" rotWithShape="1">
            <a:gsLst>
              <a:gs pos="0">
                <a:srgbClr val="FF3300">
                  <a:tint val="66000"/>
                  <a:satMod val="160000"/>
                </a:srgbClr>
              </a:gs>
              <a:gs pos="50000">
                <a:srgbClr val="FF3300">
                  <a:tint val="44500"/>
                  <a:satMod val="160000"/>
                </a:srgbClr>
              </a:gs>
              <a:gs pos="100000">
                <a:srgbClr val="FF33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Vzory rodu mužského: pán, hrad, muž, stroj, </a:t>
            </a:r>
            <a:r>
              <a:rPr lang="cs-CZ" sz="2000" b="1" dirty="0" smtClean="0">
                <a:solidFill>
                  <a:schemeClr val="tx1"/>
                </a:solidFill>
              </a:rPr>
              <a:t>předseda, soudce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OJIJL6BD\MP90043940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2360" y="5805264"/>
            <a:ext cx="1167848" cy="1052736"/>
          </a:xfrm>
          <a:prstGeom prst="rect">
            <a:avLst/>
          </a:prstGeom>
          <a:noFill/>
        </p:spPr>
      </p:pic>
      <p:pic>
        <p:nvPicPr>
          <p:cNvPr id="1028" name="Picture 4" descr="C:\Users\ředitelka\AppData\Local\Microsoft\Windows\Temporary Internet Files\Content.IE5\FPBKAKOT\MC9003909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2924944"/>
            <a:ext cx="1905610" cy="1130198"/>
          </a:xfrm>
          <a:prstGeom prst="rect">
            <a:avLst/>
          </a:prstGeom>
          <a:noFill/>
        </p:spPr>
      </p:pic>
      <p:sp>
        <p:nvSpPr>
          <p:cNvPr id="18" name="Elipsa 17"/>
          <p:cNvSpPr/>
          <p:nvPr/>
        </p:nvSpPr>
        <p:spPr>
          <a:xfrm>
            <a:off x="0" y="188640"/>
            <a:ext cx="576064" cy="50405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620688"/>
            <a:ext cx="5328592" cy="792088"/>
          </a:xfrm>
          <a:prstGeom prst="rect">
            <a:avLst/>
          </a:prstGeom>
          <a:solidFill>
            <a:schemeClr val="bg1"/>
          </a:solidFill>
          <a:ln>
            <a:solidFill>
              <a:srgbClr val="57D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Pád určujeme pouze u podstatných jmen.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300192" y="692696"/>
            <a:ext cx="936104" cy="93610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7596336" y="692696"/>
            <a:ext cx="936104" cy="93610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1772816"/>
            <a:ext cx="6264696" cy="79208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Pád určujeme u podstatných jmen, přídavných jmen, zájmen, číslovek.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2924944"/>
            <a:ext cx="23238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Kde můžeš, urči pád.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3573016"/>
            <a:ext cx="8136904" cy="1368152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U některých z nás vzbuzuje tma strach. Strach má prý veliké oči.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Oči naší kočky svítí ve tmě jako dvě lucerny.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83568" y="3429000"/>
            <a:ext cx="864096" cy="432048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2.p.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907704" y="3501008"/>
            <a:ext cx="792088" cy="360040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2.p.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635896" y="3356992"/>
            <a:ext cx="864096" cy="432048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1.p.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4211960" y="3429000"/>
            <a:ext cx="864096" cy="432048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4.p.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5148064" y="3429000"/>
            <a:ext cx="936104" cy="360040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1.p.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7596336" y="3284984"/>
            <a:ext cx="864096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4.p.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6948264" y="3356992"/>
            <a:ext cx="936104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4.p.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0" y="4077072"/>
            <a:ext cx="971600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1.p.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611560" y="4077072"/>
            <a:ext cx="864096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2.p.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1259632" y="4149080"/>
            <a:ext cx="936104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2.p.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2915816" y="4149080"/>
            <a:ext cx="864096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6.p.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3995936" y="4149080"/>
            <a:ext cx="936104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1.p.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4716016" y="4149080"/>
            <a:ext cx="936104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1.p.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C:\Users\ředitelka\AppData\Local\Microsoft\Windows\Temporary Internet Files\Content.IE5\UOPTGVG3\MC9003985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1916832"/>
            <a:ext cx="936104" cy="1296144"/>
          </a:xfrm>
          <a:prstGeom prst="rect">
            <a:avLst/>
          </a:prstGeom>
          <a:noFill/>
        </p:spPr>
      </p:pic>
      <p:sp>
        <p:nvSpPr>
          <p:cNvPr id="27" name="Zaoblený obdélník 26"/>
          <p:cNvSpPr/>
          <p:nvPr/>
        </p:nvSpPr>
        <p:spPr>
          <a:xfrm>
            <a:off x="251520" y="5373216"/>
            <a:ext cx="6768752" cy="1008112"/>
          </a:xfrm>
          <a:prstGeom prst="roundRect">
            <a:avLst/>
          </a:prstGeom>
          <a:gradFill flip="none" rotWithShape="1">
            <a:gsLst>
              <a:gs pos="0">
                <a:srgbClr val="FF3300">
                  <a:tint val="66000"/>
                  <a:satMod val="160000"/>
                </a:srgbClr>
              </a:gs>
              <a:gs pos="50000">
                <a:srgbClr val="FF3300">
                  <a:tint val="44500"/>
                  <a:satMod val="160000"/>
                </a:srgbClr>
              </a:gs>
              <a:gs pos="100000">
                <a:srgbClr val="FF33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Pád přídavných jmen a některých zájmen určujeme podle podstatného jména, ke kterému patří.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ředitelka\Pictures\MP9004394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5157192"/>
            <a:ext cx="1368152" cy="1512168"/>
          </a:xfrm>
          <a:prstGeom prst="rect">
            <a:avLst/>
          </a:prstGeom>
          <a:noFill/>
        </p:spPr>
      </p:pic>
      <p:sp>
        <p:nvSpPr>
          <p:cNvPr id="29" name="Elipsa 28"/>
          <p:cNvSpPr/>
          <p:nvPr/>
        </p:nvSpPr>
        <p:spPr>
          <a:xfrm>
            <a:off x="0" y="332656"/>
            <a:ext cx="611560" cy="50405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8" grpId="0" animBg="1"/>
      <p:bldP spid="9" grpId="0"/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6336704" cy="720080"/>
          </a:xfrm>
          <a:prstGeom prst="rect">
            <a:avLst/>
          </a:prstGeom>
          <a:solidFill>
            <a:schemeClr val="bg1"/>
          </a:solidFill>
          <a:ln>
            <a:solidFill>
              <a:srgbClr val="57D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Některá podstatná jména mají tvar pouze čísla jednotného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732240" y="188640"/>
            <a:ext cx="1008112" cy="100811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7956376" y="188640"/>
            <a:ext cx="1008112" cy="1008112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1124744"/>
            <a:ext cx="6336704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Podstatná jména </a:t>
            </a:r>
            <a:r>
              <a:rPr lang="cs-CZ" b="1" dirty="0" smtClean="0">
                <a:solidFill>
                  <a:schemeClr val="tx1"/>
                </a:solidFill>
              </a:rPr>
              <a:t>hromadná </a:t>
            </a:r>
            <a:r>
              <a:rPr lang="cs-CZ" dirty="0" smtClean="0">
                <a:solidFill>
                  <a:schemeClr val="tx1"/>
                </a:solidFill>
              </a:rPr>
              <a:t>mají pouze tvar čísla jednotného, ale označují větší množství věcí pohromadě.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2348880"/>
            <a:ext cx="8064896" cy="122413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Na stavbu venkovských stavení se používalo hlavně kamení, které se sbíralo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na polích. Lesy poskytly dříví na střechu i do kamen. Sláma, která zbyla 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z vymláceného obilí, se použila ve stájích i na došky.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580112" y="2492896"/>
            <a:ext cx="792088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699792" y="2780928"/>
            <a:ext cx="576064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835696" y="3140968"/>
            <a:ext cx="576064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0" y="0"/>
            <a:ext cx="539552" cy="4766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9512" y="4005064"/>
            <a:ext cx="6480720" cy="792088"/>
          </a:xfrm>
          <a:prstGeom prst="rect">
            <a:avLst/>
          </a:prstGeom>
          <a:solidFill>
            <a:schemeClr val="bg1"/>
          </a:solidFill>
          <a:ln>
            <a:solidFill>
              <a:srgbClr val="57D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Pro všechna podstatná jména platí, že mají stejný rod v čísle jednotném i množném.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732240" y="4005064"/>
            <a:ext cx="1008112" cy="93610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7956376" y="4005064"/>
            <a:ext cx="1008112" cy="936104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0" y="3501008"/>
            <a:ext cx="539552" cy="43204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79512" y="4941168"/>
            <a:ext cx="5328592" cy="72008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dítě – rod střední                       děti – rod ženský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kníže – rod mužský                    knížata – rod střední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79512" y="5949280"/>
            <a:ext cx="6624736" cy="908720"/>
          </a:xfrm>
          <a:prstGeom prst="roundRect">
            <a:avLst/>
          </a:prstGeom>
          <a:gradFill flip="none" rotWithShape="1">
            <a:gsLst>
              <a:gs pos="0">
                <a:srgbClr val="FF3300">
                  <a:tint val="66000"/>
                  <a:satMod val="160000"/>
                </a:srgbClr>
              </a:gs>
              <a:gs pos="50000">
                <a:srgbClr val="FF3300">
                  <a:tint val="44500"/>
                  <a:satMod val="160000"/>
                </a:srgbClr>
              </a:gs>
              <a:gs pos="100000">
                <a:srgbClr val="FF33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Rozlišujeme podstatná jména hromadná, pomnožná, látková.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ředitelka\Pictures\MP9004394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5301208"/>
            <a:ext cx="1259062" cy="1395536"/>
          </a:xfrm>
          <a:prstGeom prst="rect">
            <a:avLst/>
          </a:prstGeom>
          <a:noFill/>
        </p:spPr>
      </p:pic>
      <p:pic>
        <p:nvPicPr>
          <p:cNvPr id="1028" name="Picture 4" descr="C:\Users\ředitelka\AppData\Local\Microsoft\Windows\Temporary Internet Files\Content.IE5\O6QWF2JL\MC9004154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764704"/>
            <a:ext cx="2367816" cy="16890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7128792" cy="7920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1. pád čísla množného podstatného jména </a:t>
            </a:r>
            <a:r>
              <a:rPr lang="cs-CZ" sz="2000" b="1" dirty="0" smtClean="0">
                <a:solidFill>
                  <a:schemeClr val="tx1"/>
                </a:solidFill>
              </a:rPr>
              <a:t>vítěz</a:t>
            </a:r>
            <a:r>
              <a:rPr lang="cs-CZ" sz="2000" dirty="0" smtClean="0">
                <a:solidFill>
                  <a:schemeClr val="tx1"/>
                </a:solidFill>
              </a:rPr>
              <a:t> je </a:t>
            </a:r>
            <a:r>
              <a:rPr lang="cs-CZ" sz="2000" b="1" dirty="0" smtClean="0">
                <a:solidFill>
                  <a:schemeClr val="tx1"/>
                </a:solidFill>
              </a:rPr>
              <a:t>vítězi</a:t>
            </a:r>
            <a:r>
              <a:rPr lang="cs-CZ" sz="2000" dirty="0" smtClean="0">
                <a:solidFill>
                  <a:schemeClr val="tx1"/>
                </a:solidFill>
              </a:rPr>
              <a:t> i </a:t>
            </a:r>
            <a:r>
              <a:rPr lang="cs-CZ" sz="2000" b="1" dirty="0" smtClean="0">
                <a:solidFill>
                  <a:schemeClr val="tx1"/>
                </a:solidFill>
              </a:rPr>
              <a:t>vítězové</a:t>
            </a:r>
            <a:r>
              <a:rPr lang="cs-CZ" sz="2000" dirty="0" smtClean="0">
                <a:solidFill>
                  <a:schemeClr val="tx1"/>
                </a:solidFill>
              </a:rPr>
              <a:t>.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7668344" y="188640"/>
            <a:ext cx="936104" cy="864096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7740352" y="1124744"/>
            <a:ext cx="936104" cy="864096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1268760"/>
            <a:ext cx="5112568" cy="7200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vítěz – muž                 muži, mužové – vítězi, vítězové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2420888"/>
            <a:ext cx="7200800" cy="792088"/>
          </a:xfrm>
          <a:prstGeom prst="rect">
            <a:avLst/>
          </a:prstGeom>
          <a:solidFill>
            <a:schemeClr val="bg1"/>
          </a:solidFill>
          <a:ln>
            <a:solidFill>
              <a:srgbClr val="57D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7. pád čísla množného podstatného jména </a:t>
            </a:r>
            <a:r>
              <a:rPr lang="cs-CZ" sz="2000" b="1" dirty="0" smtClean="0">
                <a:solidFill>
                  <a:schemeClr val="tx1"/>
                </a:solidFill>
              </a:rPr>
              <a:t>kůň</a:t>
            </a:r>
            <a:r>
              <a:rPr lang="cs-CZ" sz="2000" dirty="0" smtClean="0">
                <a:solidFill>
                  <a:schemeClr val="tx1"/>
                </a:solidFill>
              </a:rPr>
              <a:t> je </a:t>
            </a:r>
            <a:r>
              <a:rPr lang="cs-CZ" sz="2000" b="1" dirty="0" smtClean="0">
                <a:solidFill>
                  <a:schemeClr val="tx1"/>
                </a:solidFill>
              </a:rPr>
              <a:t>koni</a:t>
            </a:r>
            <a:r>
              <a:rPr lang="cs-CZ" sz="2000" dirty="0" smtClean="0">
                <a:solidFill>
                  <a:schemeClr val="tx1"/>
                </a:solidFill>
              </a:rPr>
              <a:t> i </a:t>
            </a:r>
            <a:r>
              <a:rPr lang="cs-CZ" sz="2000" b="1" dirty="0" smtClean="0">
                <a:solidFill>
                  <a:schemeClr val="tx1"/>
                </a:solidFill>
              </a:rPr>
              <a:t>koňmi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7812360" y="2420888"/>
            <a:ext cx="936104" cy="864096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7884368" y="3356992"/>
            <a:ext cx="936104" cy="864096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9512" y="3356992"/>
            <a:ext cx="5112568" cy="7920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2. pád č. mn. koňů, koní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3. pád č. mn. koňům, koním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0" y="0"/>
            <a:ext cx="576064" cy="620688"/>
          </a:xfrm>
          <a:prstGeom prst="ellipse">
            <a:avLst/>
          </a:prstGeom>
          <a:solidFill>
            <a:srgbClr val="FF3300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0" y="2060848"/>
            <a:ext cx="576064" cy="620688"/>
          </a:xfrm>
          <a:prstGeom prst="ellipse">
            <a:avLst/>
          </a:prstGeom>
          <a:solidFill>
            <a:srgbClr val="FF3300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79512" y="4581128"/>
            <a:ext cx="554461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5. pád podstatného jména </a:t>
            </a:r>
            <a:r>
              <a:rPr lang="cs-CZ" sz="2000" b="1" dirty="0" smtClean="0">
                <a:solidFill>
                  <a:schemeClr val="tx1"/>
                </a:solidFill>
              </a:rPr>
              <a:t>obhájce</a:t>
            </a:r>
            <a:r>
              <a:rPr lang="cs-CZ" sz="2000" dirty="0" smtClean="0">
                <a:solidFill>
                  <a:schemeClr val="tx1"/>
                </a:solidFill>
              </a:rPr>
              <a:t> zní </a:t>
            </a:r>
            <a:r>
              <a:rPr lang="cs-CZ" sz="2000" b="1" dirty="0" err="1" smtClean="0">
                <a:solidFill>
                  <a:schemeClr val="tx1"/>
                </a:solidFill>
              </a:rPr>
              <a:t>obhájče</a:t>
            </a:r>
            <a:r>
              <a:rPr lang="cs-CZ" sz="2000" b="1" dirty="0" smtClean="0">
                <a:solidFill>
                  <a:schemeClr val="tx1"/>
                </a:solidFill>
              </a:rPr>
              <a:t>!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940152" y="4437112"/>
            <a:ext cx="936104" cy="864096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6948264" y="4437112"/>
            <a:ext cx="936104" cy="864096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79512" y="5301208"/>
            <a:ext cx="5256584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obhájce – soudce     5. pád soudce! – obhájce!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3" name="Picture 5" descr="C:\Users\ředitelka\AppData\Local\Microsoft\Windows\Temporary Internet Files\Content.IE5\TWC0XE2G\MP9004065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284984"/>
            <a:ext cx="1584176" cy="1083948"/>
          </a:xfrm>
          <a:prstGeom prst="rect">
            <a:avLst/>
          </a:prstGeom>
          <a:noFill/>
        </p:spPr>
      </p:pic>
      <p:sp>
        <p:nvSpPr>
          <p:cNvPr id="22" name="Elipsa 21"/>
          <p:cNvSpPr/>
          <p:nvPr/>
        </p:nvSpPr>
        <p:spPr>
          <a:xfrm>
            <a:off x="0" y="4149080"/>
            <a:ext cx="576064" cy="620688"/>
          </a:xfrm>
          <a:prstGeom prst="ellipse">
            <a:avLst/>
          </a:prstGeom>
          <a:solidFill>
            <a:srgbClr val="FF3300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2054" name="Picture 6" descr="C:\Users\ředitelka\Pictures\MP9004394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5301208"/>
            <a:ext cx="1080120" cy="1395536"/>
          </a:xfrm>
          <a:prstGeom prst="rect">
            <a:avLst/>
          </a:prstGeom>
          <a:noFill/>
        </p:spPr>
      </p:pic>
      <p:sp>
        <p:nvSpPr>
          <p:cNvPr id="24" name="Zaoblený obdélník 23"/>
          <p:cNvSpPr/>
          <p:nvPr/>
        </p:nvSpPr>
        <p:spPr>
          <a:xfrm>
            <a:off x="179512" y="6237312"/>
            <a:ext cx="7344816" cy="432048"/>
          </a:xfrm>
          <a:prstGeom prst="roundRect">
            <a:avLst/>
          </a:prstGeom>
          <a:gradFill flip="none" rotWithShape="1">
            <a:gsLst>
              <a:gs pos="0">
                <a:srgbClr val="FF3300">
                  <a:tint val="66000"/>
                  <a:satMod val="160000"/>
                </a:srgbClr>
              </a:gs>
              <a:gs pos="50000">
                <a:srgbClr val="FF3300">
                  <a:tint val="44500"/>
                  <a:satMod val="160000"/>
                </a:srgbClr>
              </a:gs>
              <a:gs pos="100000">
                <a:srgbClr val="FF33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Správné tvary podstatných jmen si ověříme v Pravidlech českého pravopisu.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5" name="Picture 7" descr="C:\Users\ředitelka\AppData\Local\Microsoft\Windows\Temporary Internet Files\Content.IE5\GUDCYVI7\MM90035447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1340768"/>
            <a:ext cx="792857" cy="792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3" grpId="0" animBg="1"/>
      <p:bldP spid="14" grpId="0" animBg="1"/>
      <p:bldP spid="15" grpId="0" animBg="1"/>
      <p:bldP spid="17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60648"/>
            <a:ext cx="6264696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Na obloze plul- </a:t>
            </a:r>
            <a:r>
              <a:rPr lang="cs-CZ" sz="2000" b="1" dirty="0" err="1" smtClean="0">
                <a:solidFill>
                  <a:schemeClr val="tx1"/>
                </a:solidFill>
              </a:rPr>
              <a:t>bíl</a:t>
            </a:r>
            <a:r>
              <a:rPr lang="cs-CZ" sz="2000" b="1" dirty="0" smtClean="0">
                <a:solidFill>
                  <a:schemeClr val="tx1"/>
                </a:solidFill>
              </a:rPr>
              <a:t>- beránci .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Beránci</a:t>
            </a:r>
            <a:r>
              <a:rPr lang="cs-CZ" sz="2000" dirty="0" smtClean="0">
                <a:solidFill>
                  <a:schemeClr val="tx1"/>
                </a:solidFill>
              </a:rPr>
              <a:t> je podstatné jméno rodu mužského neživotného.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484784"/>
            <a:ext cx="6048672" cy="10081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U podstatných rodu mužského určujeme mluvnickou životnost.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ti beránci  =  ti páni  =  rod mužský životný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7092280" y="332656"/>
            <a:ext cx="936104" cy="792088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8100392" y="332656"/>
            <a:ext cx="864096" cy="792088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pic>
        <p:nvPicPr>
          <p:cNvPr id="1031" name="Picture 7" descr="C:\Users\ředitelka\AppData\Local\Microsoft\Windows\Temporary Internet Files\Content.IE5\FPBKAKOT\MP9004229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268760"/>
            <a:ext cx="1702350" cy="1484784"/>
          </a:xfrm>
          <a:prstGeom prst="rect">
            <a:avLst/>
          </a:prstGeom>
          <a:noFill/>
        </p:spPr>
      </p:pic>
      <p:sp>
        <p:nvSpPr>
          <p:cNvPr id="12" name="Elipsa 11"/>
          <p:cNvSpPr/>
          <p:nvPr/>
        </p:nvSpPr>
        <p:spPr>
          <a:xfrm>
            <a:off x="0" y="0"/>
            <a:ext cx="792088" cy="620688"/>
          </a:xfrm>
          <a:prstGeom prst="ellipse">
            <a:avLst/>
          </a:prstGeom>
          <a:solidFill>
            <a:srgbClr val="FF3300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83568" y="2852936"/>
            <a:ext cx="6264696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Jsou podstatná jména </a:t>
            </a:r>
            <a:r>
              <a:rPr lang="cs-CZ" sz="2000" b="1" dirty="0" smtClean="0">
                <a:solidFill>
                  <a:schemeClr val="tx1"/>
                </a:solidFill>
              </a:rPr>
              <a:t>člověk</a:t>
            </a:r>
            <a:r>
              <a:rPr lang="cs-CZ" sz="2000" dirty="0" smtClean="0">
                <a:solidFill>
                  <a:schemeClr val="tx1"/>
                </a:solidFill>
              </a:rPr>
              <a:t> a </a:t>
            </a:r>
            <a:r>
              <a:rPr lang="cs-CZ" sz="2000" b="1" dirty="0" smtClean="0">
                <a:solidFill>
                  <a:schemeClr val="tx1"/>
                </a:solidFill>
              </a:rPr>
              <a:t>lidé</a:t>
            </a:r>
            <a:r>
              <a:rPr lang="cs-CZ" sz="2000" dirty="0" smtClean="0">
                <a:solidFill>
                  <a:schemeClr val="tx1"/>
                </a:solidFill>
              </a:rPr>
              <a:t> slova příbuzná?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7092280" y="2852936"/>
            <a:ext cx="936104" cy="792088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8100392" y="2852936"/>
            <a:ext cx="864096" cy="792088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95536" y="3861048"/>
            <a:ext cx="6048672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Tato slova nemají stejný kořen, nejsou příbuzná.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0" y="2564904"/>
            <a:ext cx="792088" cy="620688"/>
          </a:xfrm>
          <a:prstGeom prst="ellipse">
            <a:avLst/>
          </a:prstGeom>
          <a:solidFill>
            <a:srgbClr val="FF3300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83568" y="4869160"/>
            <a:ext cx="6264696" cy="93610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Průvodčí ve vlaku nám popřála příjemnou cestu.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Průvodčí je podstatné jméno.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7544" y="6093296"/>
            <a:ext cx="6912768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Slova průvodčí, hajný, cestující jsou zpodstatnělá přídavná jména. Mají vzory přídavných jmen. Určujeme je jako podstatná jména. 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0" y="4581128"/>
            <a:ext cx="792088" cy="620688"/>
          </a:xfrm>
          <a:prstGeom prst="ellipse">
            <a:avLst/>
          </a:prstGeom>
          <a:solidFill>
            <a:srgbClr val="FF3300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1032" name="Picture 8" descr="C:\Users\ředitelka\AppData\Local\Microsoft\Windows\Temporary Internet Files\Content.IE5\2RNP7KY3\MC90043393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5620172"/>
            <a:ext cx="1008112" cy="1237828"/>
          </a:xfrm>
          <a:prstGeom prst="rect">
            <a:avLst/>
          </a:prstGeom>
          <a:noFill/>
        </p:spPr>
      </p:pic>
      <p:sp>
        <p:nvSpPr>
          <p:cNvPr id="23" name="Elipsa 22"/>
          <p:cNvSpPr/>
          <p:nvPr/>
        </p:nvSpPr>
        <p:spPr>
          <a:xfrm>
            <a:off x="8207896" y="4869160"/>
            <a:ext cx="936104" cy="792088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7092280" y="4869160"/>
            <a:ext cx="936104" cy="792088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3" grpId="0" animBg="1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88640"/>
            <a:ext cx="4680520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Vzduch je podstatné jméno konkrétní.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19064" y="1196752"/>
            <a:ext cx="8424936" cy="93610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Podstatná jména konkrétní označují konkrétní věc, kterou můžeme vnímat svými smysly.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Podstatná jména abstraktní označují to, co nemůžeme vidět, slyšet, dotýkat se toho.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0" y="188640"/>
            <a:ext cx="720080" cy="576064"/>
          </a:xfrm>
          <a:prstGeom prst="ellipse">
            <a:avLst/>
          </a:prstGeom>
          <a:solidFill>
            <a:srgbClr val="FF3300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0" y="2564904"/>
            <a:ext cx="720080" cy="576064"/>
          </a:xfrm>
          <a:prstGeom prst="ellipse">
            <a:avLst/>
          </a:prstGeom>
          <a:solidFill>
            <a:srgbClr val="FF3300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2852936"/>
            <a:ext cx="6192688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Věcný význam slova </a:t>
            </a:r>
            <a:r>
              <a:rPr lang="cs-CZ" sz="2000" b="1" dirty="0" smtClean="0">
                <a:solidFill>
                  <a:schemeClr val="tx1"/>
                </a:solidFill>
              </a:rPr>
              <a:t>hvozd</a:t>
            </a:r>
            <a:r>
              <a:rPr lang="cs-CZ" sz="2000" dirty="0" smtClean="0">
                <a:solidFill>
                  <a:schemeClr val="tx1"/>
                </a:solidFill>
              </a:rPr>
              <a:t> najdeme v Pravidlech českého pravopisu.</a:t>
            </a:r>
            <a:r>
              <a:rPr lang="cs-CZ" dirty="0" smtClean="0"/>
              <a:t>ý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5705872"/>
            <a:ext cx="8280920" cy="1152128"/>
          </a:xfrm>
          <a:prstGeom prst="rect">
            <a:avLst/>
          </a:prstGeom>
          <a:gradFill flip="none" rotWithShape="1">
            <a:gsLst>
              <a:gs pos="0">
                <a:srgbClr val="FF3300">
                  <a:tint val="66000"/>
                  <a:satMod val="160000"/>
                </a:srgbClr>
              </a:gs>
              <a:gs pos="50000">
                <a:srgbClr val="FF3300">
                  <a:tint val="44500"/>
                  <a:satMod val="160000"/>
                </a:srgbClr>
              </a:gs>
              <a:gs pos="100000">
                <a:srgbClr val="FF33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Věcný – slovní </a:t>
            </a:r>
            <a:r>
              <a:rPr lang="cs-CZ" dirty="0" smtClean="0">
                <a:solidFill>
                  <a:schemeClr val="tx1"/>
                </a:solidFill>
              </a:rPr>
              <a:t>význam pojmenovává skutečnost daného slova.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Mluvnické významy </a:t>
            </a:r>
            <a:r>
              <a:rPr lang="cs-CZ" dirty="0" smtClean="0">
                <a:solidFill>
                  <a:schemeClr val="tx1"/>
                </a:solidFill>
              </a:rPr>
              <a:t>jsou u podstatných jmen pád, číslo a rod. Podstatná jména je vyjadřují svými koncovkami. 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948264" y="188640"/>
            <a:ext cx="1008112" cy="864096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8100392" y="188640"/>
            <a:ext cx="864096" cy="864096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7092280" y="2852936"/>
            <a:ext cx="1008112" cy="864096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8279904" y="2852936"/>
            <a:ext cx="864096" cy="864096"/>
          </a:xfrm>
          <a:prstGeom prst="ellips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221088"/>
            <a:ext cx="3096344" cy="79208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Věcný význam slov najdeme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ve Slovníku spisovné češtiny.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ředitelka\Pictures\MP90043940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4077072"/>
            <a:ext cx="1152128" cy="1368152"/>
          </a:xfrm>
          <a:prstGeom prst="rect">
            <a:avLst/>
          </a:prstGeom>
          <a:noFill/>
        </p:spPr>
      </p:pic>
      <p:pic>
        <p:nvPicPr>
          <p:cNvPr id="1026" name="Picture 2" descr="C:\Users\ředitelka\AppData\Local\Microsoft\Windows\Temporary Internet Files\Content.IE5\NFJMQT46\MP9001851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4077072"/>
            <a:ext cx="1972816" cy="1219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476672"/>
            <a:ext cx="712879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Texty - vlastní 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944</TotalTime>
  <Words>834</Words>
  <Application>Microsoft Office PowerPoint</Application>
  <PresentationFormat>Předvádění na obrazovce (4:3)</PresentationFormat>
  <Paragraphs>176</Paragraphs>
  <Slides>11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100</cp:revision>
  <dcterms:created xsi:type="dcterms:W3CDTF">2012-07-11T06:01:56Z</dcterms:created>
  <dcterms:modified xsi:type="dcterms:W3CDTF">2013-02-21T21:01:35Z</dcterms:modified>
</cp:coreProperties>
</file>