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9" r:id="rId7"/>
    <p:sldId id="266" r:id="rId8"/>
    <p:sldId id="268" r:id="rId9"/>
    <p:sldId id="263" r:id="rId10"/>
    <p:sldId id="264" r:id="rId11"/>
    <p:sldId id="265" r:id="rId12"/>
    <p:sldId id="267" r:id="rId13"/>
    <p:sldId id="270" r:id="rId14"/>
    <p:sldId id="257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0099"/>
    <a:srgbClr val="800000"/>
    <a:srgbClr val="006600"/>
    <a:srgbClr val="6600CC"/>
    <a:srgbClr val="660066"/>
    <a:srgbClr val="0033CC"/>
    <a:srgbClr val="003300"/>
    <a:srgbClr val="CCFFCC"/>
    <a:srgbClr val="CC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title>
      <c:tx>
        <c:rich>
          <a:bodyPr/>
          <a:lstStyle/>
          <a:p>
            <a:pPr>
              <a:defRPr/>
            </a:pPr>
            <a:r>
              <a:rPr lang="cs-CZ" dirty="0"/>
              <a:t>Závislost rychlosti na čase</a:t>
            </a:r>
            <a:r>
              <a:rPr lang="en-US" dirty="0"/>
              <a:t> </a:t>
            </a:r>
          </a:p>
        </c:rich>
      </c:tx>
      <c:layout/>
      <c:spPr>
        <a:solidFill>
          <a:srgbClr val="CCECFF"/>
        </a:solidFill>
      </c:spPr>
    </c:title>
    <c:plotArea>
      <c:layout>
        <c:manualLayout>
          <c:layoutTarget val="inner"/>
          <c:xMode val="edge"/>
          <c:yMode val="edge"/>
          <c:x val="7.3803524559430136E-2"/>
          <c:y val="0.20619485817284891"/>
          <c:w val="0.89048218972628379"/>
          <c:h val="0.6504215286342222"/>
        </c:manualLayout>
      </c:layout>
      <c:lineChart>
        <c:grouping val="standard"/>
        <c:ser>
          <c:idx val="1"/>
          <c:order val="1"/>
          <c:tx>
            <c:strRef>
              <c:f>List1!$A$3</c:f>
              <c:strCache>
                <c:ptCount val="1"/>
                <c:pt idx="0">
                  <c:v>Rychlost v [km/h ] </c:v>
                </c:pt>
              </c:strCache>
            </c:strRef>
          </c:tx>
          <c:spPr>
            <a:ln>
              <a:solidFill>
                <a:srgbClr val="99CCFF"/>
              </a:solidFill>
            </a:ln>
          </c:spPr>
          <c:cat>
            <c:numRef>
              <c:f>List1!$B$2:$J$2</c:f>
              <c:numCache>
                <c:formatCode>General</c:formatCode>
                <c:ptCount val="9"/>
                <c:pt idx="0">
                  <c:v>0</c:v>
                </c:pt>
                <c:pt idx="1">
                  <c:v>30</c:v>
                </c:pt>
                <c:pt idx="2">
                  <c:v>60</c:v>
                </c:pt>
                <c:pt idx="3">
                  <c:v>90</c:v>
                </c:pt>
                <c:pt idx="4">
                  <c:v>120</c:v>
                </c:pt>
                <c:pt idx="5">
                  <c:v>150</c:v>
                </c:pt>
                <c:pt idx="6">
                  <c:v>180</c:v>
                </c:pt>
                <c:pt idx="7">
                  <c:v>210</c:v>
                </c:pt>
                <c:pt idx="8">
                  <c:v>240</c:v>
                </c:pt>
              </c:numCache>
            </c:numRef>
          </c:cat>
          <c:val>
            <c:numRef>
              <c:f>List1!$B$3:$J$3</c:f>
              <c:numCache>
                <c:formatCode>General</c:formatCode>
                <c:ptCount val="9"/>
                <c:pt idx="0">
                  <c:v>0</c:v>
                </c:pt>
                <c:pt idx="1">
                  <c:v>7</c:v>
                </c:pt>
                <c:pt idx="2">
                  <c:v>12</c:v>
                </c:pt>
                <c:pt idx="3">
                  <c:v>15</c:v>
                </c:pt>
                <c:pt idx="4">
                  <c:v>15</c:v>
                </c:pt>
                <c:pt idx="5">
                  <c:v>15</c:v>
                </c:pt>
                <c:pt idx="6">
                  <c:v>12</c:v>
                </c:pt>
                <c:pt idx="7">
                  <c:v>22</c:v>
                </c:pt>
                <c:pt idx="8">
                  <c:v>22</c:v>
                </c:pt>
              </c:numCache>
            </c:numRef>
          </c:val>
        </c:ser>
        <c:ser>
          <c:idx val="2"/>
          <c:order val="2"/>
          <c:tx>
            <c:strRef>
              <c:f>List1!$A$3</c:f>
              <c:strCache>
                <c:ptCount val="1"/>
                <c:pt idx="0">
                  <c:v>Rychlost v [km/h ] </c:v>
                </c:pt>
              </c:strCache>
            </c:strRef>
          </c:tx>
          <c:spPr>
            <a:ln>
              <a:solidFill>
                <a:srgbClr val="99CCFF"/>
              </a:solidFill>
            </a:ln>
          </c:spPr>
          <c:cat>
            <c:numRef>
              <c:f>List1!$B$2:$J$2</c:f>
              <c:numCache>
                <c:formatCode>General</c:formatCode>
                <c:ptCount val="9"/>
                <c:pt idx="0">
                  <c:v>0</c:v>
                </c:pt>
                <c:pt idx="1">
                  <c:v>30</c:v>
                </c:pt>
                <c:pt idx="2">
                  <c:v>60</c:v>
                </c:pt>
                <c:pt idx="3">
                  <c:v>90</c:v>
                </c:pt>
                <c:pt idx="4">
                  <c:v>120</c:v>
                </c:pt>
                <c:pt idx="5">
                  <c:v>150</c:v>
                </c:pt>
                <c:pt idx="6">
                  <c:v>180</c:v>
                </c:pt>
                <c:pt idx="7">
                  <c:v>210</c:v>
                </c:pt>
                <c:pt idx="8">
                  <c:v>240</c:v>
                </c:pt>
              </c:numCache>
            </c:numRef>
          </c:cat>
          <c:val>
            <c:numRef>
              <c:f>List1!$B$3:$J$3</c:f>
              <c:numCache>
                <c:formatCode>General</c:formatCode>
                <c:ptCount val="9"/>
                <c:pt idx="0">
                  <c:v>0</c:v>
                </c:pt>
                <c:pt idx="1">
                  <c:v>7</c:v>
                </c:pt>
                <c:pt idx="2">
                  <c:v>12</c:v>
                </c:pt>
                <c:pt idx="3">
                  <c:v>15</c:v>
                </c:pt>
                <c:pt idx="4">
                  <c:v>15</c:v>
                </c:pt>
                <c:pt idx="5">
                  <c:v>15</c:v>
                </c:pt>
                <c:pt idx="6">
                  <c:v>12</c:v>
                </c:pt>
                <c:pt idx="7">
                  <c:v>22</c:v>
                </c:pt>
                <c:pt idx="8">
                  <c:v>22</c:v>
                </c:pt>
              </c:numCache>
            </c:numRef>
          </c:val>
        </c:ser>
        <c:ser>
          <c:idx val="3"/>
          <c:order val="3"/>
          <c:tx>
            <c:strRef>
              <c:f>List1!$A$3</c:f>
              <c:strCache>
                <c:ptCount val="1"/>
                <c:pt idx="0">
                  <c:v>Rychlost v [km/h ] </c:v>
                </c:pt>
              </c:strCache>
            </c:strRef>
          </c:tx>
          <c:spPr>
            <a:ln>
              <a:solidFill>
                <a:srgbClr val="99CCFF"/>
              </a:solidFill>
            </a:ln>
          </c:spPr>
          <c:cat>
            <c:numRef>
              <c:f>List1!$B$2:$J$2</c:f>
              <c:numCache>
                <c:formatCode>General</c:formatCode>
                <c:ptCount val="9"/>
                <c:pt idx="0">
                  <c:v>0</c:v>
                </c:pt>
                <c:pt idx="1">
                  <c:v>30</c:v>
                </c:pt>
                <c:pt idx="2">
                  <c:v>60</c:v>
                </c:pt>
                <c:pt idx="3">
                  <c:v>90</c:v>
                </c:pt>
                <c:pt idx="4">
                  <c:v>120</c:v>
                </c:pt>
                <c:pt idx="5">
                  <c:v>150</c:v>
                </c:pt>
                <c:pt idx="6">
                  <c:v>180</c:v>
                </c:pt>
                <c:pt idx="7">
                  <c:v>210</c:v>
                </c:pt>
                <c:pt idx="8">
                  <c:v>240</c:v>
                </c:pt>
              </c:numCache>
            </c:numRef>
          </c:cat>
          <c:val>
            <c:numRef>
              <c:f>List1!$B$3:$J$3</c:f>
              <c:numCache>
                <c:formatCode>General</c:formatCode>
                <c:ptCount val="9"/>
                <c:pt idx="0">
                  <c:v>0</c:v>
                </c:pt>
                <c:pt idx="1">
                  <c:v>7</c:v>
                </c:pt>
                <c:pt idx="2">
                  <c:v>12</c:v>
                </c:pt>
                <c:pt idx="3">
                  <c:v>15</c:v>
                </c:pt>
                <c:pt idx="4">
                  <c:v>15</c:v>
                </c:pt>
                <c:pt idx="5">
                  <c:v>15</c:v>
                </c:pt>
                <c:pt idx="6">
                  <c:v>12</c:v>
                </c:pt>
                <c:pt idx="7">
                  <c:v>22</c:v>
                </c:pt>
                <c:pt idx="8">
                  <c:v>22</c:v>
                </c:pt>
              </c:numCache>
            </c:numRef>
          </c:val>
        </c:ser>
        <c:ser>
          <c:idx val="0"/>
          <c:order val="0"/>
          <c:tx>
            <c:strRef>
              <c:f>List1!$A$3</c:f>
              <c:strCache>
                <c:ptCount val="1"/>
                <c:pt idx="0">
                  <c:v>Rychlost v [km/h ] </c:v>
                </c:pt>
              </c:strCache>
            </c:strRef>
          </c:tx>
          <c:spPr>
            <a:ln>
              <a:solidFill>
                <a:srgbClr val="99CCFF"/>
              </a:solidFill>
            </a:ln>
          </c:spPr>
          <c:marker>
            <c:spPr>
              <a:solidFill>
                <a:srgbClr val="0033CC"/>
              </a:solidFill>
              <a:ln>
                <a:solidFill>
                  <a:srgbClr val="0066FF"/>
                </a:solidFill>
              </a:ln>
            </c:spPr>
          </c:marker>
          <c:dLbls>
            <c:dLblPos val="t"/>
            <c:showVal val="1"/>
          </c:dLbls>
          <c:cat>
            <c:numRef>
              <c:f>List1!$B$2:$J$2</c:f>
              <c:numCache>
                <c:formatCode>General</c:formatCode>
                <c:ptCount val="9"/>
                <c:pt idx="0">
                  <c:v>0</c:v>
                </c:pt>
                <c:pt idx="1">
                  <c:v>30</c:v>
                </c:pt>
                <c:pt idx="2">
                  <c:v>60</c:v>
                </c:pt>
                <c:pt idx="3">
                  <c:v>90</c:v>
                </c:pt>
                <c:pt idx="4">
                  <c:v>120</c:v>
                </c:pt>
                <c:pt idx="5">
                  <c:v>150</c:v>
                </c:pt>
                <c:pt idx="6">
                  <c:v>180</c:v>
                </c:pt>
                <c:pt idx="7">
                  <c:v>210</c:v>
                </c:pt>
                <c:pt idx="8">
                  <c:v>240</c:v>
                </c:pt>
              </c:numCache>
            </c:numRef>
          </c:cat>
          <c:val>
            <c:numRef>
              <c:f>List1!$B$3:$J$3</c:f>
              <c:numCache>
                <c:formatCode>General</c:formatCode>
                <c:ptCount val="9"/>
                <c:pt idx="0">
                  <c:v>0</c:v>
                </c:pt>
                <c:pt idx="1">
                  <c:v>7</c:v>
                </c:pt>
                <c:pt idx="2">
                  <c:v>12</c:v>
                </c:pt>
                <c:pt idx="3">
                  <c:v>15</c:v>
                </c:pt>
                <c:pt idx="4">
                  <c:v>15</c:v>
                </c:pt>
                <c:pt idx="5">
                  <c:v>15</c:v>
                </c:pt>
                <c:pt idx="6">
                  <c:v>12</c:v>
                </c:pt>
                <c:pt idx="7">
                  <c:v>22</c:v>
                </c:pt>
                <c:pt idx="8">
                  <c:v>22</c:v>
                </c:pt>
              </c:numCache>
            </c:numRef>
          </c:val>
        </c:ser>
        <c:marker val="1"/>
        <c:axId val="50109824"/>
        <c:axId val="50123904"/>
      </c:lineChart>
      <c:catAx>
        <c:axId val="50109824"/>
        <c:scaling>
          <c:orientation val="minMax"/>
        </c:scaling>
        <c:axPos val="b"/>
        <c:numFmt formatCode="General" sourceLinked="1"/>
        <c:tickLblPos val="nextTo"/>
        <c:spPr>
          <a:ln>
            <a:solidFill>
              <a:srgbClr val="3333CC"/>
            </a:solidFill>
          </a:ln>
        </c:spPr>
        <c:crossAx val="50123904"/>
        <c:crosses val="autoZero"/>
        <c:lblAlgn val="ctr"/>
        <c:lblOffset val="100"/>
      </c:catAx>
      <c:valAx>
        <c:axId val="50123904"/>
        <c:scaling>
          <c:orientation val="minMax"/>
        </c:scaling>
        <c:axPos val="l"/>
        <c:majorGridlines/>
        <c:numFmt formatCode="General" sourceLinked="1"/>
        <c:tickLblPos val="nextTo"/>
        <c:crossAx val="50109824"/>
        <c:crosses val="autoZero"/>
        <c:crossBetween val="between"/>
      </c:valAx>
    </c:plotArea>
    <c:plotVisOnly val="1"/>
  </c:chart>
  <c:txPr>
    <a:bodyPr/>
    <a:lstStyle/>
    <a:p>
      <a:pPr>
        <a:defRPr b="1">
          <a:solidFill>
            <a:srgbClr val="0066FF"/>
          </a:solidFill>
        </a:defRPr>
      </a:pPr>
      <a:endParaRPr lang="cs-CZ"/>
    </a:p>
  </c:txPr>
  <c:externalData r:id="rId1"/>
</c:chartSpace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55EB32A-A64F-4EC5-992A-E55048F2A083}" type="datetimeFigureOut">
              <a:rPr lang="cs-CZ" smtClean="0"/>
              <a:pPr/>
              <a:t>29.10.2012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3313BB-2340-4037-8FCC-99D6B727910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5EB32A-A64F-4EC5-992A-E55048F2A083}" type="datetimeFigureOut">
              <a:rPr lang="cs-CZ" smtClean="0"/>
              <a:pPr/>
              <a:t>29.10.2012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3313BB-2340-4037-8FCC-99D6B727910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5EB32A-A64F-4EC5-992A-E55048F2A083}" type="datetimeFigureOut">
              <a:rPr lang="cs-CZ" smtClean="0"/>
              <a:pPr/>
              <a:t>29.10.2012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3313BB-2340-4037-8FCC-99D6B727910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5EB32A-A64F-4EC5-992A-E55048F2A083}" type="datetimeFigureOut">
              <a:rPr lang="cs-CZ" smtClean="0"/>
              <a:pPr/>
              <a:t>29.10.2012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3313BB-2340-4037-8FCC-99D6B727910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5EB32A-A64F-4EC5-992A-E55048F2A083}" type="datetimeFigureOut">
              <a:rPr lang="cs-CZ" smtClean="0"/>
              <a:pPr/>
              <a:t>29.10.2012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3313BB-2340-4037-8FCC-99D6B727910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5EB32A-A64F-4EC5-992A-E55048F2A083}" type="datetimeFigureOut">
              <a:rPr lang="cs-CZ" smtClean="0"/>
              <a:pPr/>
              <a:t>29.10.2012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3313BB-2340-4037-8FCC-99D6B727910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5EB32A-A64F-4EC5-992A-E55048F2A083}" type="datetimeFigureOut">
              <a:rPr lang="cs-CZ" smtClean="0"/>
              <a:pPr/>
              <a:t>29.10.2012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3313BB-2340-4037-8FCC-99D6B727910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55EB32A-A64F-4EC5-992A-E55048F2A083}" type="datetimeFigureOut">
              <a:rPr lang="cs-CZ" smtClean="0"/>
              <a:pPr/>
              <a:t>29.10.2012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3313BB-2340-4037-8FCC-99D6B727910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55EB32A-A64F-4EC5-992A-E55048F2A083}" type="datetimeFigureOut">
              <a:rPr lang="cs-CZ" smtClean="0"/>
              <a:pPr/>
              <a:t>29.10.2012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3313BB-2340-4037-8FCC-99D6B727910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5EB32A-A64F-4EC5-992A-E55048F2A083}" type="datetimeFigureOut">
              <a:rPr lang="cs-CZ" smtClean="0"/>
              <a:pPr/>
              <a:t>29.10.2012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3313BB-2340-4037-8FCC-99D6B727910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5EB32A-A64F-4EC5-992A-E55048F2A083}" type="datetimeFigureOut">
              <a:rPr lang="cs-CZ" smtClean="0"/>
              <a:pPr/>
              <a:t>29.10.2012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3313BB-2340-4037-8FCC-99D6B727910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55EB32A-A64F-4EC5-992A-E55048F2A083}" type="datetimeFigureOut">
              <a:rPr lang="cs-CZ" smtClean="0"/>
              <a:pPr/>
              <a:t>29.10.2012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3313BB-2340-4037-8FCC-99D6B727910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gif"/><Relationship Id="rId4" Type="http://schemas.openxmlformats.org/officeDocument/2006/relationships/image" Target="../media/image12.gi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lniulohy.cz/_upload/00136/vytah_rychlost.gif" TargetMode="External"/><Relationship Id="rId3" Type="http://schemas.openxmlformats.org/officeDocument/2006/relationships/hyperlink" Target="http://fjv.sweb.cz/prikl/Fprikl2x1_soubory/image001.gif" TargetMode="External"/><Relationship Id="rId7" Type="http://schemas.openxmlformats.org/officeDocument/2006/relationships/hyperlink" Target="http://www.vyukovematerialy.cz/fyzika/obr7/graf.jpg" TargetMode="External"/><Relationship Id="rId2" Type="http://schemas.openxmlformats.org/officeDocument/2006/relationships/hyperlink" Target="http://fyzikalniulohy.cz/uloha.php?uloha=22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sstenovice.cz/skolnitesty/1319799131/otazka15.jpg" TargetMode="External"/><Relationship Id="rId5" Type="http://schemas.openxmlformats.org/officeDocument/2006/relationships/hyperlink" Target="http://fjv.sweb.cz/prikl/Fprikl2x1_soubory/image003.gif" TargetMode="External"/><Relationship Id="rId4" Type="http://schemas.openxmlformats.org/officeDocument/2006/relationships/hyperlink" Target="http://www.zslado.cz/vyuka_fyzika/e_kurz/7/rychlostdraha/vykl_soubory/graf%202.gif" TargetMode="External"/><Relationship Id="rId9" Type="http://schemas.openxmlformats.org/officeDocument/2006/relationships/hyperlink" Target="http://www.sbirkaprikladu.cz/userfiles/4/image/a87_001.pn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403078" y="4286256"/>
            <a:ext cx="6624736" cy="142876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Žák využívá již naučených poznatků. Na základě již naučených znalostí, žák dokáže vytvořit tabulku a graf závislosti rychlosti na čase a závislosti dráhy na čase.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571604" y="3286124"/>
            <a:ext cx="6215106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Grafické znázornění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pohybu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00298" y="428604"/>
            <a:ext cx="639104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10/2012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VY_32_INOVACE_FY.7.A.14_graficke_znazorneni_pohybu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310238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660066"/>
                </a:solidFill>
                <a:effectLst/>
              </a:rPr>
              <a:t>Grafické znázornění rychlosti pohybu.</a:t>
            </a:r>
            <a:br>
              <a:rPr lang="cs-CZ" sz="2800" dirty="0" smtClean="0">
                <a:solidFill>
                  <a:srgbClr val="660066"/>
                </a:solidFill>
                <a:effectLst/>
              </a:rPr>
            </a:br>
            <a:r>
              <a:rPr lang="cs-CZ" sz="2800" dirty="0" smtClean="0">
                <a:solidFill>
                  <a:srgbClr val="660066"/>
                </a:solidFill>
                <a:effectLst/>
              </a:rPr>
              <a:t>Pro tvorbu grafu platí určitá pravidla:</a:t>
            </a:r>
            <a:endParaRPr lang="cs-CZ" sz="2800" dirty="0">
              <a:solidFill>
                <a:srgbClr val="660066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71678"/>
            <a:ext cx="8229600" cy="393561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CC"/>
                </a:solidFill>
              </a:rPr>
              <a:t>Na vodorovnou osu nanášíme vždy čas.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CC"/>
                </a:solidFill>
              </a:rPr>
              <a:t>Na svislou osu nanášíme rychlost.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CC"/>
                </a:solidFill>
              </a:rPr>
              <a:t>Musíme zvolit vhodně měřítko.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CC"/>
                </a:solidFill>
              </a:rPr>
              <a:t>Nejdříve sestrojíme jednotlivé body grafu, jejichž polohu udávají hodnoty za tabulky, a potom tyto body spojíme úsečkami.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CC"/>
                </a:solidFill>
              </a:rPr>
              <a:t>Každý graf musí mít název a popis os, to znamená, že na první pohled musí být zřejmé, co graf znázorňuje.</a:t>
            </a:r>
          </a:p>
          <a:p>
            <a:pPr>
              <a:buNone/>
            </a:pPr>
            <a:endParaRPr lang="cs-CZ" sz="2400" b="1" dirty="0">
              <a:solidFill>
                <a:srgbClr val="CC00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99"/>
                </a:solidFill>
                <a:effectLst/>
              </a:rPr>
              <a:t>V tabulce jsou zobrazeny údaje, které sledoval chlapec každých 30 sekund na rychloměru při jízdě na kole.</a:t>
            </a:r>
            <a:endParaRPr lang="cs-CZ" sz="2800" dirty="0">
              <a:solidFill>
                <a:srgbClr val="000099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58" y="2357430"/>
          <a:ext cx="8501123" cy="16597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6302"/>
                <a:gridCol w="517460"/>
                <a:gridCol w="665305"/>
                <a:gridCol w="665305"/>
                <a:gridCol w="665305"/>
                <a:gridCol w="887074"/>
                <a:gridCol w="813151"/>
                <a:gridCol w="813151"/>
                <a:gridCol w="887074"/>
                <a:gridCol w="960996"/>
              </a:tblGrid>
              <a:tr h="47105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Čas</a:t>
                      </a:r>
                      <a:r>
                        <a:rPr lang="cs-CZ" sz="2400" b="1" baseline="0" dirty="0" smtClean="0">
                          <a:solidFill>
                            <a:srgbClr val="000066"/>
                          </a:solidFill>
                        </a:rPr>
                        <a:t> t </a:t>
                      </a:r>
                      <a:r>
                        <a:rPr lang="en-US" sz="2400" b="1" baseline="0" dirty="0" smtClean="0">
                          <a:solidFill>
                            <a:srgbClr val="000066"/>
                          </a:solidFill>
                        </a:rPr>
                        <a:t>[</a:t>
                      </a:r>
                      <a:r>
                        <a:rPr lang="cs-CZ" sz="2400" b="1" baseline="0" dirty="0" smtClean="0">
                          <a:solidFill>
                            <a:srgbClr val="000066"/>
                          </a:solidFill>
                        </a:rPr>
                        <a:t>s</a:t>
                      </a:r>
                      <a:r>
                        <a:rPr lang="en-US" sz="2400" b="1" baseline="0" dirty="0" smtClean="0">
                          <a:solidFill>
                            <a:srgbClr val="000066"/>
                          </a:solidFill>
                        </a:rPr>
                        <a:t> ]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0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30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60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90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120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150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180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210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240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1029139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Rychlost v </a:t>
                      </a:r>
                      <a:r>
                        <a:rPr lang="en-US" sz="2400" b="1" baseline="0" dirty="0" smtClean="0">
                          <a:solidFill>
                            <a:srgbClr val="000066"/>
                          </a:solidFill>
                        </a:rPr>
                        <a:t>[</a:t>
                      </a:r>
                      <a:r>
                        <a:rPr lang="cs-CZ" sz="2400" b="1" baseline="0" dirty="0" smtClean="0">
                          <a:solidFill>
                            <a:srgbClr val="000066"/>
                          </a:solidFill>
                        </a:rPr>
                        <a:t>km/h</a:t>
                      </a:r>
                      <a:r>
                        <a:rPr lang="en-US" sz="2400" b="1" baseline="0" dirty="0" smtClean="0">
                          <a:solidFill>
                            <a:srgbClr val="000066"/>
                          </a:solidFill>
                        </a:rPr>
                        <a:t> ]</a:t>
                      </a:r>
                      <a:endParaRPr lang="cs-CZ" sz="2400" b="1" dirty="0" smtClean="0">
                        <a:solidFill>
                          <a:srgbClr val="000066"/>
                        </a:solidFill>
                      </a:endParaRPr>
                    </a:p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 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0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12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15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15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15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12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22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22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 descr="MM900236268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4876" y="4572008"/>
            <a:ext cx="2500330" cy="202658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1500174"/>
            <a:ext cx="8229600" cy="4525963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O jaký pohyb se jedná?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Jakým pohybem se cyklista pohyboval prvních 90 sekund?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Jakým pohybem se cyklista pohyboval od 90 do 150 sekund (1,5 – 2,5 minuty jízdy)?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Jakou rychlostí se pohyboval chlapec v čase 3 minuty 30 sekund?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Pohyboval se chlapec po nějakém úseku rovnoměrným pohybem?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6600"/>
                </a:solidFill>
              </a:rPr>
              <a:t>ODPOVĚDI ČTĚTE Z TABULKY, ČTĚTE Z GRAFU.</a:t>
            </a:r>
          </a:p>
          <a:p>
            <a:pPr>
              <a:buFont typeface="Wingdings" pitchFamily="2" charset="2"/>
              <a:buChar char="q"/>
            </a:pP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Z údajů v tabulce nalezneme odpovědi na následující otázky: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66FF"/>
                </a:solidFill>
                <a:effectLst/>
              </a:rPr>
              <a:t>Tvorba grafu závislosti rychlosti na čase: (cyklista)</a:t>
            </a:r>
            <a:endParaRPr lang="cs-CZ" sz="3200" dirty="0">
              <a:solidFill>
                <a:srgbClr val="0066FF"/>
              </a:solidFill>
              <a:effectLst/>
            </a:endParaRPr>
          </a:p>
        </p:txBody>
      </p:sp>
      <p:sp>
        <p:nvSpPr>
          <p:cNvPr id="8" name="TextovéPole 7"/>
          <p:cNvSpPr txBox="1"/>
          <p:nvPr/>
        </p:nvSpPr>
        <p:spPr>
          <a:xfrm rot="16200000">
            <a:off x="-657798" y="3483920"/>
            <a:ext cx="28575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CC"/>
                </a:solidFill>
              </a:rPr>
              <a:t>Rychlost v </a:t>
            </a:r>
            <a:r>
              <a:rPr lang="en-US" sz="2400" b="1" dirty="0" smtClean="0">
                <a:solidFill>
                  <a:srgbClr val="0000CC"/>
                </a:solidFill>
              </a:rPr>
              <a:t>[</a:t>
            </a:r>
            <a:r>
              <a:rPr lang="cs-CZ" sz="2400" b="1" dirty="0" smtClean="0">
                <a:solidFill>
                  <a:srgbClr val="0000CC"/>
                </a:solidFill>
              </a:rPr>
              <a:t>km/h</a:t>
            </a:r>
            <a:r>
              <a:rPr lang="en-US" sz="2400" b="1" dirty="0" smtClean="0">
                <a:solidFill>
                  <a:srgbClr val="0000CC"/>
                </a:solidFill>
              </a:rPr>
              <a:t>]</a:t>
            </a:r>
            <a:endParaRPr lang="cs-CZ" sz="2400" b="1" dirty="0">
              <a:solidFill>
                <a:srgbClr val="0000CC"/>
              </a:solidFill>
            </a:endParaRPr>
          </a:p>
        </p:txBody>
      </p:sp>
      <p:graphicFrame>
        <p:nvGraphicFramePr>
          <p:cNvPr id="9" name="Graf 8"/>
          <p:cNvGraphicFramePr/>
          <p:nvPr/>
        </p:nvGraphicFramePr>
        <p:xfrm>
          <a:off x="1214414" y="1500174"/>
          <a:ext cx="7215238" cy="41434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6715140" y="5857892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CC"/>
                </a:solidFill>
              </a:rPr>
              <a:t>Čas t </a:t>
            </a:r>
            <a:r>
              <a:rPr lang="en-US" sz="2400" b="1" dirty="0" smtClean="0">
                <a:solidFill>
                  <a:srgbClr val="0000CC"/>
                </a:solidFill>
              </a:rPr>
              <a:t>[</a:t>
            </a:r>
            <a:r>
              <a:rPr lang="cs-CZ" sz="2400" b="1" dirty="0" smtClean="0">
                <a:solidFill>
                  <a:srgbClr val="0000CC"/>
                </a:solidFill>
              </a:rPr>
              <a:t>s</a:t>
            </a:r>
            <a:r>
              <a:rPr lang="en-US" sz="2400" b="1" dirty="0" smtClean="0">
                <a:solidFill>
                  <a:srgbClr val="0000CC"/>
                </a:solidFill>
              </a:rPr>
              <a:t>]</a:t>
            </a:r>
            <a:endParaRPr lang="cs-CZ" sz="2400" b="1" dirty="0">
              <a:solidFill>
                <a:srgbClr val="0000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Graphic spid="9" grpId="0">
        <p:bldAsOne/>
      </p:bldGraphic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6600"/>
                </a:solidFill>
                <a:effectLst/>
              </a:rPr>
              <a:t>Z grafu popište pohyb tělesa.</a:t>
            </a:r>
            <a:br>
              <a:rPr lang="cs-CZ" sz="2800" dirty="0" smtClean="0">
                <a:solidFill>
                  <a:srgbClr val="006600"/>
                </a:solidFill>
                <a:effectLst/>
              </a:rPr>
            </a:br>
            <a:r>
              <a:rPr lang="cs-CZ" sz="2800" dirty="0" smtClean="0">
                <a:solidFill>
                  <a:srgbClr val="006600"/>
                </a:solidFill>
                <a:effectLst/>
              </a:rPr>
              <a:t>Jaký pohyb těleso koná z bodu A do bodu B?</a:t>
            </a:r>
            <a:br>
              <a:rPr lang="cs-CZ" sz="2800" dirty="0" smtClean="0">
                <a:solidFill>
                  <a:srgbClr val="006600"/>
                </a:solidFill>
                <a:effectLst/>
              </a:rPr>
            </a:br>
            <a:r>
              <a:rPr lang="cs-CZ" sz="2800" dirty="0" smtClean="0">
                <a:solidFill>
                  <a:srgbClr val="006600"/>
                </a:solidFill>
                <a:effectLst/>
              </a:rPr>
              <a:t>Z bodu B do C a z bodu C do bodu D?</a:t>
            </a:r>
            <a:endParaRPr lang="cs-CZ" sz="2800" dirty="0">
              <a:solidFill>
                <a:srgbClr val="006600"/>
              </a:solidFill>
              <a:effectLst/>
            </a:endParaRPr>
          </a:p>
        </p:txBody>
      </p:sp>
      <p:pic>
        <p:nvPicPr>
          <p:cNvPr id="4" name="Obrázek 3" descr="vytah_rychlost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1868" y="2214554"/>
            <a:ext cx="5357850" cy="4219307"/>
          </a:xfrm>
          <a:prstGeom prst="rect">
            <a:avLst/>
          </a:prstGeom>
        </p:spPr>
      </p:pic>
      <p:pic>
        <p:nvPicPr>
          <p:cNvPr id="5" name="Obrázek 4" descr="MM910001162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58" y="3214686"/>
            <a:ext cx="2846399" cy="23288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CC"/>
                </a:solidFill>
                <a:effectLst/>
              </a:rPr>
              <a:t>Z grafu popište pohyb tělesa:</a:t>
            </a:r>
            <a:endParaRPr lang="cs-CZ" sz="3200" dirty="0">
              <a:solidFill>
                <a:srgbClr val="0033CC"/>
              </a:solidFill>
              <a:effectLst/>
            </a:endParaRPr>
          </a:p>
        </p:txBody>
      </p:sp>
      <p:pic>
        <p:nvPicPr>
          <p:cNvPr id="4" name="Obrázek 3" descr="image003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7554" y="1928802"/>
            <a:ext cx="5500726" cy="3527640"/>
          </a:xfrm>
          <a:prstGeom prst="rect">
            <a:avLst/>
          </a:prstGeom>
        </p:spPr>
      </p:pic>
      <p:pic>
        <p:nvPicPr>
          <p:cNvPr id="5" name="Obrázek 4" descr="MM910001141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034" y="2399194"/>
            <a:ext cx="2071702" cy="280476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6600CC"/>
                </a:solidFill>
                <a:effectLst/>
              </a:rPr>
              <a:t>Tvorba grafu závislosti dráhy na čase:</a:t>
            </a:r>
            <a:endParaRPr lang="cs-CZ" sz="2800" dirty="0">
              <a:solidFill>
                <a:srgbClr val="6600CC"/>
              </a:solidFill>
              <a:effectLst/>
            </a:endParaRPr>
          </a:p>
        </p:txBody>
      </p:sp>
      <p:pic>
        <p:nvPicPr>
          <p:cNvPr id="4" name="Obrázek 3" descr="graf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20" y="928670"/>
            <a:ext cx="8610845" cy="46659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C0000"/>
                </a:solidFill>
                <a:effectLst/>
              </a:rPr>
              <a:t>Grafické znázornění dráhy pohybu:</a:t>
            </a:r>
            <a:endParaRPr lang="cs-CZ" sz="2800" dirty="0">
              <a:solidFill>
                <a:srgbClr val="CC0000"/>
              </a:soli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282" y="1071546"/>
            <a:ext cx="38576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Při konstrukci grafu dodržujeme stejná pravidla jako při sestrojování grafu závislosti rychlosti na čase.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6" name="Obrázek 5" descr="graf 2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6248" y="1714488"/>
            <a:ext cx="4572032" cy="466764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85720" y="3929066"/>
            <a:ext cx="37862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800000"/>
                </a:solidFill>
              </a:rPr>
              <a:t>Porovnejte pohyb tělesa I a II.</a:t>
            </a:r>
          </a:p>
          <a:p>
            <a:r>
              <a:rPr lang="cs-CZ" sz="2800" b="1" dirty="0" smtClean="0">
                <a:solidFill>
                  <a:srgbClr val="800000"/>
                </a:solidFill>
              </a:rPr>
              <a:t>Které těleso se pohybuje rychleji?</a:t>
            </a:r>
            <a:endParaRPr lang="cs-CZ" sz="2800" b="1" dirty="0">
              <a:solidFill>
                <a:srgbClr val="8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allAtOnce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357166"/>
            <a:ext cx="8186766" cy="2071702"/>
          </a:xfrm>
        </p:spPr>
        <p:txBody>
          <a:bodyPr>
            <a:noAutofit/>
          </a:bodyPr>
          <a:lstStyle/>
          <a:p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2400" dirty="0" smtClean="0">
                <a:solidFill>
                  <a:srgbClr val="CC0099"/>
                </a:solidFill>
                <a:effectLst/>
              </a:rPr>
              <a:t>Auto, chodec a cyklista se pohybují po stejné silnici.</a:t>
            </a:r>
            <a:br>
              <a:rPr lang="cs-CZ" sz="2400" dirty="0" smtClean="0">
                <a:solidFill>
                  <a:srgbClr val="CC0099"/>
                </a:solidFill>
                <a:effectLst/>
              </a:rPr>
            </a:br>
            <a:r>
              <a:rPr lang="cs-CZ" sz="2400" dirty="0" smtClean="0">
                <a:solidFill>
                  <a:srgbClr val="CC0099"/>
                </a:solidFill>
                <a:effectLst/>
              </a:rPr>
              <a:t>Určete:</a:t>
            </a:r>
            <a:br>
              <a:rPr lang="cs-CZ" sz="2400" dirty="0" smtClean="0">
                <a:solidFill>
                  <a:srgbClr val="CC0099"/>
                </a:solidFill>
                <a:effectLst/>
              </a:rPr>
            </a:br>
            <a:r>
              <a:rPr lang="cs-CZ" sz="2400" dirty="0" smtClean="0">
                <a:solidFill>
                  <a:srgbClr val="CC0099"/>
                </a:solidFill>
                <a:effectLst/>
              </a:rPr>
              <a:t>1. Který z nich má během prvních tří hodin pohybu nejvyšší průměrnou rychlost.</a:t>
            </a:r>
            <a:br>
              <a:rPr lang="cs-CZ" sz="2400" dirty="0" smtClean="0">
                <a:solidFill>
                  <a:srgbClr val="CC0099"/>
                </a:solidFill>
                <a:effectLst/>
              </a:rPr>
            </a:br>
            <a:r>
              <a:rPr lang="cs-CZ" sz="2400" dirty="0" smtClean="0">
                <a:solidFill>
                  <a:srgbClr val="CC0099"/>
                </a:solidFill>
                <a:effectLst/>
              </a:rPr>
              <a:t>2. Po jaké době se potkal cyklista s autem?</a:t>
            </a:r>
            <a:br>
              <a:rPr lang="cs-CZ" sz="2400" dirty="0" smtClean="0">
                <a:solidFill>
                  <a:srgbClr val="CC0099"/>
                </a:solidFill>
                <a:effectLst/>
              </a:rPr>
            </a:br>
            <a:r>
              <a:rPr lang="cs-CZ" sz="2400" dirty="0" smtClean="0">
                <a:solidFill>
                  <a:srgbClr val="CC0099"/>
                </a:solidFill>
                <a:effectLst/>
              </a:rPr>
              <a:t/>
            </a:r>
            <a:br>
              <a:rPr lang="cs-CZ" sz="2400" dirty="0" smtClean="0">
                <a:solidFill>
                  <a:srgbClr val="CC0099"/>
                </a:solidFill>
                <a:effectLst/>
              </a:rPr>
            </a:br>
            <a:r>
              <a:rPr lang="cs-CZ" sz="2400" dirty="0" smtClean="0">
                <a:solidFill>
                  <a:srgbClr val="CC0099"/>
                </a:solidFill>
                <a:effectLst/>
              </a:rPr>
              <a:t>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5" name="Obrázek 4" descr="auto_chodec_zadani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1598" y="2857496"/>
            <a:ext cx="5673806" cy="3597378"/>
          </a:xfrm>
          <a:prstGeom prst="rect">
            <a:avLst/>
          </a:prstGeom>
        </p:spPr>
      </p:pic>
      <p:pic>
        <p:nvPicPr>
          <p:cNvPr id="4" name="Obrázek 3" descr="MM900040939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786" y="4714884"/>
            <a:ext cx="1009650" cy="952500"/>
          </a:xfrm>
          <a:prstGeom prst="rect">
            <a:avLst/>
          </a:prstGeom>
        </p:spPr>
      </p:pic>
      <p:pic>
        <p:nvPicPr>
          <p:cNvPr id="6" name="Obrázek 5" descr="MM900295193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158" y="2928934"/>
            <a:ext cx="1023940" cy="1228728"/>
          </a:xfrm>
          <a:prstGeom prst="rect">
            <a:avLst/>
          </a:prstGeom>
        </p:spPr>
      </p:pic>
      <p:pic>
        <p:nvPicPr>
          <p:cNvPr id="7" name="Obrázek 6" descr="MM900284029.GI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57356" y="3429000"/>
            <a:ext cx="1357322" cy="131854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Z grafu vypočítejte průměrné rychlosti auta a cyklisty: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pic>
        <p:nvPicPr>
          <p:cNvPr id="4" name="Obrázek 3" descr="image001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0478" y="2643182"/>
            <a:ext cx="4663355" cy="3533950"/>
          </a:xfrm>
          <a:prstGeom prst="rect">
            <a:avLst/>
          </a:prstGeom>
        </p:spPr>
      </p:pic>
      <p:sp>
        <p:nvSpPr>
          <p:cNvPr id="5" name="Elipsa 4"/>
          <p:cNvSpPr/>
          <p:nvPr/>
        </p:nvSpPr>
        <p:spPr>
          <a:xfrm>
            <a:off x="500034" y="2000240"/>
            <a:ext cx="2000264" cy="1785950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00"/>
                </a:solidFill>
              </a:rPr>
              <a:t>Auto:</a:t>
            </a:r>
          </a:p>
          <a:p>
            <a:pPr algn="ctr"/>
            <a:r>
              <a:rPr lang="cs-CZ" sz="2400" b="1" dirty="0" smtClean="0">
                <a:solidFill>
                  <a:srgbClr val="003300"/>
                </a:solidFill>
              </a:rPr>
              <a:t>v</a:t>
            </a:r>
            <a:r>
              <a:rPr lang="cs-CZ" sz="2400" b="1" baseline="-25000" dirty="0" smtClean="0">
                <a:solidFill>
                  <a:srgbClr val="003300"/>
                </a:solidFill>
              </a:rPr>
              <a:t>p</a:t>
            </a:r>
            <a:r>
              <a:rPr lang="cs-CZ" sz="2400" b="1" dirty="0" smtClean="0">
                <a:solidFill>
                  <a:srgbClr val="003300"/>
                </a:solidFill>
              </a:rPr>
              <a:t>=20 m/s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00034" y="4286256"/>
            <a:ext cx="2000264" cy="1785950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00"/>
                </a:solidFill>
              </a:rPr>
              <a:t>Cykl.:</a:t>
            </a:r>
          </a:p>
          <a:p>
            <a:pPr algn="ctr"/>
            <a:r>
              <a:rPr lang="cs-CZ" sz="2400" b="1" dirty="0" smtClean="0">
                <a:solidFill>
                  <a:srgbClr val="003300"/>
                </a:solidFill>
              </a:rPr>
              <a:t>v</a:t>
            </a:r>
            <a:r>
              <a:rPr lang="cs-CZ" sz="2400" b="1" baseline="-25000" dirty="0" smtClean="0">
                <a:solidFill>
                  <a:srgbClr val="003300"/>
                </a:solidFill>
              </a:rPr>
              <a:t>p</a:t>
            </a:r>
            <a:r>
              <a:rPr lang="cs-CZ" sz="2400" b="1" dirty="0" smtClean="0">
                <a:solidFill>
                  <a:srgbClr val="003300"/>
                </a:solidFill>
              </a:rPr>
              <a:t>=5 m/s</a:t>
            </a:r>
            <a:endParaRPr lang="cs-CZ" sz="24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 fontScale="90000"/>
          </a:bodyPr>
          <a:lstStyle/>
          <a:p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2800" dirty="0" smtClean="0">
                <a:solidFill>
                  <a:srgbClr val="660066"/>
                </a:solidFill>
                <a:effectLst/>
              </a:rPr>
              <a:t>Na obrázku je graf motorového člunu, který pluje z přístavu A do přístavu C. </a:t>
            </a:r>
            <a:br>
              <a:rPr lang="cs-CZ" sz="2800" dirty="0" smtClean="0">
                <a:solidFill>
                  <a:srgbClr val="660066"/>
                </a:solidFill>
                <a:effectLst/>
              </a:rPr>
            </a:br>
            <a:r>
              <a:rPr lang="cs-CZ" sz="2800" dirty="0" smtClean="0">
                <a:solidFill>
                  <a:srgbClr val="660066"/>
                </a:solidFill>
                <a:effectLst/>
              </a:rPr>
              <a:t>Jaká je průměrná rychlost pohybu mezi přístavy?</a:t>
            </a:r>
            <a:br>
              <a:rPr lang="cs-CZ" sz="2800" dirty="0" smtClean="0">
                <a:solidFill>
                  <a:srgbClr val="660066"/>
                </a:solidFill>
                <a:effectLst/>
              </a:rPr>
            </a:br>
            <a:r>
              <a:rPr lang="cs-CZ" sz="2800" dirty="0" smtClean="0">
                <a:solidFill>
                  <a:srgbClr val="660066"/>
                </a:solidFill>
                <a:effectLst/>
              </a:rPr>
              <a:t>Co označuje úsek C až D?</a:t>
            </a:r>
            <a:endParaRPr lang="cs-CZ" dirty="0"/>
          </a:p>
        </p:txBody>
      </p:sp>
      <p:pic>
        <p:nvPicPr>
          <p:cNvPr id="4" name="Obrázek 3" descr="otazka1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744" y="2336274"/>
            <a:ext cx="4643470" cy="4097862"/>
          </a:xfrm>
          <a:prstGeom prst="rect">
            <a:avLst/>
          </a:prstGeom>
        </p:spPr>
      </p:pic>
      <p:pic>
        <p:nvPicPr>
          <p:cNvPr id="5" name="Obrázek 4" descr="MM910001116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7290" y="3286124"/>
            <a:ext cx="1952625" cy="1485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 fontScale="90000"/>
          </a:bodyPr>
          <a:lstStyle/>
          <a:p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2700" dirty="0" smtClean="0">
                <a:solidFill>
                  <a:srgbClr val="000099"/>
                </a:solidFill>
                <a:effectLst/>
              </a:rPr>
              <a:t>Na obrázku jsou znázorněny dráhy dvou automobilů.</a:t>
            </a:r>
            <a:br>
              <a:rPr lang="cs-CZ" sz="2700" dirty="0" smtClean="0">
                <a:solidFill>
                  <a:srgbClr val="000099"/>
                </a:solidFill>
                <a:effectLst/>
              </a:rPr>
            </a:br>
            <a:r>
              <a:rPr lang="cs-CZ" sz="2700" dirty="0" smtClean="0">
                <a:solidFill>
                  <a:srgbClr val="000099"/>
                </a:solidFill>
                <a:effectLst/>
              </a:rPr>
              <a:t>Určete:</a:t>
            </a:r>
            <a:br>
              <a:rPr lang="cs-CZ" sz="2700" dirty="0" smtClean="0">
                <a:solidFill>
                  <a:srgbClr val="000099"/>
                </a:solidFill>
                <a:effectLst/>
              </a:rPr>
            </a:br>
            <a:r>
              <a:rPr lang="cs-CZ" sz="2700" dirty="0" smtClean="0">
                <a:solidFill>
                  <a:srgbClr val="000099"/>
                </a:solidFill>
                <a:effectLst/>
              </a:rPr>
              <a:t>a) dráhu vozidla A v čase 3 s po startu.</a:t>
            </a:r>
            <a:br>
              <a:rPr lang="cs-CZ" sz="2700" dirty="0" smtClean="0">
                <a:solidFill>
                  <a:srgbClr val="000099"/>
                </a:solidFill>
                <a:effectLst/>
              </a:rPr>
            </a:br>
            <a:r>
              <a:rPr lang="cs-CZ" sz="2700" dirty="0" smtClean="0">
                <a:solidFill>
                  <a:srgbClr val="000099"/>
                </a:solidFill>
                <a:effectLst/>
              </a:rPr>
              <a:t>b) rychlost vozidla B vzhledem k vozovce.</a:t>
            </a:r>
            <a:br>
              <a:rPr lang="cs-CZ" sz="2700" dirty="0" smtClean="0">
                <a:solidFill>
                  <a:srgbClr val="000099"/>
                </a:solidFill>
                <a:effectLst/>
              </a:rPr>
            </a:br>
            <a:r>
              <a:rPr lang="cs-CZ" sz="2700" dirty="0" smtClean="0">
                <a:solidFill>
                  <a:srgbClr val="000099"/>
                </a:solidFill>
                <a:effectLst/>
              </a:rPr>
              <a:t>c) za jak dlouho ujede vozidlo B dráhu 12 km?</a:t>
            </a:r>
            <a:r>
              <a:rPr lang="cs-CZ" sz="2700" dirty="0" smtClean="0"/>
              <a:t> </a:t>
            </a:r>
            <a:br>
              <a:rPr lang="cs-CZ" sz="2700" dirty="0" smtClean="0"/>
            </a:br>
            <a:r>
              <a:rPr lang="cs-CZ" sz="1200" dirty="0" smtClean="0"/>
              <a:t> </a:t>
            </a:r>
            <a:endParaRPr lang="cs-CZ" sz="1200" dirty="0"/>
          </a:p>
        </p:txBody>
      </p:sp>
      <p:pic>
        <p:nvPicPr>
          <p:cNvPr id="4" name="Obrázek 3" descr="a87_00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6050" y="2643182"/>
            <a:ext cx="5841270" cy="3695238"/>
          </a:xfrm>
          <a:prstGeom prst="rect">
            <a:avLst/>
          </a:prstGeom>
        </p:spPr>
      </p:pic>
      <p:pic>
        <p:nvPicPr>
          <p:cNvPr id="5" name="Obrázek 4" descr="MC900398511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034" y="3214686"/>
            <a:ext cx="1835201" cy="787298"/>
          </a:xfrm>
          <a:prstGeom prst="rect">
            <a:avLst/>
          </a:prstGeom>
        </p:spPr>
      </p:pic>
      <p:pic>
        <p:nvPicPr>
          <p:cNvPr id="6" name="Obrázek 5" descr="MC900398513.WM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034" y="4572008"/>
            <a:ext cx="1837944" cy="8823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071546"/>
            <a:ext cx="8229600" cy="50546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Tesař J., Jáchim F., Fyzika 2 pro ZŠ, Síla a její účinky-Pohyb těles, pedagogické nakladatelství, a.s., SPN 2008.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galerie office</a:t>
            </a: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2"/>
              </a:rPr>
              <a:t>http://fyzikalniulohy.cz/uloha.php?uloha=226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:2012-10-31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3"/>
              </a:rPr>
              <a:t>http://fjv.sweb.cz/prikl/Fprikl2x1_soubory/image001.gif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:2012-10-31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4"/>
              </a:rPr>
              <a:t>http://www.zslado.cz/vyuka_fyzika/e_kurz/7/rychlostdraha/vykl_soubory/graf%202.gif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:2012-10-31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5"/>
              </a:rPr>
              <a:t>http://fjv.sweb.cz/prikl/Fprikl2x1_soubory/image003.gif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:2012-10-31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6"/>
              </a:rPr>
              <a:t>http://www.zsstenovice.cz/skolnitesty/1319799131/otazka15.jpg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:2012-10-31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7"/>
              </a:rPr>
              <a:t>http://www.vyukovematerialy.cz/fyzika/obr7/graf.jpg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:2012-10-31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8"/>
              </a:rPr>
              <a:t>http://fyzikalniulohy.cz/_upload/00136/vytah_rychlost.gif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:2012-10-31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  <a:hlinkClick r:id="rId9"/>
              </a:rPr>
              <a:t>http://www.sbirkaprikladu.cz/userfiles/4/image/a87_001.png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:2012-10-31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endParaRPr lang="cs-CZ" sz="12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86834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Prezentace slouží k naučení nového učiva s využitím poznatků z minulých hodin.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Žák umí popsat fyzikální veličinu „rychlost“, dokáže použít vzorec pro výpočet rychlosti, dráhy a času. 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Žák umí vytvořit tabulku, naučí se pravidla tvorby grafu závislosti rychlosti na čase a pravidla tvorby grafu závislosti dráhy na čase.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Žák umí z tabulky odpovídat na různé otázky týkající se pohybu těles.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Žák se naučí vytvořit graf závislosti rychlosti na čase.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Žák se naučí vytvořit graf závislosti dráhy na čase.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Žák umí z grafu vypočítat průměrnou rychlost tělesa.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Žák umí číst z tabulky.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Žák umí číst z grafu.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Žák popíše z grafu pohyb tělesa.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25470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206</TotalTime>
  <Words>557</Words>
  <Application>Microsoft Office PowerPoint</Application>
  <PresentationFormat>Předvádění na obrazovce (4:3)</PresentationFormat>
  <Paragraphs>84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Shluk</vt:lpstr>
      <vt:lpstr>Snímek 1</vt:lpstr>
      <vt:lpstr>Grafické znázornění rychlosti pohybu. Pro tvorbu grafu platí určitá pravidla:</vt:lpstr>
      <vt:lpstr>V tabulce jsou zobrazeny údaje, které sledoval chlapec každých 30 sekund na rychloměru při jízdě na kole.</vt:lpstr>
      <vt:lpstr>Z údajů v tabulce nalezneme odpovědi na následující otázky:</vt:lpstr>
      <vt:lpstr>Tvorba grafu závislosti rychlosti na čase: (cyklista)</vt:lpstr>
      <vt:lpstr>Z grafu popište pohyb tělesa. Jaký pohyb těleso koná z bodu A do bodu B? Z bodu B do C a z bodu C do bodu D?</vt:lpstr>
      <vt:lpstr>Z grafu popište pohyb tělesa:</vt:lpstr>
      <vt:lpstr>Tvorba grafu závislosti dráhy na čase:</vt:lpstr>
      <vt:lpstr>Grafické znázornění dráhy pohybu:</vt:lpstr>
      <vt:lpstr>       Auto, chodec a cyklista se pohybují po stejné silnici. Určete: 1. Který z nich má během prvních tří hodin pohybu nejvyšší průměrnou rychlost. 2. Po jaké době se potkal cyklista s autem?     </vt:lpstr>
      <vt:lpstr>Z grafu vypočítejte průměrné rychlosti auta a cyklisty:</vt:lpstr>
      <vt:lpstr> Na obrázku je graf motorového člunu, který pluje z přístavu A do přístavu C.  Jaká je průměrná rychlost pohybu mezi přístavy? Co označuje úsek C až D?</vt:lpstr>
      <vt:lpstr>   Na obrázku jsou znázorněny dráhy dvou automobilů. Určete: a) dráhu vozidla A v čase 3 s po startu. b) rychlost vozidla B vzhledem k vozovce. c) za jak dlouho ujede vozidlo B dráhu 12 km?   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Radlena</cp:lastModifiedBy>
  <cp:revision>26</cp:revision>
  <dcterms:created xsi:type="dcterms:W3CDTF">2012-10-28T15:37:34Z</dcterms:created>
  <dcterms:modified xsi:type="dcterms:W3CDTF">2012-10-29T16:53:10Z</dcterms:modified>
</cp:coreProperties>
</file>