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7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00"/>
    <a:srgbClr val="78E725"/>
    <a:srgbClr val="009900"/>
    <a:srgbClr val="20342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56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861F13C-FEF4-4B81-A6C8-80082F8458F3}" type="presOf" srcId="{100B6B2E-82E6-4C11-B19B-F2DB3A0EA64F}" destId="{DBA8199F-D892-4A8E-A352-2B7844050E09}" srcOrd="1" destOrd="0" presId="urn:microsoft.com/office/officeart/2005/8/layout/target3"/>
    <dgm:cxn modelId="{27462BEC-B85B-411F-B565-6DB36BEF51BB}" type="presOf" srcId="{130831A4-0540-4EC5-8F5A-93030E89D2D9}" destId="{8E23E229-92FC-49D1-B5FE-0303176B8A4E}" srcOrd="1" destOrd="0" presId="urn:microsoft.com/office/officeart/2005/8/layout/target3"/>
    <dgm:cxn modelId="{A9BEEF19-BBAB-48E9-966A-DC94C48C45C1}" type="presOf" srcId="{100B6B2E-82E6-4C11-B19B-F2DB3A0EA64F}" destId="{645AA564-2E9E-4954-AD87-AE01782CEC59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D2DB8294-64E4-4B0F-987F-D2EF250A8A99}" type="presOf" srcId="{914700B9-77B5-440A-A438-DE98B6D4894D}" destId="{BD9AF279-D483-48F2-BBBD-45F8E8923512}" srcOrd="1" destOrd="0" presId="urn:microsoft.com/office/officeart/2005/8/layout/target3"/>
    <dgm:cxn modelId="{103AAA8A-900E-4262-85BE-A3C8A26925E1}" type="presOf" srcId="{130831A4-0540-4EC5-8F5A-93030E89D2D9}" destId="{F69CC921-512E-49F4-824C-A648EC5F27A5}" srcOrd="0" destOrd="0" presId="urn:microsoft.com/office/officeart/2005/8/layout/target3"/>
    <dgm:cxn modelId="{CC0EB144-D367-4178-B405-BEBD046A2CD5}" type="presOf" srcId="{27FE2D31-D344-4B63-A89A-A89AB0D9F3E3}" destId="{FE47432B-CA46-450C-8D8F-66C300A95B52}" srcOrd="0" destOrd="0" presId="urn:microsoft.com/office/officeart/2005/8/layout/target3"/>
    <dgm:cxn modelId="{E29EC3B8-66E7-4EEE-A0C4-6DEFC26F24A4}" type="presOf" srcId="{1D8420EA-BFA0-403B-80F5-647FA396CC45}" destId="{F7B3C0B7-F0F7-4F49-B02C-3630F8C5FAE5}" srcOrd="0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28A80D5C-7D4C-4F8B-A508-5860E3F68941}" type="presOf" srcId="{1D8420EA-BFA0-403B-80F5-647FA396CC45}" destId="{8467D0EB-87A2-4285-8ACA-0398EFBF29BC}" srcOrd="1" destOrd="0" presId="urn:microsoft.com/office/officeart/2005/8/layout/target3"/>
    <dgm:cxn modelId="{926D40DC-318F-4D36-B2A9-24B41E0F34D6}" type="presOf" srcId="{914700B9-77B5-440A-A438-DE98B6D4894D}" destId="{E73F1C26-6DCD-4001-88B9-355E01E2BCE7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E78E1A0E-8C53-4DBE-BC92-F3D0A2F089E6}" type="presParOf" srcId="{FE47432B-CA46-450C-8D8F-66C300A95B52}" destId="{B522209E-30D0-49D6-A340-2D383A11C668}" srcOrd="0" destOrd="0" presId="urn:microsoft.com/office/officeart/2005/8/layout/target3"/>
    <dgm:cxn modelId="{6AABEAD1-69C2-4C1A-86B2-438535F706B9}" type="presParOf" srcId="{FE47432B-CA46-450C-8D8F-66C300A95B52}" destId="{ED5A8377-51D5-4DC5-B0E7-680166966720}" srcOrd="1" destOrd="0" presId="urn:microsoft.com/office/officeart/2005/8/layout/target3"/>
    <dgm:cxn modelId="{01F1DE54-A0A4-4ED7-BC37-9B391E15A087}" type="presParOf" srcId="{FE47432B-CA46-450C-8D8F-66C300A95B52}" destId="{F69CC921-512E-49F4-824C-A648EC5F27A5}" srcOrd="2" destOrd="0" presId="urn:microsoft.com/office/officeart/2005/8/layout/target3"/>
    <dgm:cxn modelId="{39FE018D-CA6C-4DF8-A746-E71CF9311FE1}" type="presParOf" srcId="{FE47432B-CA46-450C-8D8F-66C300A95B52}" destId="{61C9CE18-EDA6-4EDF-BA1C-09779D38FBBF}" srcOrd="3" destOrd="0" presId="urn:microsoft.com/office/officeart/2005/8/layout/target3"/>
    <dgm:cxn modelId="{3C0E5ECB-B790-43B6-8881-AD5FBE0968FA}" type="presParOf" srcId="{FE47432B-CA46-450C-8D8F-66C300A95B52}" destId="{D60DEAAB-7AFE-435A-ACF6-18851E4B0426}" srcOrd="4" destOrd="0" presId="urn:microsoft.com/office/officeart/2005/8/layout/target3"/>
    <dgm:cxn modelId="{72554F03-AD44-49DA-B10C-B739AEE3A5DE}" type="presParOf" srcId="{FE47432B-CA46-450C-8D8F-66C300A95B52}" destId="{F7B3C0B7-F0F7-4F49-B02C-3630F8C5FAE5}" srcOrd="5" destOrd="0" presId="urn:microsoft.com/office/officeart/2005/8/layout/target3"/>
    <dgm:cxn modelId="{492E59EF-DA90-4D42-8350-02BA0FE1126C}" type="presParOf" srcId="{FE47432B-CA46-450C-8D8F-66C300A95B52}" destId="{C9DA9446-E2D3-4F6A-8960-3CADFBF870B8}" srcOrd="6" destOrd="0" presId="urn:microsoft.com/office/officeart/2005/8/layout/target3"/>
    <dgm:cxn modelId="{98472672-87E5-4E90-A954-A5E45D51EDE3}" type="presParOf" srcId="{FE47432B-CA46-450C-8D8F-66C300A95B52}" destId="{9726EC6F-D322-4CD3-B489-1BE3DF7CE70B}" srcOrd="7" destOrd="0" presId="urn:microsoft.com/office/officeart/2005/8/layout/target3"/>
    <dgm:cxn modelId="{B1578339-5FE2-4AE8-A471-ECF542BC73C9}" type="presParOf" srcId="{FE47432B-CA46-450C-8D8F-66C300A95B52}" destId="{645AA564-2E9E-4954-AD87-AE01782CEC59}" srcOrd="8" destOrd="0" presId="urn:microsoft.com/office/officeart/2005/8/layout/target3"/>
    <dgm:cxn modelId="{7CDFF275-9D22-4A46-95B1-B5D70F86D55A}" type="presParOf" srcId="{FE47432B-CA46-450C-8D8F-66C300A95B52}" destId="{8538CAC4-6A86-42B8-B5AF-2FF155DB9D02}" srcOrd="9" destOrd="0" presId="urn:microsoft.com/office/officeart/2005/8/layout/target3"/>
    <dgm:cxn modelId="{12CC3FE8-BD52-4349-A620-6B1C47C34B0F}" type="presParOf" srcId="{FE47432B-CA46-450C-8D8F-66C300A95B52}" destId="{26FD6024-A07F-46D0-8BC0-B5E595C5673D}" srcOrd="10" destOrd="0" presId="urn:microsoft.com/office/officeart/2005/8/layout/target3"/>
    <dgm:cxn modelId="{9EB21FAB-FC7A-48DD-8E36-DEAB2A89AE5C}" type="presParOf" srcId="{FE47432B-CA46-450C-8D8F-66C300A95B52}" destId="{E73F1C26-6DCD-4001-88B9-355E01E2BCE7}" srcOrd="11" destOrd="0" presId="urn:microsoft.com/office/officeart/2005/8/layout/target3"/>
    <dgm:cxn modelId="{372226F5-90DE-40FA-9763-7BEFE51C3F89}" type="presParOf" srcId="{FE47432B-CA46-450C-8D8F-66C300A95B52}" destId="{8E23E229-92FC-49D1-B5FE-0303176B8A4E}" srcOrd="12" destOrd="0" presId="urn:microsoft.com/office/officeart/2005/8/layout/target3"/>
    <dgm:cxn modelId="{44B57E47-64BE-4E32-8E16-08C96C171797}" type="presParOf" srcId="{FE47432B-CA46-450C-8D8F-66C300A95B52}" destId="{8467D0EB-87A2-4285-8ACA-0398EFBF29BC}" srcOrd="13" destOrd="0" presId="urn:microsoft.com/office/officeart/2005/8/layout/target3"/>
    <dgm:cxn modelId="{D33AC57F-ED73-4627-B851-034D6069D744}" type="presParOf" srcId="{FE47432B-CA46-450C-8D8F-66C300A95B52}" destId="{DBA8199F-D892-4A8E-A352-2B7844050E09}" srcOrd="14" destOrd="0" presId="urn:microsoft.com/office/officeart/2005/8/layout/target3"/>
    <dgm:cxn modelId="{769E5126-33CA-4B20-B1A6-7BEFA8206612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1061F-B69C-44B2-BA17-AFEE3CBDB7A4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3EEEF-A83B-4FA0-B0BE-7F930EA0FF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1061F-B69C-44B2-BA17-AFEE3CBDB7A4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3EEEF-A83B-4FA0-B0BE-7F930EA0FF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1061F-B69C-44B2-BA17-AFEE3CBDB7A4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3EEEF-A83B-4FA0-B0BE-7F930EA0FF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1061F-B69C-44B2-BA17-AFEE3CBDB7A4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3EEEF-A83B-4FA0-B0BE-7F930EA0FF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1061F-B69C-44B2-BA17-AFEE3CBDB7A4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3EEEF-A83B-4FA0-B0BE-7F930EA0FF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1061F-B69C-44B2-BA17-AFEE3CBDB7A4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3EEEF-A83B-4FA0-B0BE-7F930EA0FF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1061F-B69C-44B2-BA17-AFEE3CBDB7A4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3EEEF-A83B-4FA0-B0BE-7F930EA0FF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1061F-B69C-44B2-BA17-AFEE3CBDB7A4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3EEEF-A83B-4FA0-B0BE-7F930EA0FF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1061F-B69C-44B2-BA17-AFEE3CBDB7A4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3EEEF-A83B-4FA0-B0BE-7F930EA0FF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1061F-B69C-44B2-BA17-AFEE3CBDB7A4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3EEEF-A83B-4FA0-B0BE-7F930EA0FF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1061F-B69C-44B2-BA17-AFEE3CBDB7A4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3EEEF-A83B-4FA0-B0BE-7F930EA0FF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92D050">
                <a:alpha val="42000"/>
              </a:srgbClr>
            </a:gs>
            <a:gs pos="50000">
              <a:srgbClr val="9CB86E"/>
            </a:gs>
            <a:gs pos="100000">
              <a:srgbClr val="156B13"/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D1061F-B69C-44B2-BA17-AFEE3CBDB7A4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C3EEEF-A83B-4FA0-B0BE-7F930EA0FF2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7.xml"/><Relationship Id="rId1" Type="http://schemas.openxmlformats.org/officeDocument/2006/relationships/audio" Target="file:///C:\Users\&#345;editelka\Documents\a%20nahr&#225;vka2.wma" TargetMode="External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wmf"/><Relationship Id="rId5" Type="http://schemas.openxmlformats.org/officeDocument/2006/relationships/image" Target="../media/image12.jpeg"/><Relationship Id="rId4" Type="http://schemas.openxmlformats.org/officeDocument/2006/relationships/image" Target="../media/image11.wmf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25227238"/>
              </p:ext>
            </p:extLst>
          </p:nvPr>
        </p:nvGraphicFramePr>
        <p:xfrm>
          <a:off x="1691680" y="2852936"/>
          <a:ext cx="7056784" cy="2230735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Times New Roman" pitchFamily="18" charset="0"/>
                          <a:cs typeface="Times New Roman" pitchFamily="18" charset="0"/>
                        </a:rPr>
                        <a:t>VY_32_INOVACE_02_S08-</a:t>
                      </a:r>
                      <a:r>
                        <a:rPr lang="cs-CZ" sz="16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Čj</a:t>
                      </a:r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-7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září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Naděžda </a:t>
                      </a:r>
                      <a:r>
                        <a:rPr lang="cs-CZ" sz="1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Rauchová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pro 7.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Podstatná jména II. – závěrečná kontrola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1579900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78965964"/>
              </p:ext>
            </p:extLst>
          </p:nvPr>
        </p:nvGraphicFramePr>
        <p:xfrm>
          <a:off x="539552" y="3573016"/>
          <a:ext cx="8280920" cy="2560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smtClean="0"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344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s aktivním doplňováním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Sešit, barevné fixy.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zopakování,procvičování učiva 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doplňují myšlenkovou mapu pomocí pera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zopakování a ověření vědomostí a znalostí o </a:t>
                      </a:r>
                      <a:r>
                        <a:rPr lang="cs-CZ" sz="1400" smtClean="0">
                          <a:latin typeface="Times New Roman" pitchFamily="18" charset="0"/>
                          <a:cs typeface="Times New Roman" pitchFamily="18" charset="0"/>
                        </a:rPr>
                        <a:t>podstatných jménech.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určuje jmenné kategorie u podstatných jmen, pracuje se zvukovou nahrávkou.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6916394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9512" y="1988840"/>
            <a:ext cx="8964488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3300"/>
                </a:solidFill>
              </a:rPr>
              <a:t>Podstatná jména II. – závěrečná kontrola vědomostí</a:t>
            </a:r>
          </a:p>
          <a:p>
            <a:endParaRPr lang="cs-CZ" dirty="0">
              <a:solidFill>
                <a:srgbClr val="0033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31640" y="3501008"/>
            <a:ext cx="50405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3300"/>
                </a:solidFill>
              </a:rPr>
              <a:t>Český jazyk – 7. ročník</a:t>
            </a:r>
            <a:endParaRPr lang="cs-CZ" sz="3200" dirty="0">
              <a:solidFill>
                <a:srgbClr val="0033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67544" y="188640"/>
            <a:ext cx="8280920" cy="1080120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rgbClr val="003300"/>
                </a:solidFill>
              </a:rPr>
              <a:t>Pozorně si poslechni následující text. Soustřeď se především na </a:t>
            </a:r>
            <a:r>
              <a:rPr lang="cs-CZ" sz="2000" b="1" dirty="0" smtClean="0">
                <a:solidFill>
                  <a:srgbClr val="003300"/>
                </a:solidFill>
              </a:rPr>
              <a:t>podstatná jména.</a:t>
            </a:r>
            <a:endParaRPr lang="cs-CZ" sz="2000" b="1" dirty="0">
              <a:solidFill>
                <a:srgbClr val="003300"/>
              </a:solidFill>
            </a:endParaRPr>
          </a:p>
        </p:txBody>
      </p:sp>
      <p:pic>
        <p:nvPicPr>
          <p:cNvPr id="4" name="a nahrávka2.wma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3" cstate="print"/>
          <a:stretch>
            <a:fillRect/>
          </a:stretch>
        </p:blipFill>
        <p:spPr>
          <a:xfrm>
            <a:off x="8388424" y="908720"/>
            <a:ext cx="304800" cy="304800"/>
          </a:xfrm>
          <a:prstGeom prst="rect">
            <a:avLst/>
          </a:prstGeom>
        </p:spPr>
      </p:pic>
      <p:sp>
        <p:nvSpPr>
          <p:cNvPr id="5" name="Zaoblený obdélník 4"/>
          <p:cNvSpPr/>
          <p:nvPr/>
        </p:nvSpPr>
        <p:spPr>
          <a:xfrm>
            <a:off x="467544" y="1412776"/>
            <a:ext cx="8352928" cy="1152128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rgbClr val="003300"/>
                </a:solidFill>
              </a:rPr>
              <a:t>Vyjmenuj co nejvíce podstatných jmen, která jsi v úvodním textu slyšel.</a:t>
            </a:r>
          </a:p>
          <a:p>
            <a:r>
              <a:rPr lang="cs-CZ" sz="2000" dirty="0" smtClean="0">
                <a:solidFill>
                  <a:srgbClr val="003300"/>
                </a:solidFill>
              </a:rPr>
              <a:t>Kolik jich celkem bylo? </a:t>
            </a:r>
            <a:endParaRPr lang="cs-CZ" sz="2000" dirty="0">
              <a:solidFill>
                <a:srgbClr val="0033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67544" y="2636912"/>
            <a:ext cx="7920880" cy="2592288"/>
          </a:xfrm>
          <a:prstGeom prst="roundRect">
            <a:avLst/>
          </a:prstGeom>
          <a:solidFill>
            <a:srgbClr val="20342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kostele     umíráček   pulce    pstruhy    rukou   korun       </a:t>
            </a:r>
          </a:p>
          <a:p>
            <a:endParaRPr lang="cs-CZ" sz="24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stromů     peci     bandaskou    mléko     hrníčkem     kopečky     </a:t>
            </a:r>
          </a:p>
          <a:p>
            <a:endParaRPr lang="cs-CZ" sz="24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zmrzliny    prázdniny     paní    učitelky    očí    smutek   </a:t>
            </a:r>
            <a:endParaRPr lang="cs-CZ" sz="24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1035" name="Picture 11" descr="C:\Users\ředitelka\AppData\Local\Microsoft\Windows\Temporary Internet Files\Content.IE5\UOPTGVG3\MC90039751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17943" y="5011826"/>
            <a:ext cx="1826057" cy="1846174"/>
          </a:xfrm>
          <a:prstGeom prst="rect">
            <a:avLst/>
          </a:prstGeom>
          <a:noFill/>
        </p:spPr>
      </p:pic>
      <p:sp>
        <p:nvSpPr>
          <p:cNvPr id="19" name="Elipsa 18"/>
          <p:cNvSpPr/>
          <p:nvPr/>
        </p:nvSpPr>
        <p:spPr>
          <a:xfrm>
            <a:off x="0" y="1268760"/>
            <a:ext cx="648072" cy="648072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1.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0" dur="2679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21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683568" y="188640"/>
            <a:ext cx="6264696" cy="1008112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rgbClr val="203420"/>
                </a:solidFill>
              </a:rPr>
              <a:t>Rozuměl jsi všem slovům? Kde najdeš </a:t>
            </a:r>
            <a:r>
              <a:rPr lang="cs-CZ" sz="2000" b="1" dirty="0" smtClean="0">
                <a:solidFill>
                  <a:srgbClr val="203420"/>
                </a:solidFill>
              </a:rPr>
              <a:t>věcný význam slov</a:t>
            </a:r>
            <a:r>
              <a:rPr lang="cs-CZ" sz="2000" dirty="0" smtClean="0">
                <a:solidFill>
                  <a:srgbClr val="203420"/>
                </a:solidFill>
              </a:rPr>
              <a:t>?</a:t>
            </a:r>
            <a:endParaRPr lang="cs-CZ" sz="2000" dirty="0">
              <a:solidFill>
                <a:srgbClr val="203420"/>
              </a:solidFill>
            </a:endParaRPr>
          </a:p>
        </p:txBody>
      </p:sp>
      <p:sp>
        <p:nvSpPr>
          <p:cNvPr id="3" name="Elipsa 2"/>
          <p:cNvSpPr/>
          <p:nvPr/>
        </p:nvSpPr>
        <p:spPr>
          <a:xfrm>
            <a:off x="0" y="0"/>
            <a:ext cx="611560" cy="692696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203420"/>
                </a:solidFill>
              </a:rPr>
              <a:t>2.</a:t>
            </a:r>
            <a:endParaRPr lang="cs-CZ" dirty="0">
              <a:solidFill>
                <a:srgbClr val="20342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683568" y="1556792"/>
            <a:ext cx="3456384" cy="864096"/>
          </a:xfrm>
          <a:prstGeom prst="roundRect">
            <a:avLst/>
          </a:prstGeom>
          <a:solidFill>
            <a:srgbClr val="003300"/>
          </a:solidFill>
          <a:ln>
            <a:solidFill>
              <a:srgbClr val="00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Slovník spisovné češtiny </a:t>
            </a:r>
            <a:endParaRPr lang="cs-CZ" sz="24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83568" y="2996952"/>
            <a:ext cx="1440160" cy="792088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rgbClr val="203420"/>
                </a:solidFill>
              </a:rPr>
              <a:t>umíráček</a:t>
            </a:r>
            <a:endParaRPr lang="cs-CZ" sz="2000" dirty="0">
              <a:solidFill>
                <a:srgbClr val="20342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83568" y="4149080"/>
            <a:ext cx="1440160" cy="792088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rgbClr val="203420"/>
                </a:solidFill>
              </a:rPr>
              <a:t>bandaska</a:t>
            </a:r>
            <a:endParaRPr lang="cs-CZ" sz="2000" dirty="0">
              <a:solidFill>
                <a:srgbClr val="20342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411760" y="2996952"/>
            <a:ext cx="4680520" cy="792088"/>
          </a:xfrm>
          <a:prstGeom prst="roundRect">
            <a:avLst/>
          </a:prstGeom>
          <a:solidFill>
            <a:srgbClr val="20342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kostelní zvonek oznamující úmrtí</a:t>
            </a:r>
            <a:endParaRPr lang="cs-CZ" sz="2000" dirty="0"/>
          </a:p>
        </p:txBody>
      </p:sp>
      <p:sp>
        <p:nvSpPr>
          <p:cNvPr id="8" name="Zaoblený obdélník 7"/>
          <p:cNvSpPr/>
          <p:nvPr/>
        </p:nvSpPr>
        <p:spPr>
          <a:xfrm>
            <a:off x="2411760" y="4149080"/>
            <a:ext cx="4680520" cy="792088"/>
          </a:xfrm>
          <a:prstGeom prst="roundRect">
            <a:avLst/>
          </a:prstGeom>
          <a:solidFill>
            <a:srgbClr val="20342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válcovitá kovová nádoba s držadlem</a:t>
            </a:r>
            <a:endParaRPr lang="cs-CZ" sz="2000" dirty="0"/>
          </a:p>
        </p:txBody>
      </p:sp>
      <p:pic>
        <p:nvPicPr>
          <p:cNvPr id="3074" name="Picture 2" descr="C:\Users\ředitelka\AppData\Local\Microsoft\Windows\Temporary Internet Files\Content.IE5\GUDCYVI7\MP90017834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08304" y="4797152"/>
            <a:ext cx="1584176" cy="18722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0"/>
            <a:ext cx="85689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Zvonit v kostele na umíráček, chytat pulce i pstruhy do rukou, lézt do korun stromů, spát na peci, chodit s bandaskou pro mléko a s hrníčkem pro kopečky zmrzliny, to byly prázdniny naší paní učitelky. Do našich očí se dostal smutek.</a:t>
            </a:r>
            <a:endParaRPr lang="cs-CZ" sz="2000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611560" y="1268760"/>
            <a:ext cx="6048672" cy="576064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rgbClr val="203420"/>
                </a:solidFill>
              </a:rPr>
              <a:t>Jaké mluvnické významy určujeme u podstatných jmen?</a:t>
            </a:r>
            <a:endParaRPr lang="cs-CZ" sz="2000" dirty="0">
              <a:solidFill>
                <a:srgbClr val="20342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611560" y="1988840"/>
            <a:ext cx="5040560" cy="720080"/>
          </a:xfrm>
          <a:prstGeom prst="roundRect">
            <a:avLst/>
          </a:prstGeom>
          <a:solidFill>
            <a:srgbClr val="203420"/>
          </a:solidFill>
          <a:ln>
            <a:solidFill>
              <a:srgbClr val="20342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pád, číslo, rod   ( vzor není mluvnický význam)</a:t>
            </a:r>
            <a:endParaRPr lang="cs-CZ" sz="2000" dirty="0">
              <a:solidFill>
                <a:schemeClr val="accent3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0" y="1124744"/>
            <a:ext cx="504056" cy="576064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203420"/>
                </a:solidFill>
              </a:rPr>
              <a:t>3.</a:t>
            </a:r>
            <a:endParaRPr lang="cs-CZ" dirty="0">
              <a:solidFill>
                <a:srgbClr val="20342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83568" y="2996952"/>
            <a:ext cx="4248472" cy="792088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rgbClr val="203420"/>
                </a:solidFill>
              </a:rPr>
              <a:t>Vyhledej podstatná jména ve 2. pádě.</a:t>
            </a:r>
            <a:endParaRPr lang="cs-CZ" sz="2000" dirty="0">
              <a:solidFill>
                <a:srgbClr val="20342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83568" y="3933056"/>
            <a:ext cx="6048672" cy="720080"/>
          </a:xfrm>
          <a:prstGeom prst="roundRect">
            <a:avLst/>
          </a:prstGeom>
          <a:solidFill>
            <a:srgbClr val="203420"/>
          </a:solidFill>
          <a:ln>
            <a:solidFill>
              <a:srgbClr val="20342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rukou, korun, stromů, zmrzliny, paní, učitelky, očí</a:t>
            </a:r>
            <a:endParaRPr lang="cs-CZ" sz="2000" dirty="0">
              <a:solidFill>
                <a:schemeClr val="accent3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0" y="3068960"/>
            <a:ext cx="504056" cy="576064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203420"/>
                </a:solidFill>
              </a:rPr>
              <a:t>4</a:t>
            </a:r>
            <a:r>
              <a:rPr lang="cs-CZ" dirty="0" smtClean="0">
                <a:solidFill>
                  <a:srgbClr val="203420"/>
                </a:solidFill>
              </a:rPr>
              <a:t>.</a:t>
            </a:r>
            <a:endParaRPr lang="cs-CZ" dirty="0">
              <a:solidFill>
                <a:srgbClr val="203420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83568" y="4941168"/>
            <a:ext cx="4968552" cy="792088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rgbClr val="203420"/>
                </a:solidFill>
              </a:rPr>
              <a:t>V jakém pádě jsou tato podstatná jména?</a:t>
            </a:r>
            <a:endParaRPr lang="cs-CZ" sz="2000" dirty="0">
              <a:solidFill>
                <a:srgbClr val="203420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0" y="4725144"/>
            <a:ext cx="504056" cy="576064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203420"/>
                </a:solidFill>
              </a:rPr>
              <a:t>5.</a:t>
            </a:r>
            <a:endParaRPr lang="cs-CZ" dirty="0">
              <a:solidFill>
                <a:srgbClr val="203420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179512" y="5949280"/>
            <a:ext cx="8784976" cy="720080"/>
          </a:xfrm>
          <a:prstGeom prst="roundRect">
            <a:avLst/>
          </a:prstGeom>
          <a:solidFill>
            <a:srgbClr val="203420"/>
          </a:solidFill>
          <a:ln>
            <a:solidFill>
              <a:srgbClr val="20342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kostele                peci                 hrníčkem                 kopečky               prázdniny               </a:t>
            </a:r>
            <a:endParaRPr lang="cs-CZ" sz="2000" dirty="0">
              <a:solidFill>
                <a:schemeClr val="accent3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1043608" y="6021288"/>
            <a:ext cx="864096" cy="576064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203420"/>
                </a:solidFill>
              </a:rPr>
              <a:t>6. p.</a:t>
            </a:r>
            <a:endParaRPr lang="cs-CZ" dirty="0">
              <a:solidFill>
                <a:srgbClr val="203420"/>
              </a:solidFill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2411760" y="6021288"/>
            <a:ext cx="864096" cy="576064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203420"/>
                </a:solidFill>
              </a:rPr>
              <a:t>6. p.</a:t>
            </a:r>
            <a:endParaRPr lang="cs-CZ" dirty="0">
              <a:solidFill>
                <a:srgbClr val="203420"/>
              </a:solidFill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4283968" y="6021288"/>
            <a:ext cx="864096" cy="576064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203420"/>
                </a:solidFill>
              </a:rPr>
              <a:t>7. p.</a:t>
            </a:r>
            <a:endParaRPr lang="cs-CZ" dirty="0">
              <a:solidFill>
                <a:srgbClr val="203420"/>
              </a:solidFill>
            </a:endParaRPr>
          </a:p>
        </p:txBody>
      </p:sp>
      <p:sp>
        <p:nvSpPr>
          <p:cNvPr id="21" name="Elipsa 20"/>
          <p:cNvSpPr/>
          <p:nvPr/>
        </p:nvSpPr>
        <p:spPr>
          <a:xfrm>
            <a:off x="6156176" y="6021288"/>
            <a:ext cx="864096" cy="576064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203420"/>
                </a:solidFill>
              </a:rPr>
              <a:t>4. p.</a:t>
            </a:r>
            <a:endParaRPr lang="cs-CZ" dirty="0">
              <a:solidFill>
                <a:srgbClr val="203420"/>
              </a:solidFill>
            </a:endParaRPr>
          </a:p>
        </p:txBody>
      </p:sp>
      <p:sp>
        <p:nvSpPr>
          <p:cNvPr id="22" name="Elipsa 21"/>
          <p:cNvSpPr/>
          <p:nvPr/>
        </p:nvSpPr>
        <p:spPr>
          <a:xfrm>
            <a:off x="7956376" y="6021288"/>
            <a:ext cx="864096" cy="576064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203420"/>
                </a:solidFill>
              </a:rPr>
              <a:t>1. p.</a:t>
            </a:r>
            <a:endParaRPr lang="cs-CZ" dirty="0">
              <a:solidFill>
                <a:srgbClr val="20342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4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5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8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 animBg="1"/>
      <p:bldP spid="7" grpId="0" animBg="1"/>
      <p:bldP spid="10" grpId="0" animBg="1"/>
      <p:bldP spid="13" grpId="0" animBg="1"/>
      <p:bldP spid="14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9512" y="0"/>
            <a:ext cx="871296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Zvonit v kostele na umíráček, chytat pulce i pstruhy do rukou, lézt do korun stromů, spát na peci, chodit s bandaskou pro mléko a s hrníčkem pro kopečky zmrzliny, to byly prázdniny naší paní učitelky. Do našich očí se dostal smutek.</a:t>
            </a:r>
            <a:endParaRPr lang="cs-CZ" sz="2000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67544" y="980728"/>
            <a:ext cx="8352928" cy="936104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rgbClr val="003300"/>
                </a:solidFill>
              </a:rPr>
              <a:t>Vyhledej podstatné jméno, které nemůže vytvořit tvar v čísle jednotném. Jak takové podstatné jméno nazýváme? Jmenuj alespoň tři taková podstatná jména se stejnou vlastností.</a:t>
            </a:r>
            <a:endParaRPr lang="cs-CZ" sz="2000" dirty="0">
              <a:solidFill>
                <a:srgbClr val="0033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67544" y="2060848"/>
            <a:ext cx="1368152" cy="576064"/>
          </a:xfrm>
          <a:prstGeom prst="roundRect">
            <a:avLst/>
          </a:prstGeom>
          <a:solidFill>
            <a:srgbClr val="003300"/>
          </a:solidFill>
          <a:ln>
            <a:solidFill>
              <a:srgbClr val="20342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prázdniny</a:t>
            </a:r>
            <a:endParaRPr lang="cs-CZ" sz="2000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051720" y="2060848"/>
            <a:ext cx="3312368" cy="648072"/>
          </a:xfrm>
          <a:prstGeom prst="roundRect">
            <a:avLst/>
          </a:prstGeom>
          <a:solidFill>
            <a:srgbClr val="003300"/>
          </a:solidFill>
          <a:ln>
            <a:solidFill>
              <a:srgbClr val="20342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podstatné jméno </a:t>
            </a:r>
            <a:r>
              <a:rPr lang="cs-CZ" sz="2000" b="1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pomnožné</a:t>
            </a:r>
            <a:endParaRPr lang="cs-CZ" sz="2000" b="1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580112" y="2060848"/>
            <a:ext cx="3096344" cy="648072"/>
          </a:xfrm>
          <a:prstGeom prst="roundRect">
            <a:avLst/>
          </a:prstGeom>
          <a:solidFill>
            <a:srgbClr val="003300"/>
          </a:solidFill>
          <a:ln>
            <a:solidFill>
              <a:srgbClr val="20342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housle, kleště, Domažlice</a:t>
            </a:r>
            <a:endParaRPr lang="cs-CZ" sz="2000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8" name="Plechovka 7"/>
          <p:cNvSpPr/>
          <p:nvPr/>
        </p:nvSpPr>
        <p:spPr>
          <a:xfrm>
            <a:off x="611560" y="4365104"/>
            <a:ext cx="2088232" cy="2492896"/>
          </a:xfrm>
          <a:prstGeom prst="can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pomnožná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Plechovka 8"/>
          <p:cNvSpPr/>
          <p:nvPr/>
        </p:nvSpPr>
        <p:spPr>
          <a:xfrm>
            <a:off x="3707904" y="4365104"/>
            <a:ext cx="2088232" cy="2492896"/>
          </a:xfrm>
          <a:prstGeom prst="can">
            <a:avLst/>
          </a:prstGeom>
          <a:solidFill>
            <a:srgbClr val="FF0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hromadná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Plechovka 9"/>
          <p:cNvSpPr/>
          <p:nvPr/>
        </p:nvSpPr>
        <p:spPr>
          <a:xfrm>
            <a:off x="6660232" y="4365104"/>
            <a:ext cx="2088232" cy="2492896"/>
          </a:xfrm>
          <a:prstGeom prst="can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látková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251520" y="3068960"/>
            <a:ext cx="864096" cy="504056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ovoce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1187624" y="3068960"/>
            <a:ext cx="936104" cy="504056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kalhoty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2195736" y="3068960"/>
            <a:ext cx="864096" cy="504056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káva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3131840" y="3068960"/>
            <a:ext cx="1080120" cy="504056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stromoví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4355976" y="3068960"/>
            <a:ext cx="864096" cy="504056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Žleby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5292080" y="3068960"/>
            <a:ext cx="1080120" cy="504056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varhany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6516216" y="3068960"/>
            <a:ext cx="1008112" cy="504056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mládež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7740352" y="3068960"/>
            <a:ext cx="864096" cy="504056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nůžky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1187624" y="3645024"/>
            <a:ext cx="864096" cy="504056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křoví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2123728" y="3645024"/>
            <a:ext cx="936104" cy="504056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Klatovy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3203848" y="3645024"/>
            <a:ext cx="1008112" cy="504056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nádobí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4355976" y="3645024"/>
            <a:ext cx="864096" cy="504056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železo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5292080" y="3645024"/>
            <a:ext cx="1224136" cy="504056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rostlinstvo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6660232" y="3645024"/>
            <a:ext cx="864096" cy="504056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játra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7668344" y="3645024"/>
            <a:ext cx="936104" cy="504056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kamení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251520" y="3645024"/>
            <a:ext cx="864096" cy="504056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sůl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8" name="Elipsa 27"/>
          <p:cNvSpPr/>
          <p:nvPr/>
        </p:nvSpPr>
        <p:spPr>
          <a:xfrm>
            <a:off x="0" y="980728"/>
            <a:ext cx="504056" cy="576064"/>
          </a:xfrm>
          <a:prstGeom prst="ellipse">
            <a:avLst/>
          </a:prstGeom>
          <a:solidFill>
            <a:srgbClr val="92D05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6.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38889E-6 2.08092E-6 L 0.41737 0.30404 " pathEditMode="relative" ptsTypes="AA">
                                      <p:cBhvr>
                                        <p:cTn id="3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6 2.08092E-6 L -0.05522 0.2726 " pathEditMode="relative" ptsTypes="AA">
                                      <p:cBhvr>
                                        <p:cTn id="3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2.08092E-6 L 0.51979 0.32509 " pathEditMode="relative" ptsTypes="AA">
                                      <p:cBhvr>
                                        <p:cTn id="3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2.08092E-6 L 0.12604 0.29364 " pathEditMode="relative" ptsTypes="AA">
                                      <p:cBhvr>
                                        <p:cTn id="4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2.08092E-6 L -0.3151 0.25156 " pathEditMode="relative" ptsTypes="AA">
                                      <p:cBhvr>
                                        <p:cTn id="4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2.08092E-6 L -0.50399 0.30404 " pathEditMode="relative" ptsTypes="AA">
                                      <p:cBhvr>
                                        <p:cTn id="5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2.08092E-6 L -0.19688 0.283 " pathEditMode="relative" ptsTypes="AA">
                                      <p:cBhvr>
                                        <p:cTn id="5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2.08092E-6 L -0.66163 0.283 " pathEditMode="relative" ptsTypes="AA">
                                      <p:cBhvr>
                                        <p:cTn id="5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38889E-6 2.08092E-6 L 0.75591 0.31445 " pathEditMode="relative" ptsTypes="AA">
                                      <p:cBhvr>
                                        <p:cTn id="62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2.54335E-6 L 0.32292 0.35653 " pathEditMode="relative" ptsTypes="AA">
                                      <p:cBhvr>
                                        <p:cTn id="6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94444E-6 2.08092E-6 L -0.11024 0.29364 " pathEditMode="relative" ptsTypes="AA">
                                      <p:cBhvr>
                                        <p:cTn id="7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38889E-6 -2.08092E-6 L 0.16528 0.33572 " pathEditMode="relative" ptsTypes="AA">
                                      <p:cBhvr>
                                        <p:cTn id="7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2.08092E-6 L 0.32274 0.20971 " pathEditMode="relative" ptsTypes="AA">
                                      <p:cBhvr>
                                        <p:cTn id="7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2.54335E-6 L -0.13403 0.39838 " pathEditMode="relative" ptsTypes="AA">
                                      <p:cBhvr>
                                        <p:cTn id="8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2.08092E-6 L -0.55903 0.29364 " pathEditMode="relative" ptsTypes="AA">
                                      <p:cBhvr>
                                        <p:cTn id="8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2.08092E-6 L -0.28351 0.34589 " pathEditMode="relative" ptsTypes="AA">
                                      <p:cBhvr>
                                        <p:cTn id="90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611560" y="260648"/>
            <a:ext cx="6048672" cy="648072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rgbClr val="203420"/>
                </a:solidFill>
              </a:rPr>
              <a:t>Podstatná jména </a:t>
            </a:r>
            <a:r>
              <a:rPr lang="cs-CZ" sz="2000" b="1" dirty="0" smtClean="0">
                <a:solidFill>
                  <a:srgbClr val="203420"/>
                </a:solidFill>
              </a:rPr>
              <a:t>očí, rukou </a:t>
            </a:r>
            <a:r>
              <a:rPr lang="cs-CZ" sz="2000" dirty="0" smtClean="0">
                <a:solidFill>
                  <a:srgbClr val="203420"/>
                </a:solidFill>
              </a:rPr>
              <a:t>dej do 7. pádu č. množného</a:t>
            </a:r>
            <a:endParaRPr lang="cs-CZ" sz="2000" dirty="0">
              <a:solidFill>
                <a:srgbClr val="203420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971600" y="1124744"/>
            <a:ext cx="2160240" cy="720080"/>
          </a:xfrm>
          <a:prstGeom prst="roundRect">
            <a:avLst/>
          </a:prstGeom>
          <a:solidFill>
            <a:srgbClr val="00330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očima</a:t>
            </a:r>
            <a:endParaRPr lang="cs-CZ" sz="2000" dirty="0"/>
          </a:p>
        </p:txBody>
      </p:sp>
      <p:sp>
        <p:nvSpPr>
          <p:cNvPr id="4" name="Zaoblený obdélník 3"/>
          <p:cNvSpPr/>
          <p:nvPr/>
        </p:nvSpPr>
        <p:spPr>
          <a:xfrm>
            <a:off x="3635896" y="1124744"/>
            <a:ext cx="2160240" cy="720080"/>
          </a:xfrm>
          <a:prstGeom prst="roundRect">
            <a:avLst/>
          </a:prstGeom>
          <a:solidFill>
            <a:srgbClr val="00330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rukama</a:t>
            </a:r>
            <a:endParaRPr lang="cs-CZ" sz="2000" dirty="0"/>
          </a:p>
        </p:txBody>
      </p:sp>
      <p:sp>
        <p:nvSpPr>
          <p:cNvPr id="5" name="Zaoblený obdélník 4"/>
          <p:cNvSpPr/>
          <p:nvPr/>
        </p:nvSpPr>
        <p:spPr>
          <a:xfrm>
            <a:off x="611560" y="2132856"/>
            <a:ext cx="8136904" cy="72008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203420"/>
                </a:solidFill>
              </a:rPr>
              <a:t>Přidej k těmto podstatným jménům přídavná jména </a:t>
            </a:r>
            <a:r>
              <a:rPr lang="cs-CZ" sz="2000" b="1" dirty="0" smtClean="0">
                <a:solidFill>
                  <a:srgbClr val="203420"/>
                </a:solidFill>
              </a:rPr>
              <a:t>modrý, dlouhý</a:t>
            </a:r>
            <a:endParaRPr lang="cs-CZ" sz="2000" b="1" dirty="0">
              <a:solidFill>
                <a:srgbClr val="20342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043608" y="3140968"/>
            <a:ext cx="2088232" cy="720080"/>
          </a:xfrm>
          <a:prstGeom prst="roundRect">
            <a:avLst/>
          </a:prstGeom>
          <a:solidFill>
            <a:srgbClr val="20342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modrýma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635896" y="3140968"/>
            <a:ext cx="2088232" cy="720080"/>
          </a:xfrm>
          <a:prstGeom prst="roundRect">
            <a:avLst/>
          </a:prstGeom>
          <a:solidFill>
            <a:srgbClr val="20342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dlouhýma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611560" y="3933056"/>
            <a:ext cx="8136904" cy="72008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203420"/>
                </a:solidFill>
              </a:rPr>
              <a:t>Vytvoř věty s tvary </a:t>
            </a:r>
            <a:r>
              <a:rPr lang="cs-CZ" sz="2000" b="1" dirty="0" smtClean="0">
                <a:solidFill>
                  <a:srgbClr val="203420"/>
                </a:solidFill>
              </a:rPr>
              <a:t>oky, ručičkami. </a:t>
            </a:r>
            <a:r>
              <a:rPr lang="cs-CZ" sz="2000" dirty="0" smtClean="0">
                <a:solidFill>
                  <a:srgbClr val="203420"/>
                </a:solidFill>
              </a:rPr>
              <a:t>Dané tvary rozvij přídavnými jmény.</a:t>
            </a:r>
            <a:endParaRPr lang="cs-CZ" sz="2000" b="1" dirty="0">
              <a:solidFill>
                <a:srgbClr val="203420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971600" y="4725144"/>
            <a:ext cx="7560840" cy="720080"/>
          </a:xfrm>
          <a:prstGeom prst="roundRect">
            <a:avLst/>
          </a:prstGeom>
          <a:solidFill>
            <a:srgbClr val="20342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Polévka s mastnými oky nám nechutnala.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971600" y="5589240"/>
            <a:ext cx="7488832" cy="720080"/>
          </a:xfrm>
          <a:prstGeom prst="roundRect">
            <a:avLst/>
          </a:prstGeom>
          <a:solidFill>
            <a:srgbClr val="20342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Obdivovali jsme dědečkovy hodinky se zlatými ručičkami.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0" y="260648"/>
            <a:ext cx="504056" cy="576064"/>
          </a:xfrm>
          <a:prstGeom prst="ellipse">
            <a:avLst/>
          </a:prstGeom>
          <a:solidFill>
            <a:srgbClr val="92D05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7.</a:t>
            </a:r>
          </a:p>
        </p:txBody>
      </p:sp>
      <p:sp>
        <p:nvSpPr>
          <p:cNvPr id="14" name="Elipsa 13"/>
          <p:cNvSpPr/>
          <p:nvPr/>
        </p:nvSpPr>
        <p:spPr>
          <a:xfrm>
            <a:off x="0" y="2204864"/>
            <a:ext cx="504056" cy="576064"/>
          </a:xfrm>
          <a:prstGeom prst="ellipse">
            <a:avLst/>
          </a:prstGeom>
          <a:solidFill>
            <a:srgbClr val="92D05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8.</a:t>
            </a:r>
          </a:p>
        </p:txBody>
      </p:sp>
      <p:sp>
        <p:nvSpPr>
          <p:cNvPr id="15" name="Elipsa 14"/>
          <p:cNvSpPr/>
          <p:nvPr/>
        </p:nvSpPr>
        <p:spPr>
          <a:xfrm>
            <a:off x="0" y="3933056"/>
            <a:ext cx="504056" cy="576064"/>
          </a:xfrm>
          <a:prstGeom prst="ellipse">
            <a:avLst/>
          </a:prstGeom>
          <a:solidFill>
            <a:srgbClr val="92D05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9.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10" grpId="0" animBg="1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9512" y="0"/>
            <a:ext cx="85689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Zvonit v kostele na umíráček, chytat pulce i pstruhy do rukou, lézt do korun stromů, spát na peci, chodit s bandaskou pro mléko a s hrníčkem pro kopečky zmrzliny, to byly prázdniny naší paní učitelky. Do našich očí se dostal smutek.</a:t>
            </a:r>
            <a:endParaRPr lang="cs-CZ" sz="2000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95536" y="1196752"/>
            <a:ext cx="8568952" cy="72008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rgbClr val="003300"/>
                </a:solidFill>
              </a:rPr>
              <a:t>Vyhledej v textu podstatné jméno </a:t>
            </a:r>
            <a:r>
              <a:rPr lang="cs-CZ" sz="2000" b="1" dirty="0" smtClean="0">
                <a:solidFill>
                  <a:srgbClr val="003300"/>
                </a:solidFill>
              </a:rPr>
              <a:t>mnohoznačné</a:t>
            </a:r>
            <a:r>
              <a:rPr lang="cs-CZ" sz="2000" dirty="0" smtClean="0">
                <a:solidFill>
                  <a:srgbClr val="003300"/>
                </a:solidFill>
              </a:rPr>
              <a:t>. Vysvětli jeho přenesené významy. </a:t>
            </a:r>
            <a:endParaRPr lang="cs-CZ" sz="2000" dirty="0">
              <a:solidFill>
                <a:srgbClr val="0033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699792" y="3356992"/>
            <a:ext cx="1800200" cy="576064"/>
          </a:xfrm>
          <a:prstGeom prst="roundRect">
            <a:avLst/>
          </a:prstGeom>
          <a:solidFill>
            <a:srgbClr val="00330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měna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627784" y="2708920"/>
            <a:ext cx="1800200" cy="576064"/>
          </a:xfrm>
          <a:prstGeom prst="roundRect">
            <a:avLst/>
          </a:prstGeom>
          <a:solidFill>
            <a:srgbClr val="00330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ozdoba hlavy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67544" y="2060848"/>
            <a:ext cx="1800200" cy="576064"/>
          </a:xfrm>
          <a:prstGeom prst="roundRect">
            <a:avLst/>
          </a:prstGeom>
          <a:solidFill>
            <a:srgbClr val="00330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koruna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627784" y="2060848"/>
            <a:ext cx="1800200" cy="576064"/>
          </a:xfrm>
          <a:prstGeom prst="roundRect">
            <a:avLst/>
          </a:prstGeom>
          <a:solidFill>
            <a:srgbClr val="00330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stromu</a:t>
            </a:r>
            <a:endParaRPr lang="cs-CZ" sz="2000" dirty="0">
              <a:solidFill>
                <a:schemeClr val="bg1"/>
              </a:solidFill>
            </a:endParaRPr>
          </a:p>
        </p:txBody>
      </p:sp>
      <p:pic>
        <p:nvPicPr>
          <p:cNvPr id="1026" name="Picture 2" descr="C:\Users\ředitelka\AppData\Local\Microsoft\Windows\Temporary Internet Files\Content.IE5\TWC0XE2G\MC900432659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2492896"/>
            <a:ext cx="1214865" cy="1142857"/>
          </a:xfrm>
          <a:prstGeom prst="rect">
            <a:avLst/>
          </a:prstGeom>
          <a:noFill/>
        </p:spPr>
      </p:pic>
      <p:pic>
        <p:nvPicPr>
          <p:cNvPr id="1037" name="Picture 13" descr="C:\Users\ředitelka\AppData\Local\Microsoft\Windows\Temporary Internet Files\Content.IE5\TJ4KF576\MC900441315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2852936"/>
            <a:ext cx="1371600" cy="1299592"/>
          </a:xfrm>
          <a:prstGeom prst="rect">
            <a:avLst/>
          </a:prstGeom>
          <a:noFill/>
        </p:spPr>
      </p:pic>
      <p:pic>
        <p:nvPicPr>
          <p:cNvPr id="1039" name="Picture 15" descr="C:\Users\ředitelka\AppData\Local\Microsoft\Windows\Temporary Internet Files\Content.IE5\XGWX22YM\MC90044182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44208" y="1628800"/>
            <a:ext cx="1296144" cy="1512168"/>
          </a:xfrm>
          <a:prstGeom prst="rect">
            <a:avLst/>
          </a:prstGeom>
          <a:noFill/>
        </p:spPr>
      </p:pic>
      <p:sp>
        <p:nvSpPr>
          <p:cNvPr id="23" name="Zaoblený obdélník 22"/>
          <p:cNvSpPr/>
          <p:nvPr/>
        </p:nvSpPr>
        <p:spPr>
          <a:xfrm>
            <a:off x="323528" y="4149080"/>
            <a:ext cx="8568952" cy="72008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rgbClr val="003300"/>
                </a:solidFill>
              </a:rPr>
              <a:t>Vytvoř 5. pád čísla jednotného těchto podstatných jmen.</a:t>
            </a:r>
            <a:endParaRPr lang="cs-CZ" sz="2000" dirty="0">
              <a:solidFill>
                <a:srgbClr val="003300"/>
              </a:solidFill>
            </a:endParaRPr>
          </a:p>
        </p:txBody>
      </p:sp>
      <p:graphicFrame>
        <p:nvGraphicFramePr>
          <p:cNvPr id="24" name="Tabulka 23"/>
          <p:cNvGraphicFramePr>
            <a:graphicFrameLocks noGrp="1"/>
          </p:cNvGraphicFramePr>
          <p:nvPr/>
        </p:nvGraphicFramePr>
        <p:xfrm>
          <a:off x="539552" y="4941168"/>
          <a:ext cx="8064895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12979"/>
                <a:gridCol w="1612979"/>
                <a:gridCol w="1612979"/>
                <a:gridCol w="1612979"/>
                <a:gridCol w="1612979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pulec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průvodce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mládenec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kupec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obhájce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33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33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33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33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33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5" name="Tabulka 24"/>
          <p:cNvGraphicFramePr>
            <a:graphicFrameLocks noGrp="1"/>
          </p:cNvGraphicFramePr>
          <p:nvPr/>
        </p:nvGraphicFramePr>
        <p:xfrm>
          <a:off x="539552" y="5373216"/>
          <a:ext cx="8064895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12979"/>
                <a:gridCol w="1612979"/>
                <a:gridCol w="1612979"/>
                <a:gridCol w="1612979"/>
                <a:gridCol w="1612979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pulče</a:t>
                      </a:r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průvodce</a:t>
                      </a:r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mládenče</a:t>
                      </a:r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kupče</a:t>
                      </a:r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obhájce</a:t>
                      </a:r>
                      <a:endParaRPr lang="cs-CZ" dirty="0"/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  <p:sp>
        <p:nvSpPr>
          <p:cNvPr id="26" name="Zaoblený obdélník 25"/>
          <p:cNvSpPr/>
          <p:nvPr/>
        </p:nvSpPr>
        <p:spPr>
          <a:xfrm>
            <a:off x="323528" y="6021288"/>
            <a:ext cx="8568952" cy="620688"/>
          </a:xfrm>
          <a:prstGeom prst="roundRect">
            <a:avLst/>
          </a:prstGeom>
          <a:solidFill>
            <a:srgbClr val="00330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bg1"/>
                </a:solidFill>
              </a:rPr>
              <a:t>Petr odmítá brát Janu na dobrodružné výpravy. Říká jí, že je teprve dvanáctiletý pulec. Kluci ji škádlí oslovením pulče.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63" dur="5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23" grpId="0" animBg="1"/>
      <p:bldP spid="2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0"/>
            <a:ext cx="85689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Zvonit v kostele na umíráček, chytat pulce i pstruhy do rukou, lézt do korun stromů, spát na peci, chodit s bandaskou pro mléko a s hrníčkem pro kopečky zmrzliny, to byly prázdniny naší paní učitelky. Do našich očí se dostal smutek.</a:t>
            </a:r>
            <a:endParaRPr lang="cs-CZ" sz="2000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827584" y="1196752"/>
            <a:ext cx="7056784" cy="792088"/>
          </a:xfrm>
          <a:prstGeom prst="roundRect">
            <a:avLst/>
          </a:prstGeom>
          <a:solidFill>
            <a:srgbClr val="78E725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Opravdu poslední úkol!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827584" y="2204864"/>
            <a:ext cx="7056784" cy="648072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3300"/>
                </a:solidFill>
              </a:rPr>
              <a:t>Doplň správná podstatná jména z úvodního textu.</a:t>
            </a:r>
            <a:endParaRPr lang="cs-CZ" dirty="0">
              <a:solidFill>
                <a:srgbClr val="003300"/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67544" y="3140968"/>
          <a:ext cx="6192688" cy="316114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68712"/>
                <a:gridCol w="1038173"/>
                <a:gridCol w="830539"/>
                <a:gridCol w="1038173"/>
                <a:gridCol w="1417091"/>
              </a:tblGrid>
              <a:tr h="52685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pád</a:t>
                      </a:r>
                      <a:endParaRPr lang="cs-CZ" dirty="0"/>
                    </a:p>
                  </a:txBody>
                  <a:tcPr>
                    <a:solidFill>
                      <a:srgbClr val="0033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endParaRPr lang="cs-CZ" dirty="0"/>
                    </a:p>
                  </a:txBody>
                  <a:tcPr>
                    <a:solidFill>
                      <a:srgbClr val="0033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rod</a:t>
                      </a:r>
                      <a:endParaRPr lang="cs-CZ" dirty="0"/>
                    </a:p>
                  </a:txBody>
                  <a:tcPr>
                    <a:solidFill>
                      <a:srgbClr val="0033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vzor</a:t>
                      </a:r>
                      <a:endParaRPr lang="cs-CZ" dirty="0"/>
                    </a:p>
                  </a:txBody>
                  <a:tcPr>
                    <a:solidFill>
                      <a:srgbClr val="003300"/>
                    </a:solidFill>
                  </a:tcPr>
                </a:tc>
              </a:tr>
              <a:tr h="52685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78E72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 p.</a:t>
                      </a:r>
                      <a:endParaRPr lang="cs-CZ" dirty="0"/>
                    </a:p>
                  </a:txBody>
                  <a:tcPr>
                    <a:solidFill>
                      <a:srgbClr val="0099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mn.</a:t>
                      </a:r>
                      <a:endParaRPr lang="cs-CZ" dirty="0"/>
                    </a:p>
                  </a:txBody>
                  <a:tcPr>
                    <a:solidFill>
                      <a:srgbClr val="0099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mužský</a:t>
                      </a:r>
                      <a:endParaRPr lang="cs-CZ" dirty="0"/>
                    </a:p>
                  </a:txBody>
                  <a:tcPr>
                    <a:solidFill>
                      <a:srgbClr val="0099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pán</a:t>
                      </a:r>
                      <a:endParaRPr lang="cs-CZ" dirty="0"/>
                    </a:p>
                  </a:txBody>
                  <a:tcPr>
                    <a:solidFill>
                      <a:srgbClr val="009900"/>
                    </a:solidFill>
                  </a:tcPr>
                </a:tc>
              </a:tr>
              <a:tr h="52685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78E72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r>
                        <a:rPr lang="cs-CZ" baseline="0" dirty="0" smtClean="0"/>
                        <a:t> p.</a:t>
                      </a:r>
                      <a:endParaRPr lang="cs-CZ" dirty="0"/>
                    </a:p>
                  </a:txBody>
                  <a:tcPr>
                    <a:solidFill>
                      <a:srgbClr val="0099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j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>
                    <a:solidFill>
                      <a:srgbClr val="0099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mužský</a:t>
                      </a:r>
                      <a:endParaRPr lang="cs-CZ" dirty="0"/>
                    </a:p>
                  </a:txBody>
                  <a:tcPr>
                    <a:solidFill>
                      <a:srgbClr val="0099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hrad</a:t>
                      </a:r>
                      <a:endParaRPr lang="cs-CZ" dirty="0"/>
                    </a:p>
                  </a:txBody>
                  <a:tcPr>
                    <a:solidFill>
                      <a:srgbClr val="009900"/>
                    </a:solidFill>
                  </a:tcPr>
                </a:tc>
              </a:tr>
              <a:tr h="52685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78E72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 p.</a:t>
                      </a:r>
                      <a:endParaRPr lang="cs-CZ" dirty="0"/>
                    </a:p>
                  </a:txBody>
                  <a:tcPr>
                    <a:solidFill>
                      <a:srgbClr val="0099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j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>
                    <a:solidFill>
                      <a:srgbClr val="0099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střední</a:t>
                      </a:r>
                      <a:endParaRPr lang="cs-CZ" dirty="0"/>
                    </a:p>
                  </a:txBody>
                  <a:tcPr>
                    <a:solidFill>
                      <a:srgbClr val="0099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město</a:t>
                      </a:r>
                      <a:endParaRPr lang="cs-CZ" dirty="0"/>
                    </a:p>
                  </a:txBody>
                  <a:tcPr>
                    <a:solidFill>
                      <a:srgbClr val="009900"/>
                    </a:solidFill>
                  </a:tcPr>
                </a:tc>
              </a:tr>
              <a:tr h="52685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78E72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 p.</a:t>
                      </a:r>
                      <a:endParaRPr lang="cs-CZ" dirty="0"/>
                    </a:p>
                  </a:txBody>
                  <a:tcPr>
                    <a:solidFill>
                      <a:srgbClr val="0099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j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>
                    <a:solidFill>
                      <a:srgbClr val="0099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ženský</a:t>
                      </a:r>
                      <a:endParaRPr lang="cs-CZ" dirty="0"/>
                    </a:p>
                  </a:txBody>
                  <a:tcPr>
                    <a:solidFill>
                      <a:srgbClr val="0099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píseň</a:t>
                      </a:r>
                      <a:endParaRPr lang="cs-CZ" dirty="0"/>
                    </a:p>
                  </a:txBody>
                  <a:tcPr>
                    <a:solidFill>
                      <a:srgbClr val="009900"/>
                    </a:solidFill>
                  </a:tcPr>
                </a:tc>
              </a:tr>
              <a:tr h="52685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78E72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 p.</a:t>
                      </a:r>
                      <a:endParaRPr lang="cs-CZ" dirty="0"/>
                    </a:p>
                  </a:txBody>
                  <a:tcPr>
                    <a:solidFill>
                      <a:srgbClr val="0099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mn.</a:t>
                      </a:r>
                      <a:endParaRPr lang="cs-CZ" dirty="0"/>
                    </a:p>
                  </a:txBody>
                  <a:tcPr>
                    <a:solidFill>
                      <a:srgbClr val="0099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ženský</a:t>
                      </a:r>
                      <a:endParaRPr lang="cs-CZ" dirty="0"/>
                    </a:p>
                  </a:txBody>
                  <a:tcPr>
                    <a:solidFill>
                      <a:srgbClr val="0099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žena</a:t>
                      </a:r>
                      <a:endParaRPr lang="cs-CZ" dirty="0"/>
                    </a:p>
                  </a:txBody>
                  <a:tcPr>
                    <a:solidFill>
                      <a:srgbClr val="0099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467544" y="3645024"/>
          <a:ext cx="1800200" cy="266429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00200"/>
              </a:tblGrid>
              <a:tr h="532859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pstruhy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78E725"/>
                    </a:solidFill>
                  </a:tcPr>
                </a:tc>
              </a:tr>
              <a:tr h="532859">
                <a:tc>
                  <a:txBody>
                    <a:bodyPr/>
                    <a:lstStyle/>
                    <a:p>
                      <a:r>
                        <a:rPr lang="cs-CZ" b="1" dirty="0" smtClean="0"/>
                        <a:t>smutek</a:t>
                      </a:r>
                      <a:endParaRPr lang="cs-CZ" b="1" dirty="0"/>
                    </a:p>
                  </a:txBody>
                  <a:tcPr>
                    <a:solidFill>
                      <a:srgbClr val="78E725"/>
                    </a:solidFill>
                  </a:tcPr>
                </a:tc>
              </a:tr>
              <a:tr h="532859">
                <a:tc>
                  <a:txBody>
                    <a:bodyPr/>
                    <a:lstStyle/>
                    <a:p>
                      <a:r>
                        <a:rPr lang="cs-CZ" b="1" dirty="0" smtClean="0"/>
                        <a:t>mléko</a:t>
                      </a:r>
                      <a:endParaRPr lang="cs-CZ" b="1" dirty="0"/>
                    </a:p>
                  </a:txBody>
                  <a:tcPr>
                    <a:solidFill>
                      <a:srgbClr val="78E725"/>
                    </a:solidFill>
                  </a:tcPr>
                </a:tc>
              </a:tr>
              <a:tr h="532859">
                <a:tc>
                  <a:txBody>
                    <a:bodyPr/>
                    <a:lstStyle/>
                    <a:p>
                      <a:r>
                        <a:rPr lang="cs-CZ" b="1" dirty="0" smtClean="0"/>
                        <a:t>peci</a:t>
                      </a:r>
                      <a:endParaRPr lang="cs-CZ" b="1" dirty="0"/>
                    </a:p>
                  </a:txBody>
                  <a:tcPr>
                    <a:solidFill>
                      <a:srgbClr val="78E725"/>
                    </a:solidFill>
                  </a:tcPr>
                </a:tc>
              </a:tr>
              <a:tr h="532859">
                <a:tc>
                  <a:txBody>
                    <a:bodyPr/>
                    <a:lstStyle/>
                    <a:p>
                      <a:r>
                        <a:rPr lang="cs-CZ" b="1" dirty="0" smtClean="0"/>
                        <a:t>korun</a:t>
                      </a:r>
                      <a:endParaRPr lang="cs-CZ" b="1" dirty="0"/>
                    </a:p>
                  </a:txBody>
                  <a:tcPr>
                    <a:solidFill>
                      <a:srgbClr val="78E725"/>
                    </a:solidFill>
                  </a:tcPr>
                </a:tc>
              </a:tr>
            </a:tbl>
          </a:graphicData>
        </a:graphic>
      </p:graphicFrame>
      <p:pic>
        <p:nvPicPr>
          <p:cNvPr id="1031" name="Picture 7" descr="C:\Users\ředitelka\AppData\Local\Microsoft\Windows\Temporary Internet Files\Content.IE5\O6QWF2JL\MC90043472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4288" y="4572286"/>
            <a:ext cx="2285714" cy="2285714"/>
          </a:xfrm>
          <a:prstGeom prst="rect">
            <a:avLst/>
          </a:prstGeom>
          <a:noFill/>
        </p:spPr>
      </p:pic>
      <p:sp>
        <p:nvSpPr>
          <p:cNvPr id="13" name="Elipsa 12"/>
          <p:cNvSpPr/>
          <p:nvPr/>
        </p:nvSpPr>
        <p:spPr>
          <a:xfrm>
            <a:off x="6804248" y="2996952"/>
            <a:ext cx="1800200" cy="1656184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Měl jsi všechno bez chyby?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683568" y="548680"/>
            <a:ext cx="7344816" cy="1152128"/>
          </a:xfrm>
          <a:prstGeom prst="roundRec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Už jenom otázky k textu.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467544" y="1916832"/>
            <a:ext cx="8136904" cy="2952328"/>
          </a:xfrm>
          <a:prstGeom prst="roundRect">
            <a:avLst/>
          </a:prstGeom>
          <a:solidFill>
            <a:srgbClr val="00330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Jak si přestavuješ paní učitelku z úvodního textu?</a:t>
            </a:r>
          </a:p>
          <a:p>
            <a:pPr algn="ctr"/>
            <a:endParaRPr lang="cs-CZ" sz="2400" dirty="0" smtClean="0">
              <a:solidFill>
                <a:schemeClr val="bg1"/>
              </a:solidFill>
            </a:endParaRPr>
          </a:p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Proč se dětem dostal do očí smutek?</a:t>
            </a:r>
          </a:p>
          <a:p>
            <a:pPr algn="ctr"/>
            <a:endParaRPr lang="cs-CZ" sz="2400" dirty="0" smtClean="0">
              <a:solidFill>
                <a:schemeClr val="bg1"/>
              </a:solidFill>
            </a:endParaRPr>
          </a:p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Co budeš za dvacet let vyprávět dětem o svých prázdninách?</a:t>
            </a:r>
          </a:p>
          <a:p>
            <a:pPr algn="ctr"/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2050" name="Picture 2" descr="C:\Users\ředitelka\AppData\Local\Microsoft\Windows\Temporary Internet Files\Content.IE5\OJIJL6BD\MP90025560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5229200"/>
            <a:ext cx="1828800" cy="1341880"/>
          </a:xfrm>
          <a:prstGeom prst="rect">
            <a:avLst/>
          </a:prstGeom>
          <a:noFill/>
        </p:spPr>
      </p:pic>
      <p:pic>
        <p:nvPicPr>
          <p:cNvPr id="2051" name="Picture 3" descr="C:\Users\ředitelka\AppData\Local\Microsoft\Windows\Temporary Internet Files\Content.IE5\FPBKAKOT\MP90016376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5301208"/>
            <a:ext cx="1900808" cy="1296144"/>
          </a:xfrm>
          <a:prstGeom prst="rect">
            <a:avLst/>
          </a:prstGeom>
          <a:noFill/>
        </p:spPr>
      </p:pic>
      <p:pic>
        <p:nvPicPr>
          <p:cNvPr id="2052" name="Picture 4" descr="C:\Users\ředitelka\AppData\Local\Microsoft\Windows\Temporary Internet Files\Content.IE5\OJIJL6BD\MC90015578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24128" y="5301208"/>
            <a:ext cx="1789481" cy="1310335"/>
          </a:xfrm>
          <a:prstGeom prst="rect">
            <a:avLst/>
          </a:prstGeom>
          <a:noFill/>
        </p:spPr>
      </p:pic>
      <p:pic>
        <p:nvPicPr>
          <p:cNvPr id="2055" name="Picture 7" descr="C:\Users\ředitelka\AppData\Local\Microsoft\Windows\Temporary Internet Files\Content.IE5\I09YZ88C\MP900316887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668344" y="5085184"/>
            <a:ext cx="1224136" cy="1568152"/>
          </a:xfrm>
          <a:prstGeom prst="rect">
            <a:avLst/>
          </a:prstGeom>
          <a:noFill/>
        </p:spPr>
      </p:pic>
      <p:pic>
        <p:nvPicPr>
          <p:cNvPr id="2056" name="Picture 8" descr="C:\Users\ředitelka\AppData\Local\Microsoft\Windows\Temporary Internet Files\Content.IE5\OJIJL6BD\MC90041573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267744" y="5157192"/>
            <a:ext cx="1296144" cy="1512168"/>
          </a:xfrm>
          <a:prstGeom prst="rect">
            <a:avLst/>
          </a:prstGeom>
          <a:noFill/>
        </p:spPr>
      </p:pic>
      <p:pic>
        <p:nvPicPr>
          <p:cNvPr id="2058" name="Picture 10" descr="C:\Users\ředitelka\AppData\Local\Microsoft\Windows\Temporary Internet Files\Content.IE5\O6QWF2JL\MP900422581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452320" y="188640"/>
            <a:ext cx="1475656" cy="19442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6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9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260648"/>
            <a:ext cx="6318448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Použité materiály:</a:t>
            </a:r>
          </a:p>
          <a:p>
            <a:endParaRPr lang="cs-CZ" sz="2400" dirty="0" smtClean="0"/>
          </a:p>
          <a:p>
            <a:r>
              <a:rPr lang="cs-CZ" sz="2400" dirty="0" smtClean="0"/>
              <a:t>Ilustrace – </a:t>
            </a:r>
            <a:r>
              <a:rPr lang="cs-CZ" sz="2400" dirty="0" smtClean="0">
                <a:hlinkClick r:id="rId2"/>
              </a:rPr>
              <a:t>www.office.</a:t>
            </a:r>
            <a:r>
              <a:rPr lang="cs-CZ" sz="2400" dirty="0" err="1" smtClean="0">
                <a:hlinkClick r:id="rId2"/>
              </a:rPr>
              <a:t>microsoft.com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Texty - vlastní </a:t>
            </a:r>
            <a:endParaRPr lang="cs-CZ" sz="2400" dirty="0"/>
          </a:p>
        </p:txBody>
      </p:sp>
    </p:spTree>
  </p:cSld>
  <p:clrMapOvr>
    <a:masterClrMapping/>
  </p:clrMapOvr>
  <p:transition/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440</TotalTime>
  <Words>803</Words>
  <Application>Microsoft Office PowerPoint</Application>
  <PresentationFormat>Předvádění na obrazovce (4:3)</PresentationFormat>
  <Paragraphs>167</Paragraphs>
  <Slides>12</Slides>
  <Notes>0</Notes>
  <HiddenSlides>3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ANOTACE: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ředitelka</dc:creator>
  <cp:lastModifiedBy>ředitelka</cp:lastModifiedBy>
  <cp:revision>54</cp:revision>
  <dcterms:created xsi:type="dcterms:W3CDTF">2012-07-30T07:43:07Z</dcterms:created>
  <dcterms:modified xsi:type="dcterms:W3CDTF">2013-02-21T21:04:48Z</dcterms:modified>
</cp:coreProperties>
</file>