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62" r:id="rId2"/>
    <p:sldId id="258" r:id="rId3"/>
    <p:sldId id="257" r:id="rId4"/>
    <p:sldId id="256" r:id="rId5"/>
    <p:sldId id="261" r:id="rId6"/>
    <p:sldId id="259" r:id="rId7"/>
    <p:sldId id="260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00"/>
    <a:srgbClr val="2D9E1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3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 spd="slow">
    <p:wipe dir="r"/>
  </p:transition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zenyprozeny.cz/data/img/obr-clanky/clanek-velky/spici_oko1404.jpg" TargetMode="External"/><Relationship Id="rId3" Type="http://schemas.openxmlformats.org/officeDocument/2006/relationships/hyperlink" Target="http://nd01.jxs.cz/899/932/81f19c3f04_26457193_o2.jpg" TargetMode="External"/><Relationship Id="rId7" Type="http://schemas.openxmlformats.org/officeDocument/2006/relationships/hyperlink" Target="http://www.pilates-power-joga.cz/images_content_category/4313/P-pj_relaxace_4313-9.jpg" TargetMode="External"/><Relationship Id="rId2" Type="http://schemas.openxmlformats.org/officeDocument/2006/relationships/hyperlink" Target="http://www.fa.vutbr.cz/stud/teskova/images/kamaradi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ovb-poradci.cz/wp-content/uploads/OVB-spolupr%C3%A1ce.jpg" TargetMode="External"/><Relationship Id="rId5" Type="http://schemas.openxmlformats.org/officeDocument/2006/relationships/hyperlink" Target="http://www.itydenik.cz/public/data/media/news/okenko10.jpg" TargetMode="External"/><Relationship Id="rId4" Type="http://schemas.openxmlformats.org/officeDocument/2006/relationships/hyperlink" Target="http://www.svadeni.cz/files/uploaded/1-na_nebudes_rvat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800" y="1249680"/>
            <a:ext cx="8686800" cy="811168"/>
          </a:xfrm>
        </p:spPr>
        <p:txBody>
          <a:bodyPr>
            <a:normAutofit fontScale="90000"/>
          </a:bodyPr>
          <a:lstStyle/>
          <a:p>
            <a:pPr algn="ctr"/>
            <a:r>
              <a:rPr lang="cs-CZ" sz="6600" b="1" i="1" dirty="0" smtClean="0">
                <a:solidFill>
                  <a:srgbClr val="2D9E12"/>
                </a:solidFill>
              </a:rPr>
              <a:t>Výchova ke zdraví</a:t>
            </a:r>
            <a:endParaRPr lang="cs-CZ" sz="6600" b="1" i="1" dirty="0">
              <a:solidFill>
                <a:srgbClr val="2D9E12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3429000"/>
            <a:ext cx="8686800" cy="3888432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cs-CZ" sz="4000" b="1" i="1" dirty="0" smtClean="0">
                <a:solidFill>
                  <a:srgbClr val="FF9900"/>
                </a:solidFill>
              </a:rPr>
              <a:t>Sebepoznání a </a:t>
            </a:r>
            <a:r>
              <a:rPr lang="cs-CZ" sz="4000" b="1" i="1" dirty="0" err="1" smtClean="0">
                <a:solidFill>
                  <a:srgbClr val="FF9900"/>
                </a:solidFill>
              </a:rPr>
              <a:t>sebepojetí</a:t>
            </a:r>
            <a:endParaRPr lang="cs-CZ" sz="4000" b="1" i="1" dirty="0" smtClean="0">
              <a:solidFill>
                <a:srgbClr val="FF9900"/>
              </a:solidFill>
            </a:endParaRPr>
          </a:p>
          <a:p>
            <a:pPr algn="ctr">
              <a:buNone/>
            </a:pPr>
            <a:endParaRPr lang="cs-CZ" sz="4000" b="1" i="1" dirty="0" smtClean="0">
              <a:solidFill>
                <a:srgbClr val="FF9900"/>
              </a:solidFill>
            </a:endParaRPr>
          </a:p>
          <a:p>
            <a:pPr algn="ctr">
              <a:buNone/>
            </a:pPr>
            <a:endParaRPr lang="cs-CZ" sz="4000" b="1" i="1" dirty="0" smtClean="0">
              <a:solidFill>
                <a:srgbClr val="FF9900"/>
              </a:solidFill>
            </a:endParaRPr>
          </a:p>
          <a:p>
            <a:pPr algn="ctr">
              <a:buNone/>
            </a:pPr>
            <a:endParaRPr lang="cs-CZ" sz="4000" b="1" i="1" dirty="0" smtClean="0">
              <a:solidFill>
                <a:srgbClr val="FF9900"/>
              </a:solidFill>
            </a:endParaRPr>
          </a:p>
          <a:p>
            <a:pPr algn="r">
              <a:buNone/>
            </a:pPr>
            <a:r>
              <a:rPr lang="cs-CZ" sz="2000" dirty="0" err="1" smtClean="0">
                <a:solidFill>
                  <a:schemeClr val="tx1"/>
                </a:solidFill>
              </a:rPr>
              <a:t>Bc.Kateřina</a:t>
            </a:r>
            <a:r>
              <a:rPr lang="cs-CZ" sz="2000" dirty="0" smtClean="0">
                <a:solidFill>
                  <a:schemeClr val="tx1"/>
                </a:solidFill>
              </a:rPr>
              <a:t> Cuperová</a:t>
            </a:r>
          </a:p>
          <a:p>
            <a:pPr algn="ctr">
              <a:buNone/>
            </a:pPr>
            <a:endParaRPr lang="cs-CZ" sz="4000" b="1" i="1" dirty="0" smtClean="0">
              <a:solidFill>
                <a:srgbClr val="FF9900"/>
              </a:solidFill>
            </a:endParaRPr>
          </a:p>
          <a:p>
            <a:pPr algn="ctr">
              <a:buNone/>
            </a:pPr>
            <a:endParaRPr lang="cs-CZ" sz="4000" b="1" i="1" dirty="0">
              <a:solidFill>
                <a:srgbClr val="FF9900"/>
              </a:solidFill>
            </a:endParaRP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/>
          <a:lstStyle/>
          <a:p>
            <a:r>
              <a:rPr lang="cs-CZ" b="1" i="1" dirty="0" smtClean="0">
                <a:solidFill>
                  <a:schemeClr val="accent2">
                    <a:lumMod val="75000"/>
                  </a:schemeClr>
                </a:solidFill>
              </a:rPr>
              <a:t>Sebepoznání</a:t>
            </a:r>
            <a:endParaRPr lang="cs-CZ" b="1" i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733255"/>
          </a:xfrm>
        </p:spPr>
        <p:txBody>
          <a:bodyPr>
            <a:normAutofit fontScale="85000" lnSpcReduction="10000"/>
          </a:bodyPr>
          <a:lstStyle/>
          <a:p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Sebepoznání nám dávají rodiče, sourozenci, přátelé a také kolektiv spolužáků</a:t>
            </a:r>
            <a:r>
              <a:rPr lang="cs-CZ" dirty="0" smtClean="0"/>
              <a:t> 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b="1" dirty="0" smtClean="0">
                <a:solidFill>
                  <a:schemeClr val="accent5">
                    <a:lumMod val="75000"/>
                  </a:schemeClr>
                </a:solidFill>
              </a:rPr>
              <a:t>Zdrojem sebepoznání pro nás bývá často mínění druhých lidí. </a:t>
            </a:r>
          </a:p>
          <a:p>
            <a:r>
              <a:rPr lang="cs-CZ" b="1" dirty="0" smtClean="0">
                <a:solidFill>
                  <a:srgbClr val="FFC000"/>
                </a:solidFill>
              </a:rPr>
              <a:t>K zamyšlení se nad sebou samým nás dovedou připomínky jiných. </a:t>
            </a:r>
          </a:p>
          <a:p>
            <a:r>
              <a:rPr lang="cs-CZ" b="1" dirty="0" smtClean="0">
                <a:solidFill>
                  <a:srgbClr val="FF0000"/>
                </a:solidFill>
              </a:rPr>
              <a:t>Podle toho jak se jevíme svému okolí, se poznáváme. </a:t>
            </a:r>
          </a:p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1556792"/>
            <a:ext cx="3816424" cy="29772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988840"/>
            <a:ext cx="3643094" cy="25202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to="1.5" calcmode="lin" valueType="num">
                                      <p:cBhvr override="childStyle"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000"/>
                            </p:stCondLst>
                            <p:childTnLst>
                              <p:par>
                                <p:cTn id="1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2000"/>
                            </p:stCondLst>
                            <p:childTnLst>
                              <p:par>
                                <p:cTn id="1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7000"/>
                            </p:stCondLst>
                            <p:childTnLst>
                              <p:par>
                                <p:cTn id="25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2000"/>
                            </p:stCondLst>
                            <p:childTnLst>
                              <p:par>
                                <p:cTn id="30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7000"/>
                            </p:stCondLst>
                            <p:childTnLst>
                              <p:par>
                                <p:cTn id="35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i="1" dirty="0" smtClean="0">
                <a:solidFill>
                  <a:schemeClr val="accent3">
                    <a:lumMod val="75000"/>
                  </a:schemeClr>
                </a:solidFill>
              </a:rPr>
              <a:t>Sebepoznání</a:t>
            </a:r>
            <a:endParaRPr lang="cs-CZ" b="1" i="1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79512" y="1268760"/>
            <a:ext cx="4316288" cy="5589240"/>
          </a:xfrm>
        </p:spPr>
        <p:txBody>
          <a:bodyPr>
            <a:noAutofit/>
          </a:bodyPr>
          <a:lstStyle/>
          <a:p>
            <a:r>
              <a:rPr lang="cs-CZ" sz="2000" b="1" dirty="0" smtClean="0">
                <a:solidFill>
                  <a:srgbClr val="C00000"/>
                </a:solidFill>
              </a:rPr>
              <a:t>Nikdo se necítí skutečně dobře, pokud nenajde sám </a:t>
            </a:r>
            <a:r>
              <a:rPr lang="cs-CZ" sz="2000" b="1" dirty="0" smtClean="0">
                <a:solidFill>
                  <a:srgbClr val="C00000"/>
                </a:solidFill>
              </a:rPr>
              <a:t>sebe.</a:t>
            </a:r>
            <a:endParaRPr lang="cs-CZ" sz="2000" b="1" dirty="0" smtClean="0">
              <a:solidFill>
                <a:srgbClr val="C00000"/>
              </a:solidFill>
            </a:endParaRPr>
          </a:p>
          <a:p>
            <a:r>
              <a:rPr lang="cs-CZ" sz="2000" b="1" dirty="0" smtClean="0">
                <a:solidFill>
                  <a:schemeClr val="accent1">
                    <a:lumMod val="75000"/>
                  </a:schemeClr>
                </a:solidFill>
              </a:rPr>
              <a:t>Když hranice našeho života silně vymezuje druhý člověk a nedává nám prostor k vlastnímu tvoření dobrých nápadů, necítíme se </a:t>
            </a:r>
            <a:r>
              <a:rPr lang="cs-CZ" sz="2000" b="1" dirty="0" smtClean="0">
                <a:solidFill>
                  <a:schemeClr val="accent1">
                    <a:lumMod val="75000"/>
                  </a:schemeClr>
                </a:solidFill>
              </a:rPr>
              <a:t>dobře.</a:t>
            </a:r>
            <a:endParaRPr lang="cs-CZ" sz="2000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cs-CZ" sz="2000" b="1" dirty="0" smtClean="0">
                <a:solidFill>
                  <a:schemeClr val="accent3">
                    <a:lumMod val="75000"/>
                  </a:schemeClr>
                </a:solidFill>
              </a:rPr>
              <a:t>Můžeme se uzavřít a nekomunikovat, čímž často vznikají zdravotní </a:t>
            </a:r>
            <a:r>
              <a:rPr lang="cs-CZ" sz="2000" b="1" dirty="0" smtClean="0">
                <a:solidFill>
                  <a:schemeClr val="accent3">
                    <a:lumMod val="75000"/>
                  </a:schemeClr>
                </a:solidFill>
              </a:rPr>
              <a:t>potíže. </a:t>
            </a:r>
            <a:endParaRPr lang="cs-CZ" sz="2000" b="1" dirty="0" smtClean="0">
              <a:solidFill>
                <a:schemeClr val="accent3">
                  <a:lumMod val="75000"/>
                </a:schemeClr>
              </a:solidFill>
            </a:endParaRPr>
          </a:p>
          <a:p>
            <a:r>
              <a:rPr lang="cs-CZ" sz="2000" b="1" dirty="0" smtClean="0">
                <a:solidFill>
                  <a:srgbClr val="FF0000"/>
                </a:solidFill>
              </a:rPr>
              <a:t>Nebo se nasměruje naše nespokojenost směrem ven v podobě </a:t>
            </a:r>
            <a:r>
              <a:rPr lang="cs-CZ" sz="2000" b="1" dirty="0" smtClean="0">
                <a:solidFill>
                  <a:srgbClr val="FF0000"/>
                </a:solidFill>
              </a:rPr>
              <a:t>ničení.</a:t>
            </a:r>
            <a:endParaRPr lang="cs-CZ" sz="2000" b="1" dirty="0" smtClean="0">
              <a:solidFill>
                <a:srgbClr val="FF0000"/>
              </a:solidFill>
            </a:endParaRPr>
          </a:p>
          <a:p>
            <a:r>
              <a:rPr lang="cs-CZ" sz="2000" b="1" dirty="0" smtClean="0">
                <a:solidFill>
                  <a:srgbClr val="0070C0"/>
                </a:solidFill>
              </a:rPr>
              <a:t>Sebepoznání a zdravé sebevědomí nám dává možnost vymezit si postavení v tomto </a:t>
            </a:r>
            <a:r>
              <a:rPr lang="cs-CZ" sz="2000" b="1" dirty="0" smtClean="0">
                <a:solidFill>
                  <a:srgbClr val="0070C0"/>
                </a:solidFill>
              </a:rPr>
              <a:t>světě.</a:t>
            </a:r>
            <a:endParaRPr lang="cs-CZ" sz="2000" b="1" dirty="0" smtClean="0">
              <a:solidFill>
                <a:srgbClr val="0070C0"/>
              </a:solidFill>
            </a:endParaRPr>
          </a:p>
          <a:p>
            <a:endParaRPr lang="cs-CZ" sz="2000" dirty="0" smtClean="0"/>
          </a:p>
        </p:txBody>
      </p:sp>
      <p:pic>
        <p:nvPicPr>
          <p:cNvPr id="8" name="Obrázek 7" descr="pěs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96136" y="4581128"/>
            <a:ext cx="1855093" cy="1855093"/>
          </a:xfrm>
          <a:prstGeom prst="rect">
            <a:avLst/>
          </a:prstGeom>
        </p:spPr>
      </p:pic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1412776"/>
            <a:ext cx="4238962" cy="2808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0"/>
                            </p:stCondLst>
                            <p:childTnLst>
                              <p:par>
                                <p:cTn id="15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3000"/>
                            </p:stCondLst>
                            <p:childTnLst>
                              <p:par>
                                <p:cTn id="20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6000"/>
                            </p:stCondLst>
                            <p:childTnLst>
                              <p:par>
                                <p:cTn id="26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1000"/>
                            </p:stCondLst>
                            <p:childTnLst>
                              <p:par>
                                <p:cTn id="31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6000"/>
                            </p:stCondLst>
                            <p:childTnLst>
                              <p:par>
                                <p:cTn id="36" presetID="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1000"/>
                            </p:stCondLst>
                            <p:childTnLst>
                              <p:par>
                                <p:cTn id="41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Nadpis 9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rmAutofit/>
          </a:bodyPr>
          <a:lstStyle/>
          <a:p>
            <a:r>
              <a:rPr lang="cs-CZ" sz="4800" b="1" i="1" dirty="0" err="1" smtClean="0">
                <a:solidFill>
                  <a:schemeClr val="accent6">
                    <a:lumMod val="50000"/>
                  </a:schemeClr>
                </a:solidFill>
              </a:rPr>
              <a:t>Sebepojetí</a:t>
            </a:r>
            <a:endParaRPr lang="cs-CZ" sz="4800" b="1" i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11" name="Podnadpis 10"/>
          <p:cNvSpPr>
            <a:spLocks noGrp="1"/>
          </p:cNvSpPr>
          <p:nvPr>
            <p:ph sz="half" idx="1"/>
          </p:nvPr>
        </p:nvSpPr>
        <p:spPr>
          <a:xfrm>
            <a:off x="457200" y="1124744"/>
            <a:ext cx="7139136" cy="5733256"/>
          </a:xfrm>
        </p:spPr>
        <p:txBody>
          <a:bodyPr>
            <a:normAutofit fontScale="92500" lnSpcReduction="20000"/>
          </a:bodyPr>
          <a:lstStyle/>
          <a:p>
            <a:endParaRPr lang="cs-CZ" dirty="0" smtClean="0">
              <a:solidFill>
                <a:schemeClr val="tx1"/>
              </a:solidFill>
            </a:endParaRPr>
          </a:p>
          <a:p>
            <a:pPr algn="l">
              <a:buFont typeface="Arial" pitchFamily="34" charset="0"/>
              <a:buChar char="•"/>
            </a:pPr>
            <a:r>
              <a:rPr lang="cs-CZ" b="1" dirty="0" smtClean="0">
                <a:solidFill>
                  <a:schemeClr val="accent5">
                    <a:lumMod val="75000"/>
                  </a:schemeClr>
                </a:solidFill>
              </a:rPr>
              <a:t>Sebepojetí </a:t>
            </a:r>
            <a:r>
              <a:rPr lang="cs-CZ" dirty="0" smtClean="0">
                <a:solidFill>
                  <a:schemeClr val="accent5">
                    <a:lumMod val="75000"/>
                  </a:schemeClr>
                </a:solidFill>
              </a:rPr>
              <a:t>je pojem, který vyjadřuje postoje a očekávání, které má člověk vůči sobě </a:t>
            </a:r>
            <a:r>
              <a:rPr lang="cs-CZ" dirty="0" smtClean="0">
                <a:solidFill>
                  <a:schemeClr val="accent5">
                    <a:lumMod val="75000"/>
                  </a:schemeClr>
                </a:solidFill>
              </a:rPr>
              <a:t>samému.</a:t>
            </a:r>
            <a:endParaRPr lang="cs-CZ" dirty="0" smtClean="0">
              <a:solidFill>
                <a:schemeClr val="accent5">
                  <a:lumMod val="75000"/>
                </a:schemeClr>
              </a:solidFill>
            </a:endParaRPr>
          </a:p>
          <a:p>
            <a:pPr algn="l">
              <a:buFont typeface="Arial" pitchFamily="34" charset="0"/>
              <a:buChar char="•"/>
            </a:pPr>
            <a:endParaRPr lang="cs-CZ" dirty="0" smtClean="0">
              <a:solidFill>
                <a:schemeClr val="tx1"/>
              </a:solidFill>
            </a:endParaRPr>
          </a:p>
          <a:p>
            <a:pPr algn="l">
              <a:buFont typeface="Arial" pitchFamily="34" charset="0"/>
              <a:buChar char="•"/>
            </a:pPr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Vytváří se po celý život v interakcích </a:t>
            </a:r>
          </a:p>
          <a:p>
            <a:pPr algn="l">
              <a:buNone/>
            </a:pPr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     s jinými </a:t>
            </a:r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lidmi.</a:t>
            </a:r>
            <a:endParaRPr lang="cs-CZ" b="1" dirty="0" smtClean="0">
              <a:solidFill>
                <a:schemeClr val="accent2">
                  <a:lumMod val="75000"/>
                </a:schemeClr>
              </a:solidFill>
            </a:endParaRPr>
          </a:p>
          <a:p>
            <a:pPr algn="l">
              <a:buFont typeface="Arial" pitchFamily="34" charset="0"/>
              <a:buChar char="•"/>
            </a:pPr>
            <a:endParaRPr lang="cs-CZ" dirty="0" smtClean="0">
              <a:solidFill>
                <a:schemeClr val="tx1"/>
              </a:solidFill>
            </a:endParaRPr>
          </a:p>
          <a:p>
            <a:pPr algn="l">
              <a:buFont typeface="Arial" pitchFamily="34" charset="0"/>
              <a:buChar char="•"/>
            </a:pPr>
            <a:r>
              <a:rPr lang="cs-CZ" dirty="0" smtClean="0">
                <a:solidFill>
                  <a:schemeClr val="accent5">
                    <a:lumMod val="75000"/>
                  </a:schemeClr>
                </a:solidFill>
              </a:rPr>
              <a:t>Důležitou součástí je srovnávání a zpětná </a:t>
            </a:r>
            <a:r>
              <a:rPr lang="cs-CZ" dirty="0" smtClean="0">
                <a:solidFill>
                  <a:schemeClr val="accent5">
                    <a:lumMod val="75000"/>
                  </a:schemeClr>
                </a:solidFill>
              </a:rPr>
              <a:t>vazba.</a:t>
            </a:r>
            <a:r>
              <a:rPr lang="cs-CZ" dirty="0" smtClean="0">
                <a:solidFill>
                  <a:schemeClr val="accent5">
                    <a:lumMod val="75000"/>
                  </a:schemeClr>
                </a:solidFill>
              </a:rPr>
              <a:t/>
            </a:r>
            <a:br>
              <a:rPr lang="cs-CZ" dirty="0" smtClean="0">
                <a:solidFill>
                  <a:schemeClr val="accent5">
                    <a:lumMod val="75000"/>
                  </a:schemeClr>
                </a:solidFill>
              </a:rPr>
            </a:br>
            <a:endParaRPr lang="cs-CZ" dirty="0" smtClean="0">
              <a:solidFill>
                <a:schemeClr val="accent5">
                  <a:lumMod val="75000"/>
                </a:schemeClr>
              </a:solidFill>
            </a:endParaRPr>
          </a:p>
          <a:p>
            <a:pPr algn="l">
              <a:buFont typeface="Arial" pitchFamily="34" charset="0"/>
              <a:buChar char="•"/>
            </a:pPr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Poznávat sebe sama znamená učit se rozumět tomu, co se myšlenkově i pocitově odehrává uvnitř mého nitra:  </a:t>
            </a:r>
          </a:p>
          <a:p>
            <a:pPr algn="l">
              <a:buNone/>
            </a:pPr>
            <a:r>
              <a:rPr lang="cs-CZ" dirty="0" smtClean="0"/>
              <a:t>     </a:t>
            </a:r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Co v kterékoli situaci </a:t>
            </a:r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cítím</a:t>
            </a:r>
            <a:r>
              <a:rPr lang="cs-CZ" dirty="0" smtClean="0"/>
              <a:t> </a:t>
            </a:r>
            <a:r>
              <a:rPr lang="cs-CZ" dirty="0" smtClean="0">
                <a:solidFill>
                  <a:srgbClr val="FF0000"/>
                </a:solidFill>
              </a:rPr>
              <a:t>– </a:t>
            </a:r>
            <a:r>
              <a:rPr lang="cs-CZ" dirty="0" smtClean="0">
                <a:solidFill>
                  <a:srgbClr val="FF0000"/>
                </a:solidFill>
              </a:rPr>
              <a:t>POCIT,</a:t>
            </a:r>
            <a:endParaRPr lang="cs-CZ" dirty="0" smtClean="0">
              <a:solidFill>
                <a:srgbClr val="FF0000"/>
              </a:solidFill>
            </a:endParaRPr>
          </a:p>
          <a:p>
            <a:pPr algn="l">
              <a:buNone/>
            </a:pPr>
            <a:r>
              <a:rPr lang="cs-CZ" dirty="0" smtClean="0">
                <a:solidFill>
                  <a:schemeClr val="tx1"/>
                </a:solidFill>
              </a:rPr>
              <a:t>     </a:t>
            </a:r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Na co </a:t>
            </a:r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myslím</a:t>
            </a:r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dirty="0" smtClean="0">
                <a:solidFill>
                  <a:srgbClr val="FF0000"/>
                </a:solidFill>
              </a:rPr>
              <a:t>– </a:t>
            </a:r>
            <a:r>
              <a:rPr lang="cs-CZ" dirty="0" smtClean="0">
                <a:solidFill>
                  <a:srgbClr val="FF0000"/>
                </a:solidFill>
              </a:rPr>
              <a:t>MYŠLENKA, </a:t>
            </a:r>
            <a:endParaRPr lang="cs-CZ" dirty="0" smtClean="0">
              <a:solidFill>
                <a:srgbClr val="FF0000"/>
              </a:solidFill>
            </a:endParaRPr>
          </a:p>
          <a:p>
            <a:pPr algn="l">
              <a:buNone/>
            </a:pPr>
            <a:r>
              <a:rPr lang="cs-CZ" dirty="0" smtClean="0"/>
              <a:t>     </a:t>
            </a:r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Jaký mám </a:t>
            </a:r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postoj</a:t>
            </a:r>
            <a:r>
              <a:rPr lang="cs-CZ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dirty="0" smtClean="0">
                <a:solidFill>
                  <a:srgbClr val="FF0000"/>
                </a:solidFill>
              </a:rPr>
              <a:t>– </a:t>
            </a:r>
            <a:r>
              <a:rPr lang="cs-CZ" dirty="0" smtClean="0">
                <a:solidFill>
                  <a:srgbClr val="FF0000"/>
                </a:solidFill>
              </a:rPr>
              <a:t>PŘESVĚDČENÍ.</a:t>
            </a:r>
            <a:endParaRPr lang="cs-CZ" dirty="0" smtClean="0">
              <a:solidFill>
                <a:srgbClr val="FF0000"/>
              </a:solidFill>
            </a:endParaRPr>
          </a:p>
          <a:p>
            <a:endParaRPr lang="cs-CZ" dirty="0" smtClean="0">
              <a:solidFill>
                <a:schemeClr val="tx1"/>
              </a:solidFill>
            </a:endParaRPr>
          </a:p>
          <a:p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6372200" y="1600200"/>
            <a:ext cx="2314600" cy="4525963"/>
          </a:xfrm>
        </p:spPr>
        <p:txBody>
          <a:bodyPr>
            <a:normAutofit fontScale="92500" lnSpcReduction="20000"/>
          </a:bodyPr>
          <a:lstStyle/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2204864"/>
            <a:ext cx="2651074" cy="1597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0"/>
                            </p:stCondLst>
                            <p:childTnLst>
                              <p:par>
                                <p:cTn id="16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3000"/>
                            </p:stCondLst>
                            <p:childTnLst>
                              <p:par>
                                <p:cTn id="2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3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6000"/>
                            </p:stCondLst>
                            <p:childTnLst>
                              <p:par>
                                <p:cTn id="31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0" fill="hold"/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1000"/>
                            </p:stCondLst>
                            <p:childTnLst>
                              <p:par>
                                <p:cTn id="36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6000"/>
                            </p:stCondLst>
                            <p:childTnLst>
                              <p:par>
                                <p:cTn id="41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0" fill="hold"/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1000"/>
                            </p:stCondLst>
                            <p:childTnLst>
                              <p:par>
                                <p:cTn id="46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0" fill="hold"/>
                                        <p:tgtEl>
                                          <p:spTgt spid="1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0" fill="hold"/>
                                        <p:tgtEl>
                                          <p:spTgt spid="1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6000"/>
                            </p:stCondLst>
                            <p:childTnLst>
                              <p:par>
                                <p:cTn id="51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0" fill="hold"/>
                                        <p:tgtEl>
                                          <p:spTgt spid="1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rmAutofit/>
          </a:bodyPr>
          <a:lstStyle/>
          <a:p>
            <a:r>
              <a:rPr lang="cs-CZ" sz="4800" b="1" dirty="0" smtClean="0">
                <a:solidFill>
                  <a:srgbClr val="C00000"/>
                </a:solidFill>
              </a:rPr>
              <a:t>Sebereflexe</a:t>
            </a:r>
            <a:endParaRPr lang="cs-CZ" sz="4800" b="1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40769"/>
            <a:ext cx="8229600" cy="3096343"/>
          </a:xfrm>
        </p:spPr>
        <p:txBody>
          <a:bodyPr>
            <a:normAutofit fontScale="85000" lnSpcReduction="10000"/>
          </a:bodyPr>
          <a:lstStyle/>
          <a:p>
            <a:r>
              <a:rPr lang="cs-CZ" b="1" dirty="0" smtClean="0">
                <a:solidFill>
                  <a:srgbClr val="00B0F0"/>
                </a:solidFill>
              </a:rPr>
              <a:t>Lidská schopnost sebereflexe je předpokladem </a:t>
            </a:r>
            <a:r>
              <a:rPr lang="cs-CZ" b="1" dirty="0" smtClean="0">
                <a:solidFill>
                  <a:srgbClr val="00B0F0"/>
                </a:solidFill>
              </a:rPr>
              <a:t>odpovědnosti.</a:t>
            </a:r>
            <a:endParaRPr lang="cs-CZ" b="1" dirty="0" smtClean="0">
              <a:solidFill>
                <a:srgbClr val="00B0F0"/>
              </a:solidFill>
            </a:endParaRPr>
          </a:p>
          <a:p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Kdo není schopen hodnotit vlastní jednání a přičítat mu patřičné důsledky, říkáme, že je nesvéprávný.</a:t>
            </a:r>
            <a:endParaRPr lang="cs-CZ" b="1" dirty="0" smtClean="0">
              <a:solidFill>
                <a:srgbClr val="00B0F0"/>
              </a:solidFill>
            </a:endParaRPr>
          </a:p>
          <a:p>
            <a:r>
              <a:rPr lang="cs-CZ" b="1" dirty="0" smtClean="0">
                <a:solidFill>
                  <a:schemeClr val="accent5">
                    <a:lumMod val="75000"/>
                  </a:schemeClr>
                </a:solidFill>
              </a:rPr>
              <a:t>Když člověk dokáže přemýšlet nad svým chováním, je </a:t>
            </a:r>
            <a:r>
              <a:rPr lang="cs-CZ" b="1" dirty="0" smtClean="0">
                <a:solidFill>
                  <a:srgbClr val="C00000"/>
                </a:solidFill>
              </a:rPr>
              <a:t>odpovědný, </a:t>
            </a:r>
            <a:r>
              <a:rPr lang="cs-CZ" b="1" dirty="0" smtClean="0">
                <a:solidFill>
                  <a:schemeClr val="accent5">
                    <a:lumMod val="75000"/>
                  </a:schemeClr>
                </a:solidFill>
              </a:rPr>
              <a:t>lidé mu</a:t>
            </a:r>
            <a:r>
              <a:rPr lang="cs-CZ" b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cs-CZ" b="1" dirty="0" smtClean="0">
                <a:solidFill>
                  <a:srgbClr val="C00000"/>
                </a:solidFill>
              </a:rPr>
              <a:t>důvěřují </a:t>
            </a:r>
            <a:r>
              <a:rPr lang="cs-CZ" b="1" dirty="0" smtClean="0">
                <a:solidFill>
                  <a:schemeClr val="accent5">
                    <a:lumMod val="75000"/>
                  </a:schemeClr>
                </a:solidFill>
              </a:rPr>
              <a:t>a rádi s ním </a:t>
            </a:r>
            <a:r>
              <a:rPr lang="cs-CZ" b="1" dirty="0" smtClean="0">
                <a:solidFill>
                  <a:srgbClr val="C00000"/>
                </a:solidFill>
              </a:rPr>
              <a:t>spolupracují.</a:t>
            </a:r>
            <a:endParaRPr lang="cs-CZ" b="1" dirty="0" smtClean="0">
              <a:solidFill>
                <a:srgbClr val="C00000"/>
              </a:solidFill>
            </a:endParaRPr>
          </a:p>
          <a:p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3893084"/>
            <a:ext cx="3420591" cy="27475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0"/>
                            </p:stCondLst>
                            <p:childTnLst>
                              <p:par>
                                <p:cTn id="15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3000"/>
                            </p:stCondLst>
                            <p:childTnLst>
                              <p:par>
                                <p:cTn id="20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8000"/>
                            </p:stCondLst>
                            <p:childTnLst>
                              <p:par>
                                <p:cTn id="2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3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836712"/>
            <a:ext cx="8229600" cy="936104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sz="4900" b="1" dirty="0" smtClean="0">
                <a:solidFill>
                  <a:srgbClr val="2D9E12"/>
                </a:solidFill>
              </a:rPr>
              <a:t>Relaxace</a:t>
            </a:r>
            <a:r>
              <a:rPr lang="cs-CZ" sz="4800" dirty="0" smtClean="0"/>
              <a:t/>
            </a:r>
            <a:br>
              <a:rPr lang="cs-CZ" sz="4800" dirty="0" smtClean="0"/>
            </a:br>
            <a:r>
              <a:rPr lang="cs-CZ" sz="4800" dirty="0" smtClean="0"/>
              <a:t> </a:t>
            </a:r>
            <a:r>
              <a:rPr lang="cs-CZ" sz="2700" dirty="0" smtClean="0"/>
              <a:t>zlepší schopnost </a:t>
            </a:r>
            <a:r>
              <a:rPr lang="cs-CZ" sz="2700" b="1" dirty="0" smtClean="0">
                <a:solidFill>
                  <a:schemeClr val="accent6">
                    <a:lumMod val="50000"/>
                  </a:schemeClr>
                </a:solidFill>
              </a:rPr>
              <a:t>sebepoznání a sebeuvědomění. </a:t>
            </a:r>
            <a:r>
              <a:rPr lang="cs-CZ" sz="4800" b="1" dirty="0" smtClean="0">
                <a:solidFill>
                  <a:schemeClr val="accent6">
                    <a:lumMod val="50000"/>
                  </a:schemeClr>
                </a:solidFill>
              </a:rPr>
              <a:t/>
            </a:r>
            <a:br>
              <a:rPr lang="cs-CZ" sz="4800" b="1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cs-CZ" sz="4900" b="1" dirty="0" smtClean="0">
                <a:solidFill>
                  <a:srgbClr val="2D9E12"/>
                </a:solidFill>
              </a:rPr>
              <a:t/>
            </a:r>
            <a:br>
              <a:rPr lang="cs-CZ" sz="4900" b="1" dirty="0" smtClean="0">
                <a:solidFill>
                  <a:srgbClr val="2D9E12"/>
                </a:solidFill>
              </a:rPr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429000"/>
            <a:ext cx="8229600" cy="3168352"/>
          </a:xfrm>
        </p:spPr>
        <p:txBody>
          <a:bodyPr>
            <a:normAutofit fontScale="85000" lnSpcReduction="20000"/>
          </a:bodyPr>
          <a:lstStyle/>
          <a:p>
            <a:endParaRPr lang="cs-CZ" dirty="0" smtClean="0"/>
          </a:p>
          <a:p>
            <a:r>
              <a:rPr lang="cs-CZ" dirty="0" smtClean="0"/>
              <a:t>Relaxovat může člověk </a:t>
            </a:r>
            <a:r>
              <a:rPr lang="cs-CZ" b="1" dirty="0" smtClean="0">
                <a:solidFill>
                  <a:srgbClr val="2D9E12"/>
                </a:solidFill>
              </a:rPr>
              <a:t>pobytem v přírodě</a:t>
            </a:r>
            <a:r>
              <a:rPr lang="cs-CZ" dirty="0" smtClean="0"/>
              <a:t>, kdy naše tělo čerpá nové </a:t>
            </a:r>
            <a:r>
              <a:rPr lang="cs-CZ" dirty="0" smtClean="0"/>
              <a:t>síly. </a:t>
            </a:r>
            <a:endParaRPr lang="cs-CZ" dirty="0" smtClean="0"/>
          </a:p>
          <a:p>
            <a:r>
              <a:rPr lang="cs-CZ" dirty="0" smtClean="0"/>
              <a:t>Nebo činností, která ho baví a je mu příjemná. </a:t>
            </a:r>
          </a:p>
          <a:p>
            <a:r>
              <a:rPr lang="cs-CZ" b="1" dirty="0" smtClean="0">
                <a:solidFill>
                  <a:schemeClr val="accent5">
                    <a:lumMod val="50000"/>
                  </a:schemeClr>
                </a:solidFill>
              </a:rPr>
              <a:t>Relaxace</a:t>
            </a:r>
            <a:r>
              <a:rPr lang="cs-CZ" dirty="0" smtClean="0">
                <a:solidFill>
                  <a:schemeClr val="accent5">
                    <a:lumMod val="50000"/>
                  </a:schemeClr>
                </a:solidFill>
              </a:rPr>
              <a:t> je stav, kdy se v lidském těle uvolňuje svalové a psychické napětí. </a:t>
            </a:r>
            <a:endParaRPr lang="cs-CZ" dirty="0" smtClean="0"/>
          </a:p>
          <a:p>
            <a:r>
              <a:rPr lang="cs-CZ" b="1" dirty="0" smtClean="0">
                <a:solidFill>
                  <a:srgbClr val="FF9900"/>
                </a:solidFill>
              </a:rPr>
              <a:t>Relaxační techniky s imaginacemi /představami/ </a:t>
            </a:r>
            <a:r>
              <a:rPr lang="cs-CZ" dirty="0" smtClean="0"/>
              <a:t>pomáhají k uvolnění stresu, únavy a k sebeovládání. </a:t>
            </a:r>
          </a:p>
        </p:txBody>
      </p:sp>
      <p:pic>
        <p:nvPicPr>
          <p:cNvPr id="4" name="Obrázek 3" descr="relaxace v přírodě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87824" y="1484784"/>
            <a:ext cx="3240360" cy="2160240"/>
          </a:xfrm>
          <a:prstGeom prst="rect">
            <a:avLst/>
          </a:prstGeom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000"/>
                            </p:stCondLst>
                            <p:childTnLst>
                              <p:par>
                                <p:cTn id="20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25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7000"/>
                            </p:stCondLst>
                            <p:childTnLst>
                              <p:par>
                                <p:cTn id="30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2000"/>
                            </p:stCondLst>
                            <p:childTnLst>
                              <p:par>
                                <p:cTn id="35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435280" cy="778098"/>
          </a:xfrm>
        </p:spPr>
        <p:txBody>
          <a:bodyPr>
            <a:noAutofit/>
          </a:bodyPr>
          <a:lstStyle/>
          <a:p>
            <a:pPr algn="l"/>
            <a:r>
              <a:rPr lang="cs-CZ" sz="4000" b="1" i="1" dirty="0" smtClean="0">
                <a:solidFill>
                  <a:schemeClr val="accent2">
                    <a:lumMod val="75000"/>
                  </a:schemeClr>
                </a:solidFill>
              </a:rPr>
              <a:t>Relaxační technika s imaginací</a:t>
            </a:r>
            <a:endParaRPr lang="cs-CZ" sz="4000" b="1" i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32656"/>
            <a:ext cx="7715200" cy="6768752"/>
          </a:xfrm>
        </p:spPr>
        <p:txBody>
          <a:bodyPr>
            <a:normAutofit fontScale="40000" lnSpcReduction="20000"/>
          </a:bodyPr>
          <a:lstStyle/>
          <a:p>
            <a:pPr>
              <a:buNone/>
            </a:pPr>
            <a:endParaRPr lang="cs-CZ" sz="4500" dirty="0" smtClean="0"/>
          </a:p>
          <a:p>
            <a:pPr>
              <a:buNone/>
            </a:pPr>
            <a:endParaRPr lang="cs-CZ" sz="4500" dirty="0" smtClean="0"/>
          </a:p>
          <a:p>
            <a:pPr>
              <a:buNone/>
            </a:pPr>
            <a:endParaRPr lang="cs-CZ" sz="4500" dirty="0" smtClean="0"/>
          </a:p>
          <a:p>
            <a:pPr>
              <a:buNone/>
            </a:pPr>
            <a:r>
              <a:rPr lang="cs-CZ" sz="5000" b="1" dirty="0" smtClean="0">
                <a:solidFill>
                  <a:schemeClr val="tx2">
                    <a:lumMod val="75000"/>
                  </a:schemeClr>
                </a:solidFill>
              </a:rPr>
              <a:t>Cvičit se dá s žáky vsedě </a:t>
            </a:r>
          </a:p>
          <a:p>
            <a:pPr>
              <a:buNone/>
            </a:pPr>
            <a:r>
              <a:rPr lang="cs-CZ" sz="5000" b="1" dirty="0" smtClean="0">
                <a:solidFill>
                  <a:schemeClr val="tx2">
                    <a:lumMod val="75000"/>
                  </a:schemeClr>
                </a:solidFill>
              </a:rPr>
              <a:t>nebo vleže 3 až 5 minut i déle. </a:t>
            </a:r>
          </a:p>
          <a:p>
            <a:pPr>
              <a:buNone/>
            </a:pPr>
            <a:r>
              <a:rPr lang="cs-CZ" sz="5000" b="1" dirty="0" smtClean="0">
                <a:solidFill>
                  <a:srgbClr val="0070C0"/>
                </a:solidFill>
              </a:rPr>
              <a:t>Pobídneme žáky, </a:t>
            </a:r>
          </a:p>
          <a:p>
            <a:pPr>
              <a:buNone/>
            </a:pPr>
            <a:r>
              <a:rPr lang="cs-CZ" sz="5000" b="1" dirty="0" smtClean="0">
                <a:solidFill>
                  <a:srgbClr val="0070C0"/>
                </a:solidFill>
              </a:rPr>
              <a:t>aby zavřeli oči a nechali uvolnit své tělo. </a:t>
            </a:r>
          </a:p>
          <a:p>
            <a:pPr>
              <a:buNone/>
            </a:pPr>
            <a:r>
              <a:rPr lang="cs-CZ" sz="5000" b="1" dirty="0" smtClean="0">
                <a:solidFill>
                  <a:schemeClr val="accent4">
                    <a:lumMod val="75000"/>
                  </a:schemeClr>
                </a:solidFill>
              </a:rPr>
              <a:t>Vedeme je klidným a tichým hlasem:</a:t>
            </a:r>
          </a:p>
          <a:p>
            <a:pPr>
              <a:buNone/>
            </a:pPr>
            <a:r>
              <a:rPr lang="cs-CZ" sz="5000" b="1" dirty="0" smtClean="0">
                <a:solidFill>
                  <a:schemeClr val="accent4">
                    <a:lumMod val="75000"/>
                  </a:schemeClr>
                </a:solidFill>
              </a:rPr>
              <a:t>Zvřete si oči a přeneste pozornost za zavřená víčka a za čelo. </a:t>
            </a:r>
          </a:p>
          <a:p>
            <a:pPr>
              <a:buNone/>
            </a:pPr>
            <a:r>
              <a:rPr lang="cs-CZ" sz="5000" b="1" dirty="0" smtClean="0">
                <a:solidFill>
                  <a:schemeClr val="accent4">
                    <a:lumMod val="50000"/>
                  </a:schemeClr>
                </a:solidFill>
              </a:rPr>
              <a:t>Představte si následující obrazy jako na promítacím plátně: </a:t>
            </a:r>
          </a:p>
          <a:p>
            <a:r>
              <a:rPr lang="cs-CZ" sz="5000" b="1" dirty="0" smtClean="0">
                <a:solidFill>
                  <a:schemeClr val="accent6">
                    <a:lumMod val="75000"/>
                  </a:schemeClr>
                </a:solidFill>
              </a:rPr>
              <a:t>klidnou vodní hladina v záři letního slunce</a:t>
            </a:r>
            <a:r>
              <a:rPr lang="cs-CZ" sz="5000" b="1" dirty="0" smtClean="0">
                <a:solidFill>
                  <a:schemeClr val="accent6">
                    <a:lumMod val="75000"/>
                  </a:schemeClr>
                </a:solidFill>
              </a:rPr>
              <a:t>…,</a:t>
            </a:r>
            <a:endParaRPr lang="cs-CZ" sz="50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r>
              <a:rPr lang="cs-CZ" sz="5000" b="1" dirty="0" smtClean="0">
                <a:solidFill>
                  <a:srgbClr val="00B0F0"/>
                </a:solidFill>
              </a:rPr>
              <a:t>modré nebe</a:t>
            </a:r>
            <a:r>
              <a:rPr lang="cs-CZ" sz="5000" b="1" dirty="0" smtClean="0">
                <a:solidFill>
                  <a:srgbClr val="00B0F0"/>
                </a:solidFill>
              </a:rPr>
              <a:t>…,</a:t>
            </a:r>
            <a:endParaRPr lang="cs-CZ" sz="5000" b="1" dirty="0" smtClean="0">
              <a:solidFill>
                <a:srgbClr val="00B0F0"/>
              </a:solidFill>
            </a:endParaRPr>
          </a:p>
          <a:p>
            <a:r>
              <a:rPr lang="cs-CZ" sz="5000" b="1" dirty="0" smtClean="0">
                <a:solidFill>
                  <a:schemeClr val="tx2">
                    <a:lumMod val="50000"/>
                  </a:schemeClr>
                </a:solidFill>
              </a:rPr>
              <a:t>opět nebe, ale za temné noci se spoustou hvězd</a:t>
            </a:r>
            <a:r>
              <a:rPr lang="cs-CZ" sz="5000" b="1" dirty="0" smtClean="0">
                <a:solidFill>
                  <a:schemeClr val="tx2">
                    <a:lumMod val="50000"/>
                  </a:schemeClr>
                </a:solidFill>
              </a:rPr>
              <a:t>…,</a:t>
            </a:r>
            <a:endParaRPr lang="cs-CZ" sz="5000" b="1" dirty="0" smtClean="0">
              <a:solidFill>
                <a:schemeClr val="tx2">
                  <a:lumMod val="50000"/>
                </a:schemeClr>
              </a:solidFill>
            </a:endParaRPr>
          </a:p>
          <a:p>
            <a:r>
              <a:rPr lang="cs-CZ" sz="5000" b="1" dirty="0" smtClean="0">
                <a:solidFill>
                  <a:srgbClr val="00B050"/>
                </a:solidFill>
              </a:rPr>
              <a:t>silný a zdravý strom s kořeny hluboko v zemi a s rozkvetlou korunou</a:t>
            </a:r>
            <a:r>
              <a:rPr lang="cs-CZ" sz="5000" b="1" dirty="0" smtClean="0">
                <a:solidFill>
                  <a:srgbClr val="00B050"/>
                </a:solidFill>
              </a:rPr>
              <a:t>…,</a:t>
            </a:r>
            <a:endParaRPr lang="cs-CZ" sz="5000" b="1" dirty="0" smtClean="0">
              <a:solidFill>
                <a:srgbClr val="00B050"/>
              </a:solidFill>
            </a:endParaRPr>
          </a:p>
          <a:p>
            <a:r>
              <a:rPr lang="cs-CZ" sz="5000" b="1" dirty="0" smtClean="0">
                <a:solidFill>
                  <a:schemeClr val="accent6">
                    <a:lumMod val="50000"/>
                  </a:schemeClr>
                </a:solidFill>
              </a:rPr>
              <a:t>zvíře, které máte rádi</a:t>
            </a:r>
            <a:r>
              <a:rPr lang="cs-CZ" sz="5000" b="1" dirty="0" smtClean="0">
                <a:solidFill>
                  <a:schemeClr val="accent6">
                    <a:lumMod val="50000"/>
                  </a:schemeClr>
                </a:solidFill>
              </a:rPr>
              <a:t>…,</a:t>
            </a:r>
            <a:endParaRPr lang="cs-CZ" sz="5000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cs-CZ" sz="5000" b="1" dirty="0" smtClean="0">
                <a:solidFill>
                  <a:srgbClr val="FF0000"/>
                </a:solidFill>
              </a:rPr>
              <a:t>oblíbenou rostlinu</a:t>
            </a:r>
            <a:r>
              <a:rPr lang="cs-CZ" sz="5000" b="1" dirty="0" smtClean="0">
                <a:solidFill>
                  <a:srgbClr val="FF0000"/>
                </a:solidFill>
              </a:rPr>
              <a:t>…,</a:t>
            </a:r>
            <a:endParaRPr lang="cs-CZ" sz="5000" b="1" dirty="0" smtClean="0">
              <a:solidFill>
                <a:srgbClr val="FF0000"/>
              </a:solidFill>
            </a:endParaRPr>
          </a:p>
          <a:p>
            <a:r>
              <a:rPr lang="cs-CZ" sz="5000" b="1" dirty="0" smtClean="0">
                <a:solidFill>
                  <a:schemeClr val="accent6">
                    <a:lumMod val="75000"/>
                  </a:schemeClr>
                </a:solidFill>
              </a:rPr>
              <a:t>nakonec opět klidnou vodní hladinu v záři slunce… </a:t>
            </a:r>
          </a:p>
          <a:p>
            <a:pPr>
              <a:buNone/>
            </a:pPr>
            <a:r>
              <a:rPr lang="cs-CZ" sz="5000" b="1" dirty="0" smtClean="0">
                <a:solidFill>
                  <a:schemeClr val="accent4">
                    <a:lumMod val="75000"/>
                  </a:schemeClr>
                </a:solidFill>
              </a:rPr>
              <a:t>Žáky necháme na závěr zhluboka nadechnout, pořádně protáhnout </a:t>
            </a:r>
          </a:p>
          <a:p>
            <a:pPr>
              <a:buNone/>
            </a:pPr>
            <a:r>
              <a:rPr lang="cs-CZ" sz="5000" b="1" dirty="0" smtClean="0">
                <a:solidFill>
                  <a:schemeClr val="accent4">
                    <a:lumMod val="75000"/>
                  </a:schemeClr>
                </a:solidFill>
              </a:rPr>
              <a:t>jako ráno  při probuzení a otevřít oči.</a:t>
            </a:r>
          </a:p>
          <a:p>
            <a:pPr>
              <a:buNone/>
            </a:pPr>
            <a:r>
              <a:rPr lang="cs-CZ" sz="5000" b="1" dirty="0" smtClean="0">
                <a:solidFill>
                  <a:schemeClr val="tx2"/>
                </a:solidFill>
              </a:rPr>
              <a:t>Povídáme si  o tom, jak se po relaxaci cítíme. </a:t>
            </a:r>
          </a:p>
          <a:p>
            <a:endParaRPr lang="cs-CZ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980730"/>
            <a:ext cx="2566044" cy="15537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000"/>
                            </p:stCondLst>
                            <p:childTnLst>
                              <p:par>
                                <p:cTn id="2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3000"/>
                            </p:stCondLst>
                            <p:childTnLst>
                              <p:par>
                                <p:cTn id="30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6000"/>
                            </p:stCondLst>
                            <p:childTnLst>
                              <p:par>
                                <p:cTn id="36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9000"/>
                            </p:stCondLst>
                            <p:childTnLst>
                              <p:par>
                                <p:cTn id="4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000"/>
                            </p:stCondLst>
                            <p:childTnLst>
                              <p:par>
                                <p:cTn id="52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8000"/>
                            </p:stCondLst>
                            <p:childTnLst>
                              <p:par>
                                <p:cTn id="57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3000"/>
                            </p:stCondLst>
                            <p:childTnLst>
                              <p:par>
                                <p:cTn id="62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8000"/>
                            </p:stCondLst>
                            <p:childTnLst>
                              <p:par>
                                <p:cTn id="67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3000"/>
                            </p:stCondLst>
                            <p:childTnLst>
                              <p:par>
                                <p:cTn id="72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8000"/>
                            </p:stCondLst>
                            <p:childTnLst>
                              <p:par>
                                <p:cTn id="77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0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33000"/>
                            </p:stCondLst>
                            <p:childTnLst>
                              <p:par>
                                <p:cTn id="82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0" fill="hold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0" fill="hold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38000"/>
                            </p:stCondLst>
                            <p:childTnLst>
                              <p:par>
                                <p:cTn id="8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0" fill="hold"/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43000"/>
                            </p:stCondLst>
                            <p:childTnLst>
                              <p:par>
                                <p:cTn id="9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48000"/>
                            </p:stCondLst>
                            <p:childTnLst>
                              <p:par>
                                <p:cTn id="9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0" fill="hold"/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Použitý materiál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sz="2400" dirty="0" smtClean="0">
                <a:hlinkClick r:id="rId2"/>
              </a:rPr>
              <a:t>http</a:t>
            </a:r>
            <a:r>
              <a:rPr lang="cs-CZ" sz="2400" dirty="0">
                <a:hlinkClick r:id="rId2"/>
              </a:rPr>
              <a:t>://</a:t>
            </a:r>
            <a:r>
              <a:rPr lang="cs-CZ" sz="2400" dirty="0" smtClean="0">
                <a:hlinkClick r:id="rId2"/>
              </a:rPr>
              <a:t>www.fa.vutbr.cz/stud/teskova/images/kamaradi.jpg</a:t>
            </a:r>
            <a:endParaRPr lang="cs-CZ" sz="2400" dirty="0" smtClean="0"/>
          </a:p>
          <a:p>
            <a:r>
              <a:rPr lang="cs-CZ" sz="2400" dirty="0">
                <a:hlinkClick r:id="rId3"/>
              </a:rPr>
              <a:t>http://</a:t>
            </a:r>
            <a:r>
              <a:rPr lang="cs-CZ" sz="2400" dirty="0" smtClean="0">
                <a:hlinkClick r:id="rId3"/>
              </a:rPr>
              <a:t>nd01.jxs.cz/899/932/81f19c3f04_26457193_o2.jpg</a:t>
            </a:r>
            <a:endParaRPr lang="cs-CZ" sz="2400" dirty="0" smtClean="0"/>
          </a:p>
          <a:p>
            <a:r>
              <a:rPr lang="cs-CZ" sz="2400" dirty="0">
                <a:hlinkClick r:id="rId4"/>
              </a:rPr>
              <a:t>http://</a:t>
            </a:r>
            <a:r>
              <a:rPr lang="cs-CZ" sz="2400" dirty="0" smtClean="0">
                <a:hlinkClick r:id="rId4"/>
              </a:rPr>
              <a:t>www.svadeni.cz/files/uploaded/1-na_nebudes_rvat.jpg</a:t>
            </a:r>
            <a:endParaRPr lang="cs-CZ" sz="2400" dirty="0" smtClean="0"/>
          </a:p>
          <a:p>
            <a:r>
              <a:rPr lang="cs-CZ" sz="2400" dirty="0">
                <a:hlinkClick r:id="rId5"/>
              </a:rPr>
              <a:t>http://</a:t>
            </a:r>
            <a:r>
              <a:rPr lang="cs-CZ" sz="2400" dirty="0" smtClean="0">
                <a:hlinkClick r:id="rId5"/>
              </a:rPr>
              <a:t>www.itydenik.cz/public/data/media/news/okenko10.jpg</a:t>
            </a:r>
            <a:endParaRPr lang="cs-CZ" sz="2400" dirty="0" smtClean="0"/>
          </a:p>
          <a:p>
            <a:r>
              <a:rPr lang="cs-CZ" sz="2400" dirty="0">
                <a:hlinkClick r:id="rId6"/>
              </a:rPr>
              <a:t>http://</a:t>
            </a:r>
            <a:r>
              <a:rPr lang="cs-CZ" sz="2400" dirty="0" smtClean="0">
                <a:hlinkClick r:id="rId6"/>
              </a:rPr>
              <a:t>ovb-poradci.cz/wp-content/uploads/OVB-spolupr%C3%A1ce.jpg</a:t>
            </a:r>
            <a:endParaRPr lang="cs-CZ" sz="2400" dirty="0" smtClean="0"/>
          </a:p>
          <a:p>
            <a:r>
              <a:rPr lang="cs-CZ" sz="2400" dirty="0">
                <a:hlinkClick r:id="rId7"/>
              </a:rPr>
              <a:t>http://</a:t>
            </a:r>
            <a:r>
              <a:rPr lang="cs-CZ" sz="2400" dirty="0" smtClean="0">
                <a:hlinkClick r:id="rId7"/>
              </a:rPr>
              <a:t>www.pilates-power-joga.cz/images_content_category/4313/P-pj_relaxace_4313-9.jpg</a:t>
            </a:r>
            <a:endParaRPr lang="cs-CZ" sz="2400" dirty="0" smtClean="0"/>
          </a:p>
          <a:p>
            <a:r>
              <a:rPr lang="cs-CZ" sz="2400" dirty="0">
                <a:hlinkClick r:id="rId8"/>
              </a:rPr>
              <a:t>http://</a:t>
            </a:r>
            <a:r>
              <a:rPr lang="cs-CZ" sz="2400" dirty="0" smtClean="0">
                <a:hlinkClick r:id="rId8"/>
              </a:rPr>
              <a:t>www.zenyprozeny.cz/data/img/obr-clanky/clanek-velky/spici_oko1404.jpg</a:t>
            </a:r>
            <a:endParaRPr lang="cs-CZ" sz="2400" dirty="0" smtClean="0"/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373</TotalTime>
  <Words>134</Words>
  <Application>Microsoft Office PowerPoint</Application>
  <PresentationFormat>Předvádění na obrazovce (4:3)</PresentationFormat>
  <Paragraphs>75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sady Office</vt:lpstr>
      <vt:lpstr>Výchova ke zdraví</vt:lpstr>
      <vt:lpstr>Sebepoznání</vt:lpstr>
      <vt:lpstr>Sebepoznání</vt:lpstr>
      <vt:lpstr>Sebepojetí</vt:lpstr>
      <vt:lpstr>Sebereflexe</vt:lpstr>
      <vt:lpstr> Relaxace  zlepší schopnost sebepoznání a sebeuvědomění.    </vt:lpstr>
      <vt:lpstr>Relaxační technika s imaginací</vt:lpstr>
      <vt:lpstr>Použitý materiál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Sebepojetí</dc:title>
  <cp:lastModifiedBy>Martin Králík</cp:lastModifiedBy>
  <cp:revision>47</cp:revision>
  <dcterms:modified xsi:type="dcterms:W3CDTF">2012-03-12T13:39:38Z</dcterms:modified>
</cp:coreProperties>
</file>