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6699"/>
    <a:srgbClr val="321547"/>
    <a:srgbClr val="57257D"/>
    <a:srgbClr val="53247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5368F1-E878-4144-B6FD-2BA963119BD8}" type="presOf" srcId="{914700B9-77B5-440A-A438-DE98B6D4894D}" destId="{E73F1C26-6DCD-4001-88B9-355E01E2BCE7}" srcOrd="0" destOrd="0" presId="urn:microsoft.com/office/officeart/2005/8/layout/target3"/>
    <dgm:cxn modelId="{589BFBE7-2C3D-4D71-B72A-25033B3C1AC6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B8000AC-F857-4688-8C69-AF581DF0B848}" type="presOf" srcId="{130831A4-0540-4EC5-8F5A-93030E89D2D9}" destId="{8E23E229-92FC-49D1-B5FE-0303176B8A4E}" srcOrd="1" destOrd="0" presId="urn:microsoft.com/office/officeart/2005/8/layout/target3"/>
    <dgm:cxn modelId="{7558EBF0-A61F-4438-A1CA-A68166B3735F}" type="presOf" srcId="{100B6B2E-82E6-4C11-B19B-F2DB3A0EA64F}" destId="{DBA8199F-D892-4A8E-A352-2B7844050E09}" srcOrd="1" destOrd="0" presId="urn:microsoft.com/office/officeart/2005/8/layout/target3"/>
    <dgm:cxn modelId="{281188B3-3FEE-4798-B8A1-3516314CD03E}" type="presOf" srcId="{914700B9-77B5-440A-A438-DE98B6D4894D}" destId="{BD9AF279-D483-48F2-BBBD-45F8E8923512}" srcOrd="1" destOrd="0" presId="urn:microsoft.com/office/officeart/2005/8/layout/target3"/>
    <dgm:cxn modelId="{C658C32F-8602-48FB-87CE-5E2534BAFDBD}" type="presOf" srcId="{1D8420EA-BFA0-403B-80F5-647FA396CC45}" destId="{8467D0EB-87A2-4285-8ACA-0398EFBF29BC}" srcOrd="1" destOrd="0" presId="urn:microsoft.com/office/officeart/2005/8/layout/target3"/>
    <dgm:cxn modelId="{E47F8FCF-DD0A-4D9A-9BE3-91F9364C41A3}" type="presOf" srcId="{27FE2D31-D344-4B63-A89A-A89AB0D9F3E3}" destId="{FE47432B-CA46-450C-8D8F-66C300A95B52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CE0D6100-D598-4AD3-8887-56FA3F1F4DAA}" type="presOf" srcId="{1D8420EA-BFA0-403B-80F5-647FA396CC45}" destId="{F7B3C0B7-F0F7-4F49-B02C-3630F8C5FAE5}" srcOrd="0" destOrd="0" presId="urn:microsoft.com/office/officeart/2005/8/layout/target3"/>
    <dgm:cxn modelId="{22715130-D0AE-424B-B45F-BCEFC4934A22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FB697CA-D2F9-49B8-A3D1-F3406B608FFD}" type="presParOf" srcId="{FE47432B-CA46-450C-8D8F-66C300A95B52}" destId="{B522209E-30D0-49D6-A340-2D383A11C668}" srcOrd="0" destOrd="0" presId="urn:microsoft.com/office/officeart/2005/8/layout/target3"/>
    <dgm:cxn modelId="{B301EC07-BFAE-4BFE-8C95-FAFD7C668D26}" type="presParOf" srcId="{FE47432B-CA46-450C-8D8F-66C300A95B52}" destId="{ED5A8377-51D5-4DC5-B0E7-680166966720}" srcOrd="1" destOrd="0" presId="urn:microsoft.com/office/officeart/2005/8/layout/target3"/>
    <dgm:cxn modelId="{38011E28-6D03-4483-A3F2-1B9F2F5BDAA4}" type="presParOf" srcId="{FE47432B-CA46-450C-8D8F-66C300A95B52}" destId="{F69CC921-512E-49F4-824C-A648EC5F27A5}" srcOrd="2" destOrd="0" presId="urn:microsoft.com/office/officeart/2005/8/layout/target3"/>
    <dgm:cxn modelId="{07099F80-0D64-4967-960B-996ECE44E557}" type="presParOf" srcId="{FE47432B-CA46-450C-8D8F-66C300A95B52}" destId="{61C9CE18-EDA6-4EDF-BA1C-09779D38FBBF}" srcOrd="3" destOrd="0" presId="urn:microsoft.com/office/officeart/2005/8/layout/target3"/>
    <dgm:cxn modelId="{28695909-F109-4202-B031-9D7C6FF797D5}" type="presParOf" srcId="{FE47432B-CA46-450C-8D8F-66C300A95B52}" destId="{D60DEAAB-7AFE-435A-ACF6-18851E4B0426}" srcOrd="4" destOrd="0" presId="urn:microsoft.com/office/officeart/2005/8/layout/target3"/>
    <dgm:cxn modelId="{E2B71F90-77EF-4600-A570-1AF49AA700BF}" type="presParOf" srcId="{FE47432B-CA46-450C-8D8F-66C300A95B52}" destId="{F7B3C0B7-F0F7-4F49-B02C-3630F8C5FAE5}" srcOrd="5" destOrd="0" presId="urn:microsoft.com/office/officeart/2005/8/layout/target3"/>
    <dgm:cxn modelId="{9870B0DF-D3DF-4D9A-BC0B-DDDD0DD5BCC7}" type="presParOf" srcId="{FE47432B-CA46-450C-8D8F-66C300A95B52}" destId="{C9DA9446-E2D3-4F6A-8960-3CADFBF870B8}" srcOrd="6" destOrd="0" presId="urn:microsoft.com/office/officeart/2005/8/layout/target3"/>
    <dgm:cxn modelId="{299C5CE9-4ECA-45BD-89C7-ACEC2BADE0E5}" type="presParOf" srcId="{FE47432B-CA46-450C-8D8F-66C300A95B52}" destId="{9726EC6F-D322-4CD3-B489-1BE3DF7CE70B}" srcOrd="7" destOrd="0" presId="urn:microsoft.com/office/officeart/2005/8/layout/target3"/>
    <dgm:cxn modelId="{C3E2C6EC-CB25-4549-9EF7-3FBA0D75600B}" type="presParOf" srcId="{FE47432B-CA46-450C-8D8F-66C300A95B52}" destId="{645AA564-2E9E-4954-AD87-AE01782CEC59}" srcOrd="8" destOrd="0" presId="urn:microsoft.com/office/officeart/2005/8/layout/target3"/>
    <dgm:cxn modelId="{8B7B5B82-37AB-4FE2-A651-8D54F06C1489}" type="presParOf" srcId="{FE47432B-CA46-450C-8D8F-66C300A95B52}" destId="{8538CAC4-6A86-42B8-B5AF-2FF155DB9D02}" srcOrd="9" destOrd="0" presId="urn:microsoft.com/office/officeart/2005/8/layout/target3"/>
    <dgm:cxn modelId="{98797DC7-FB02-44D6-9914-D1574D7F07B8}" type="presParOf" srcId="{FE47432B-CA46-450C-8D8F-66C300A95B52}" destId="{26FD6024-A07F-46D0-8BC0-B5E595C5673D}" srcOrd="10" destOrd="0" presId="urn:microsoft.com/office/officeart/2005/8/layout/target3"/>
    <dgm:cxn modelId="{E58C3C85-8572-4D95-9102-84885F010119}" type="presParOf" srcId="{FE47432B-CA46-450C-8D8F-66C300A95B52}" destId="{E73F1C26-6DCD-4001-88B9-355E01E2BCE7}" srcOrd="11" destOrd="0" presId="urn:microsoft.com/office/officeart/2005/8/layout/target3"/>
    <dgm:cxn modelId="{335CB677-5179-40A6-AC98-2AAB54983F05}" type="presParOf" srcId="{FE47432B-CA46-450C-8D8F-66C300A95B52}" destId="{8E23E229-92FC-49D1-B5FE-0303176B8A4E}" srcOrd="12" destOrd="0" presId="urn:microsoft.com/office/officeart/2005/8/layout/target3"/>
    <dgm:cxn modelId="{2F2F0EF6-120D-46D0-9439-5389D89642AC}" type="presParOf" srcId="{FE47432B-CA46-450C-8D8F-66C300A95B52}" destId="{8467D0EB-87A2-4285-8ACA-0398EFBF29BC}" srcOrd="13" destOrd="0" presId="urn:microsoft.com/office/officeart/2005/8/layout/target3"/>
    <dgm:cxn modelId="{F5FFB0AC-CECA-4B73-9CAA-8810F878A02C}" type="presParOf" srcId="{FE47432B-CA46-450C-8D8F-66C300A95B52}" destId="{DBA8199F-D892-4A8E-A352-2B7844050E09}" srcOrd="14" destOrd="0" presId="urn:microsoft.com/office/officeart/2005/8/layout/target3"/>
    <dgm:cxn modelId="{D4E33487-657C-457F-95FC-7908C112675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47BE-5F06-4F2E-A49F-AF1502A5C08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86E59-62EF-47B9-87CF-737AE5FA9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47BE-5F06-4F2E-A49F-AF1502A5C08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86E59-62EF-47B9-87CF-737AE5FA9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47BE-5F06-4F2E-A49F-AF1502A5C08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86E59-62EF-47B9-87CF-737AE5FA9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47BE-5F06-4F2E-A49F-AF1502A5C08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86E59-62EF-47B9-87CF-737AE5FA9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47BE-5F06-4F2E-A49F-AF1502A5C08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86E59-62EF-47B9-87CF-737AE5FA9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47BE-5F06-4F2E-A49F-AF1502A5C08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86E59-62EF-47B9-87CF-737AE5FA9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47BE-5F06-4F2E-A49F-AF1502A5C08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86E59-62EF-47B9-87CF-737AE5FA9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47BE-5F06-4F2E-A49F-AF1502A5C08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86E59-62EF-47B9-87CF-737AE5FA9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47BE-5F06-4F2E-A49F-AF1502A5C08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86E59-62EF-47B9-87CF-737AE5FA9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47BE-5F06-4F2E-A49F-AF1502A5C08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86E59-62EF-47B9-87CF-737AE5FA9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847BE-5F06-4F2E-A49F-AF1502A5C08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86E59-62EF-47B9-87CF-737AE5FA9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7030A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8847BE-5F06-4F2E-A49F-AF1502A5C08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C86E59-62EF-47B9-87CF-737AE5FA9D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VY_32_INOVACE_04_S08-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Přídavná jména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zopakování a ověření vědomostí a znalostí o přídavných jménech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druhy přídavných jmen, pravopis přípon přídavných jmen, stupňuje přídavná jména, doplňuje vhodná přídavná jména podle zadaných vlastností do souvislého textu.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331640" y="1484784"/>
            <a:ext cx="6912768" cy="4464496"/>
          </a:xfrm>
          <a:prstGeom prst="roundRect">
            <a:avLst/>
          </a:prstGeom>
          <a:solidFill>
            <a:srgbClr val="7030A0"/>
          </a:solidFill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Přídavná jména</a:t>
            </a:r>
          </a:p>
          <a:p>
            <a:pPr algn="ctr"/>
            <a:endParaRPr lang="cs-CZ" sz="5400" dirty="0">
              <a:solidFill>
                <a:schemeClr val="bg1"/>
              </a:solidFill>
            </a:endParaRPr>
          </a:p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Český jazyk – 7. ročník</a:t>
            </a:r>
          </a:p>
          <a:p>
            <a:pPr algn="ctr"/>
            <a:endParaRPr lang="cs-CZ" sz="3200" dirty="0">
              <a:solidFill>
                <a:schemeClr val="bg1"/>
              </a:solidFill>
            </a:endParaRPr>
          </a:p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OJIJL6BD\MC9001232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2515281" cy="23157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949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321547"/>
                </a:solidFill>
              </a:rPr>
              <a:t>Doplň druh přídavného jména, vzor a pravopisný jev</a:t>
            </a:r>
            <a:endParaRPr lang="cs-CZ" sz="2800" b="1" dirty="0">
              <a:solidFill>
                <a:srgbClr val="321547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flipV="1">
            <a:off x="0" y="836712"/>
            <a:ext cx="914400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95536" y="1772816"/>
            <a:ext cx="36724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vesel - učitelé</a:t>
            </a:r>
          </a:p>
          <a:p>
            <a:r>
              <a:rPr lang="cs-CZ" sz="2800" dirty="0" smtClean="0"/>
              <a:t>vonící růže</a:t>
            </a:r>
          </a:p>
          <a:p>
            <a:r>
              <a:rPr lang="cs-CZ" sz="2800" dirty="0" err="1" smtClean="0"/>
              <a:t>Robinsonov</a:t>
            </a:r>
            <a:r>
              <a:rPr lang="cs-CZ" sz="2800" dirty="0" smtClean="0"/>
              <a:t> -  výpravy</a:t>
            </a:r>
          </a:p>
          <a:p>
            <a:r>
              <a:rPr lang="cs-CZ" sz="2800" dirty="0" smtClean="0"/>
              <a:t>vos-  hnízda</a:t>
            </a:r>
          </a:p>
          <a:p>
            <a:r>
              <a:rPr lang="cs-CZ" sz="2800" dirty="0" smtClean="0"/>
              <a:t>slab-  hlas</a:t>
            </a:r>
          </a:p>
          <a:p>
            <a:r>
              <a:rPr lang="cs-CZ" sz="2800" dirty="0" smtClean="0"/>
              <a:t>Petrov-  rodiče</a:t>
            </a:r>
          </a:p>
          <a:p>
            <a:r>
              <a:rPr lang="cs-CZ" sz="2800" dirty="0" err="1" smtClean="0"/>
              <a:t>ciz</a:t>
            </a:r>
            <a:r>
              <a:rPr lang="cs-CZ" sz="2800" dirty="0" smtClean="0"/>
              <a:t>-  nápad</a:t>
            </a:r>
          </a:p>
          <a:p>
            <a:r>
              <a:rPr lang="cs-CZ" sz="2800" dirty="0" smtClean="0"/>
              <a:t>tetiččin-  psi</a:t>
            </a:r>
          </a:p>
          <a:p>
            <a:r>
              <a:rPr lang="cs-CZ" sz="2800" dirty="0" smtClean="0"/>
              <a:t>pomněnko-</a:t>
            </a:r>
            <a:r>
              <a:rPr lang="cs-CZ" sz="2800" dirty="0" err="1" smtClean="0"/>
              <a:t>ma</a:t>
            </a:r>
            <a:r>
              <a:rPr lang="cs-CZ" sz="2800" dirty="0" smtClean="0"/>
              <a:t> očima</a:t>
            </a:r>
          </a:p>
          <a:p>
            <a:r>
              <a:rPr lang="cs-CZ" sz="2800" dirty="0" err="1" smtClean="0"/>
              <a:t>ryz</a:t>
            </a:r>
            <a:r>
              <a:rPr lang="cs-CZ" sz="2800" dirty="0" smtClean="0"/>
              <a:t>-  zlato</a:t>
            </a:r>
          </a:p>
          <a:p>
            <a:r>
              <a:rPr lang="cs-CZ" sz="2800" dirty="0" smtClean="0"/>
              <a:t>vytrval-  koně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1052736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druh                                 vzor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1844824"/>
            <a:ext cx="10801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T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M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P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M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T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P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M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P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T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M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T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08304" y="1844824"/>
            <a:ext cx="151216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mladý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jarní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otcův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jarní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mladý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otcův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jarní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matčin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mladý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jarní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mladý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Users\ředitelka\AppData\Local\Microsoft\Windows\Temporary Internet Files\Content.IE5\XGWX22YM\MC90043688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785242" cy="929258"/>
          </a:xfrm>
          <a:prstGeom prst="rect">
            <a:avLst/>
          </a:prstGeom>
          <a:noFill/>
        </p:spPr>
      </p:pic>
      <p:sp>
        <p:nvSpPr>
          <p:cNvPr id="11" name="Elipsa 10"/>
          <p:cNvSpPr/>
          <p:nvPr/>
        </p:nvSpPr>
        <p:spPr>
          <a:xfrm>
            <a:off x="1259632" y="1844824"/>
            <a:ext cx="28803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267744" y="2780928"/>
            <a:ext cx="28803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99592" y="5733256"/>
            <a:ext cx="28803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403648" y="4077072"/>
            <a:ext cx="28803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1547664" y="4869160"/>
            <a:ext cx="28803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971600" y="3212976"/>
            <a:ext cx="28803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827584" y="4509120"/>
            <a:ext cx="28803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1043608" y="3573016"/>
            <a:ext cx="28803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1475656" y="6165304"/>
            <a:ext cx="28803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2051720" y="5301208"/>
            <a:ext cx="28803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ý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21547"/>
                </a:solidFill>
              </a:rPr>
              <a:t>Z prvního podstatného jména vytvoř přídavné jméno </a:t>
            </a:r>
            <a:br>
              <a:rPr lang="cs-CZ" sz="2800" b="1" dirty="0" smtClean="0">
                <a:solidFill>
                  <a:srgbClr val="321547"/>
                </a:solidFill>
              </a:rPr>
            </a:br>
            <a:r>
              <a:rPr lang="cs-CZ" sz="2800" b="1" dirty="0" smtClean="0">
                <a:solidFill>
                  <a:srgbClr val="321547"/>
                </a:solidFill>
              </a:rPr>
              <a:t>a celé spojení převeď do čísla množného.</a:t>
            </a:r>
            <a:endParaRPr lang="cs-CZ" sz="2800" b="1" dirty="0">
              <a:solidFill>
                <a:srgbClr val="321547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1340768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51520" y="1556792"/>
            <a:ext cx="25202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Neruda – povídka</a:t>
            </a:r>
          </a:p>
          <a:p>
            <a:r>
              <a:rPr lang="cs-CZ" sz="2400" b="1" dirty="0" smtClean="0"/>
              <a:t>drzost - opičák</a:t>
            </a:r>
          </a:p>
          <a:p>
            <a:r>
              <a:rPr lang="cs-CZ" sz="2400" b="1" dirty="0" smtClean="0"/>
              <a:t>Anglie – fotbalista</a:t>
            </a:r>
          </a:p>
          <a:p>
            <a:r>
              <a:rPr lang="cs-CZ" sz="2400" b="1" dirty="0" smtClean="0"/>
              <a:t>Francie – vinař</a:t>
            </a:r>
          </a:p>
          <a:p>
            <a:r>
              <a:rPr lang="cs-CZ" sz="2400" b="1" dirty="0" smtClean="0"/>
              <a:t>Dobříš – obyvatel</a:t>
            </a:r>
          </a:p>
          <a:p>
            <a:r>
              <a:rPr lang="cs-CZ" sz="2400" b="1" dirty="0" smtClean="0"/>
              <a:t>Tunis – průvodce</a:t>
            </a:r>
          </a:p>
          <a:p>
            <a:r>
              <a:rPr lang="cs-CZ" sz="2400" b="1" dirty="0" smtClean="0"/>
              <a:t>Slezsko – obyvatel</a:t>
            </a:r>
          </a:p>
          <a:p>
            <a:r>
              <a:rPr lang="cs-CZ" sz="2400" b="1" dirty="0" smtClean="0"/>
              <a:t>město – strážník</a:t>
            </a:r>
          </a:p>
          <a:p>
            <a:r>
              <a:rPr lang="cs-CZ" sz="2400" b="1" dirty="0" err="1" smtClean="0"/>
              <a:t>Hostouň</a:t>
            </a:r>
            <a:r>
              <a:rPr lang="cs-CZ" sz="2400" b="1" dirty="0" smtClean="0"/>
              <a:t> – žák</a:t>
            </a:r>
          </a:p>
          <a:p>
            <a:r>
              <a:rPr lang="cs-CZ" sz="2400" b="1" dirty="0" smtClean="0"/>
              <a:t>černoch – běžec</a:t>
            </a:r>
          </a:p>
          <a:p>
            <a:r>
              <a:rPr lang="cs-CZ" sz="2400" b="1" dirty="0" smtClean="0"/>
              <a:t>běloch – plavec</a:t>
            </a:r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59832" y="1484784"/>
            <a:ext cx="2952328" cy="46805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Nerudova povídka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drzý opičák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anglický fotbalista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francouzský vinař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dobříšský obyvatel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tuniský průvodce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slezský obyvatel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městský strážník</a:t>
            </a:r>
          </a:p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hostouňský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žák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černošský běžec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bělošský plavec</a:t>
            </a:r>
          </a:p>
          <a:p>
            <a:pPr algn="ctr"/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56176" y="1340768"/>
            <a:ext cx="2987824" cy="46085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Nerudovy povídky</a:t>
            </a:r>
          </a:p>
          <a:p>
            <a:r>
              <a:rPr lang="cs-CZ" sz="2400" dirty="0" smtClean="0"/>
              <a:t>drzí opičáci</a:t>
            </a:r>
          </a:p>
          <a:p>
            <a:r>
              <a:rPr lang="cs-CZ" sz="2400" dirty="0" smtClean="0"/>
              <a:t>angličtí fotbalisté</a:t>
            </a:r>
          </a:p>
          <a:p>
            <a:r>
              <a:rPr lang="cs-CZ" sz="2400" dirty="0" smtClean="0"/>
              <a:t>francouzští vinaři</a:t>
            </a:r>
          </a:p>
          <a:p>
            <a:r>
              <a:rPr lang="cs-CZ" sz="2400" dirty="0" smtClean="0"/>
              <a:t>dobříšští obyvatelé</a:t>
            </a:r>
          </a:p>
          <a:p>
            <a:r>
              <a:rPr lang="cs-CZ" sz="2400" dirty="0" smtClean="0"/>
              <a:t>tuniští průvodci</a:t>
            </a:r>
          </a:p>
          <a:p>
            <a:r>
              <a:rPr lang="cs-CZ" sz="2400" dirty="0" smtClean="0"/>
              <a:t>slezští obyvatelé</a:t>
            </a:r>
          </a:p>
          <a:p>
            <a:r>
              <a:rPr lang="cs-CZ" sz="2400" dirty="0" smtClean="0"/>
              <a:t>městští strážníci</a:t>
            </a:r>
          </a:p>
          <a:p>
            <a:r>
              <a:rPr lang="cs-CZ" sz="2400" dirty="0" err="1" smtClean="0"/>
              <a:t>hostouňští</a:t>
            </a:r>
            <a:r>
              <a:rPr lang="cs-CZ" sz="2400" dirty="0" smtClean="0"/>
              <a:t> žáci</a:t>
            </a:r>
          </a:p>
          <a:p>
            <a:r>
              <a:rPr lang="cs-CZ" sz="2400" dirty="0" smtClean="0"/>
              <a:t>černošští běžci</a:t>
            </a:r>
          </a:p>
          <a:p>
            <a:r>
              <a:rPr lang="cs-CZ" sz="2400" dirty="0" smtClean="0"/>
              <a:t>bělošští plavci</a:t>
            </a:r>
            <a:endParaRPr lang="cs-CZ" sz="2400" dirty="0"/>
          </a:p>
        </p:txBody>
      </p:sp>
      <p:pic>
        <p:nvPicPr>
          <p:cNvPr id="1027" name="Picture 3" descr="C:\Users\ředitelka\AppData\Local\Microsoft\Windows\Temporary Internet Files\Content.IE5\S60VYMRK\MC9004281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17520" y="5631731"/>
            <a:ext cx="1526480" cy="12262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7954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pravidlo, podle kterého jsi vypracoval předchozí úlohu: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908720"/>
            <a:ext cx="16482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číslo jednotné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908720"/>
            <a:ext cx="17034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číslo</a:t>
            </a:r>
            <a:r>
              <a:rPr lang="cs-CZ" dirty="0" smtClean="0"/>
              <a:t> </a:t>
            </a:r>
            <a:r>
              <a:rPr lang="cs-CZ" sz="2400" dirty="0" smtClean="0"/>
              <a:t>množné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340768"/>
            <a:ext cx="761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</a:t>
            </a:r>
            <a:r>
              <a:rPr lang="cs-CZ" sz="2800" dirty="0" err="1" smtClean="0"/>
              <a:t>ský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1340768"/>
            <a:ext cx="59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</a:t>
            </a:r>
            <a:r>
              <a:rPr lang="cs-CZ" sz="2800" dirty="0" err="1" smtClean="0"/>
              <a:t>ští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2060848"/>
            <a:ext cx="7729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</a:t>
            </a:r>
            <a:r>
              <a:rPr lang="cs-CZ" sz="2800" dirty="0" err="1" smtClean="0"/>
              <a:t>cký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2060848"/>
            <a:ext cx="649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</a:t>
            </a:r>
            <a:r>
              <a:rPr lang="cs-CZ" sz="2800" dirty="0" err="1" smtClean="0"/>
              <a:t>čtí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2780928"/>
            <a:ext cx="7729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</a:t>
            </a:r>
            <a:r>
              <a:rPr lang="cs-CZ" sz="2800" dirty="0" err="1" smtClean="0"/>
              <a:t>čký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2708920"/>
            <a:ext cx="6815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</a:t>
            </a:r>
            <a:r>
              <a:rPr lang="cs-CZ" sz="2800" dirty="0" err="1" smtClean="0"/>
              <a:t>čcí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1" y="3429000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žádném odvozeném slově se vedle sebe nepíší dvě 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400506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Rus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4005064"/>
            <a:ext cx="965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ruský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4005064"/>
            <a:ext cx="8378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ruští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43608" y="4653136"/>
            <a:ext cx="9382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Tunis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5229200"/>
            <a:ext cx="13473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Brandýs</a:t>
            </a:r>
            <a:endParaRPr lang="cs-CZ" sz="2800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0" y="764704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419872" y="4653136"/>
            <a:ext cx="1231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tuniský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72200" y="4581128"/>
            <a:ext cx="1103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tuniští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19872" y="5229200"/>
            <a:ext cx="16663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brandýský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5229200"/>
            <a:ext cx="15388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brandýští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316416" y="3429000"/>
            <a:ext cx="683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s!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4" grpId="0"/>
      <p:bldP spid="15" grpId="0"/>
      <p:bldP spid="19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>
            <a:off x="1979712" y="1196752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flipV="1">
            <a:off x="3491880" y="476672"/>
            <a:ext cx="216024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779912" y="476672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1691680" y="1196752"/>
            <a:ext cx="21602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>
            <a:off x="251520" y="1772816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0" y="1268760"/>
            <a:ext cx="20643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3399"/>
                </a:solidFill>
              </a:rPr>
              <a:t>STUPŇOVÁNÍ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63688" y="692696"/>
            <a:ext cx="1850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3399"/>
                </a:solidFill>
              </a:rPr>
              <a:t>PŘÍDAVNÝCH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23928" y="0"/>
            <a:ext cx="9092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3399"/>
                </a:solidFill>
              </a:rPr>
              <a:t>JMEN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528" y="1916832"/>
            <a:ext cx="13449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stupeň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51720" y="1268760"/>
            <a:ext cx="13449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stupeň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79912" y="548680"/>
            <a:ext cx="13449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stupeň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39552" y="2420888"/>
            <a:ext cx="7784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3399"/>
                </a:solidFill>
              </a:rPr>
              <a:t>hezký</a:t>
            </a:r>
            <a:endParaRPr lang="cs-CZ" sz="2000" dirty="0">
              <a:solidFill>
                <a:srgbClr val="FF3399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339752" y="1700808"/>
            <a:ext cx="7087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3399"/>
                </a:solidFill>
              </a:rPr>
              <a:t>hezčí</a:t>
            </a:r>
            <a:endParaRPr lang="cs-CZ" sz="2000" dirty="0">
              <a:solidFill>
                <a:srgbClr val="FF3399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23928" y="980728"/>
            <a:ext cx="10261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3399"/>
                </a:solidFill>
              </a:rPr>
              <a:t>nejhezč</a:t>
            </a:r>
            <a:r>
              <a:rPr lang="cs-CZ" dirty="0" smtClean="0">
                <a:solidFill>
                  <a:srgbClr val="FF3399"/>
                </a:solidFill>
              </a:rPr>
              <a:t>í</a:t>
            </a:r>
            <a:endParaRPr lang="cs-CZ" dirty="0">
              <a:solidFill>
                <a:srgbClr val="FF3399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724128" y="54868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Připomeň si!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724128" y="1196752"/>
            <a:ext cx="245208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 d,t píšeme š</a:t>
            </a:r>
          </a:p>
          <a:p>
            <a:endParaRPr lang="cs-CZ" sz="2000" dirty="0" smtClean="0"/>
          </a:p>
          <a:p>
            <a:r>
              <a:rPr lang="cs-CZ" sz="2000" dirty="0" smtClean="0"/>
              <a:t>(kromě břitký – břitčí)</a:t>
            </a:r>
            <a:endParaRPr lang="cs-CZ" sz="2000" dirty="0"/>
          </a:p>
        </p:txBody>
      </p:sp>
      <p:sp>
        <p:nvSpPr>
          <p:cNvPr id="38" name="Obdélník 37"/>
          <p:cNvSpPr/>
          <p:nvPr/>
        </p:nvSpPr>
        <p:spPr>
          <a:xfrm>
            <a:off x="5580112" y="404664"/>
            <a:ext cx="2664296" cy="2016224"/>
          </a:xfrm>
          <a:prstGeom prst="rect">
            <a:avLst/>
          </a:prstGeom>
          <a:noFill/>
          <a:ln>
            <a:solidFill>
              <a:srgbClr val="FF66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395536" y="2924944"/>
          <a:ext cx="8208913" cy="370445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833165"/>
                <a:gridCol w="2687874"/>
                <a:gridCol w="2687874"/>
              </a:tblGrid>
              <a:tr h="44061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 stupeň</a:t>
                      </a:r>
                      <a:endParaRPr lang="cs-CZ" dirty="0"/>
                    </a:p>
                  </a:txBody>
                  <a:tcPr/>
                </a:tc>
              </a:tr>
              <a:tr h="466263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blízký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626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drahý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626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hebký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626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jednoduchý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626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suchý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626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těžký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626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prudký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3275856" y="3428999"/>
          <a:ext cx="5328592" cy="317194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664296"/>
                <a:gridCol w="2664296"/>
              </a:tblGrid>
              <a:tr h="4531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31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31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31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31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31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31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3275856" y="2924944"/>
          <a:ext cx="5400600" cy="373000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700300"/>
                <a:gridCol w="270030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r>
                        <a:rPr lang="cs-CZ" baseline="0" dirty="0" smtClean="0"/>
                        <a:t>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 stupeň</a:t>
                      </a:r>
                      <a:endParaRPr lang="cs-CZ" dirty="0"/>
                    </a:p>
                  </a:txBody>
                  <a:tcPr/>
                </a:tc>
              </a:tr>
              <a:tr h="46085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bližší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nejbližší</a:t>
                      </a:r>
                      <a:endParaRPr lang="cs-CZ" sz="2400" dirty="0"/>
                    </a:p>
                  </a:txBody>
                  <a:tcPr/>
                </a:tc>
              </a:tr>
              <a:tr h="4608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dražší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nejdražší</a:t>
                      </a:r>
                      <a:endParaRPr lang="cs-CZ" sz="2400" dirty="0"/>
                    </a:p>
                  </a:txBody>
                  <a:tcPr/>
                </a:tc>
              </a:tr>
              <a:tr h="4608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hebčí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nejhebčí</a:t>
                      </a:r>
                      <a:endParaRPr lang="cs-CZ" sz="2400" dirty="0"/>
                    </a:p>
                  </a:txBody>
                  <a:tcPr/>
                </a:tc>
              </a:tr>
              <a:tr h="4608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jednodušší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nejjednodušší</a:t>
                      </a:r>
                      <a:endParaRPr lang="cs-CZ" sz="2400" dirty="0"/>
                    </a:p>
                  </a:txBody>
                  <a:tcPr/>
                </a:tc>
              </a:tr>
              <a:tr h="4608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sušší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nejsušší</a:t>
                      </a:r>
                      <a:endParaRPr lang="cs-CZ" sz="2400" dirty="0"/>
                    </a:p>
                  </a:txBody>
                  <a:tcPr/>
                </a:tc>
              </a:tr>
              <a:tr h="4608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těžší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nejtěžší</a:t>
                      </a:r>
                      <a:endParaRPr lang="cs-CZ" sz="2400" dirty="0"/>
                    </a:p>
                  </a:txBody>
                  <a:tcPr/>
                </a:tc>
              </a:tr>
              <a:tr h="4608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prudší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nejprudší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ředitelka\AppData\Local\Microsoft\Windows\Temporary Internet Files\Content.IE5\TJ4KF576\MC9001229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675513" cy="8367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04664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Nepravidelné stupňování přídavných jmen</a:t>
            </a:r>
            <a:endParaRPr lang="cs-CZ" sz="3200" dirty="0"/>
          </a:p>
        </p:txBody>
      </p:sp>
      <p:cxnSp>
        <p:nvCxnSpPr>
          <p:cNvPr id="4" name="Přímá spojovací čára 3"/>
          <p:cNvCxnSpPr/>
          <p:nvPr/>
        </p:nvCxnSpPr>
        <p:spPr>
          <a:xfrm flipV="1">
            <a:off x="0" y="1340768"/>
            <a:ext cx="914400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39552" y="1700808"/>
            <a:ext cx="1070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 stupeň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170080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 stupeň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177281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stupeň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56490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dobrý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42900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zlý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29309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malý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08518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velký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602128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dlouhý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256490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lepší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2564904"/>
            <a:ext cx="1149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nejlepší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335699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horší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342900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nejhorší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4221088"/>
            <a:ext cx="9364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menší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4293096"/>
            <a:ext cx="13260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nejmenší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515719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větší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84168" y="5157192"/>
            <a:ext cx="1156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největší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35896" y="602128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delší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59492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nejdelší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60648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daného textu doplň vlastní přídavná jména podle zadání:    T = tvrdé, M = měkké, P= přivlastňovací</a:t>
            </a:r>
            <a:endParaRPr lang="cs-CZ" sz="2400" dirty="0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0" y="1268760"/>
            <a:ext cx="914400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95536" y="1484784"/>
            <a:ext cx="856895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Život na </a:t>
            </a:r>
            <a:r>
              <a:rPr lang="cs-CZ" sz="2400" dirty="0" smtClean="0">
                <a:solidFill>
                  <a:srgbClr val="FF0000"/>
                </a:solidFill>
              </a:rPr>
              <a:t>………………</a:t>
            </a:r>
            <a:r>
              <a:rPr lang="cs-CZ" sz="2400" dirty="0" smtClean="0"/>
              <a:t> louce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………………</a:t>
            </a:r>
            <a:r>
              <a:rPr lang="cs-CZ" sz="2400" dirty="0" smtClean="0"/>
              <a:t>louka je plná života. Nad </a:t>
            </a:r>
            <a:r>
              <a:rPr lang="cs-CZ" sz="2400" dirty="0" smtClean="0">
                <a:solidFill>
                  <a:srgbClr val="FF0000"/>
                </a:solidFill>
              </a:rPr>
              <a:t>………………</a:t>
            </a:r>
            <a:r>
              <a:rPr lang="cs-CZ" sz="2400" dirty="0" smtClean="0"/>
              <a:t> kopretinami je slyšet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………………</a:t>
            </a:r>
            <a:r>
              <a:rPr lang="cs-CZ" sz="2400" dirty="0" smtClean="0"/>
              <a:t>bzukot. Mezi </a:t>
            </a:r>
            <a:r>
              <a:rPr lang="cs-CZ" sz="2400" dirty="0" smtClean="0">
                <a:solidFill>
                  <a:srgbClr val="FF0000"/>
                </a:solidFill>
              </a:rPr>
              <a:t>………………..</a:t>
            </a:r>
            <a:r>
              <a:rPr lang="cs-CZ" sz="2400" dirty="0" smtClean="0"/>
              <a:t> stébly trávy se hbitě pohybují </a:t>
            </a:r>
            <a:r>
              <a:rPr lang="cs-CZ" sz="2400" dirty="0" smtClean="0">
                <a:solidFill>
                  <a:srgbClr val="FF0000"/>
                </a:solidFill>
              </a:rPr>
              <a:t>…………..</a:t>
            </a:r>
            <a:r>
              <a:rPr lang="cs-CZ" sz="2400" dirty="0" smtClean="0"/>
              <a:t> mravenci. </a:t>
            </a:r>
            <a:r>
              <a:rPr lang="cs-CZ" sz="2400" dirty="0" smtClean="0">
                <a:solidFill>
                  <a:srgbClr val="FF0000"/>
                </a:solidFill>
              </a:rPr>
              <a:t>……………</a:t>
            </a:r>
            <a:r>
              <a:rPr lang="cs-CZ" sz="2400" dirty="0" smtClean="0"/>
              <a:t>křídla září všemi </a:t>
            </a:r>
            <a:r>
              <a:rPr lang="cs-CZ" sz="2400" dirty="0" smtClean="0">
                <a:solidFill>
                  <a:srgbClr val="FF0000"/>
                </a:solidFill>
              </a:rPr>
              <a:t>..………………….</a:t>
            </a:r>
            <a:r>
              <a:rPr lang="cs-CZ" sz="2400" dirty="0" smtClean="0"/>
              <a:t>barvami. Uprostřed </a:t>
            </a:r>
            <a:r>
              <a:rPr lang="cs-CZ" sz="2400" dirty="0" smtClean="0">
                <a:solidFill>
                  <a:srgbClr val="FF0000"/>
                </a:solidFill>
              </a:rPr>
              <a:t>………………………</a:t>
            </a:r>
            <a:r>
              <a:rPr lang="cs-CZ" sz="2400" dirty="0" smtClean="0"/>
              <a:t>léta </a:t>
            </a:r>
            <a:r>
              <a:rPr lang="cs-CZ" sz="2400" dirty="0" smtClean="0">
                <a:solidFill>
                  <a:srgbClr val="FF0000"/>
                </a:solidFill>
              </a:rPr>
              <a:t>……………………</a:t>
            </a:r>
            <a:r>
              <a:rPr lang="cs-CZ" sz="2400" dirty="0" smtClean="0"/>
              <a:t>život na louce na chvíli skončí. Tehdy </a:t>
            </a:r>
            <a:r>
              <a:rPr lang="cs-CZ" sz="2400" dirty="0" smtClean="0">
                <a:solidFill>
                  <a:srgbClr val="FF0000"/>
                </a:solidFill>
              </a:rPr>
              <a:t>…………………..</a:t>
            </a:r>
            <a:r>
              <a:rPr lang="cs-CZ" sz="2400" dirty="0" smtClean="0"/>
              <a:t>oči zkušeně prohlédnou </a:t>
            </a:r>
            <a:r>
              <a:rPr lang="cs-CZ" sz="2400" dirty="0" smtClean="0">
                <a:solidFill>
                  <a:srgbClr val="FF0000"/>
                </a:solidFill>
              </a:rPr>
              <a:t>….............</a:t>
            </a:r>
            <a:r>
              <a:rPr lang="cs-CZ" sz="2400" dirty="0" smtClean="0"/>
              <a:t>louku a dědeček rozhodne, kdy se bude kosit. Do sušení </a:t>
            </a:r>
            <a:r>
              <a:rPr lang="cs-CZ" sz="2400" dirty="0" smtClean="0">
                <a:solidFill>
                  <a:srgbClr val="FF0000"/>
                </a:solidFill>
              </a:rPr>
              <a:t>…………………</a:t>
            </a:r>
            <a:r>
              <a:rPr lang="cs-CZ" sz="2400" dirty="0" smtClean="0"/>
              <a:t> sena se zapojí </a:t>
            </a:r>
            <a:r>
              <a:rPr lang="cs-CZ" sz="2400" dirty="0" smtClean="0">
                <a:solidFill>
                  <a:srgbClr val="FF0000"/>
                </a:solidFill>
              </a:rPr>
              <a:t>…………….</a:t>
            </a:r>
            <a:r>
              <a:rPr lang="cs-CZ" sz="2400" dirty="0" smtClean="0"/>
              <a:t>rodina. </a:t>
            </a:r>
            <a:r>
              <a:rPr lang="cs-CZ" sz="2400" dirty="0" smtClean="0">
                <a:solidFill>
                  <a:srgbClr val="FF0000"/>
                </a:solidFill>
              </a:rPr>
              <a:t>………………</a:t>
            </a:r>
            <a:r>
              <a:rPr lang="cs-CZ" sz="2400" dirty="0" smtClean="0"/>
              <a:t>ruce zkušeně smýkají kosou,</a:t>
            </a:r>
            <a:r>
              <a:rPr lang="cs-CZ" sz="2400" dirty="0" smtClean="0">
                <a:solidFill>
                  <a:srgbClr val="FF0000"/>
                </a:solidFill>
              </a:rPr>
              <a:t>…………………..</a:t>
            </a:r>
            <a:r>
              <a:rPr lang="cs-CZ" sz="2400" dirty="0" smtClean="0"/>
              <a:t>ruce kmitají s hráběmi, </a:t>
            </a:r>
            <a:r>
              <a:rPr lang="cs-CZ" sz="2400" dirty="0" smtClean="0">
                <a:solidFill>
                  <a:srgbClr val="FF0000"/>
                </a:solidFill>
              </a:rPr>
              <a:t>……………</a:t>
            </a:r>
            <a:r>
              <a:rPr lang="cs-CZ" sz="2400" dirty="0" smtClean="0"/>
              <a:t>ruce rozhazují pokosenou trávu všemi směry. Vysoko na </a:t>
            </a:r>
            <a:r>
              <a:rPr lang="cs-CZ" sz="2400" dirty="0" smtClean="0">
                <a:solidFill>
                  <a:srgbClr val="FF0000"/>
                </a:solidFill>
              </a:rPr>
              <a:t>……………..</a:t>
            </a:r>
            <a:r>
              <a:rPr lang="cs-CZ" sz="2400" dirty="0" smtClean="0"/>
              <a:t>obloze vše kontroluje </a:t>
            </a:r>
            <a:r>
              <a:rPr lang="cs-CZ" sz="2400" dirty="0" smtClean="0">
                <a:solidFill>
                  <a:srgbClr val="FF0000"/>
                </a:solidFill>
              </a:rPr>
              <a:t>………………………</a:t>
            </a:r>
            <a:r>
              <a:rPr lang="cs-CZ" sz="2400" dirty="0" smtClean="0"/>
              <a:t>zrak.  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2052" name="Picture 4" descr="C:\Users\ředitelka\AppData\Local\Microsoft\Windows\Temporary Internet Files\Content.IE5\NFJMQT46\MC9001929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40254" y="5511382"/>
            <a:ext cx="1903746" cy="1346618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1691680" y="1412776"/>
            <a:ext cx="864096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763688" y="1556792"/>
            <a:ext cx="864096" cy="3600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907704" y="1556792"/>
            <a:ext cx="648072" cy="3600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47664" y="1412776"/>
            <a:ext cx="1368152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rozkvetlé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3568" y="256490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04048" y="220486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63888" y="256490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292494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44208" y="292494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83768" y="328498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83968" y="328498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020272" y="364502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020272" y="400506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763688" y="4437112"/>
            <a:ext cx="783704" cy="3516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796136" y="5157192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55576" y="2276872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43808" y="292494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483768" y="3717032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923928" y="436510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691680" y="4797152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724128" y="472514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483768" y="544522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827584" y="2132856"/>
            <a:ext cx="79208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letní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932040" y="2132856"/>
            <a:ext cx="108012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bílými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83568" y="2492896"/>
            <a:ext cx="86409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včelí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419872" y="2564904"/>
            <a:ext cx="136815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vysokými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79512" y="2924944"/>
            <a:ext cx="136815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pracovití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843808" y="2924944"/>
            <a:ext cx="100811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motýlí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084168" y="2924944"/>
            <a:ext cx="151216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duhovými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267744" y="3212976"/>
            <a:ext cx="122413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horkého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427984" y="3212976"/>
            <a:ext cx="129614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poklidný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123728" y="3717032"/>
            <a:ext cx="16561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dědečkovy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948264" y="3573016"/>
            <a:ext cx="100811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celou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6660232" y="4005064"/>
            <a:ext cx="144016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voňavého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691680" y="4437112"/>
            <a:ext cx="86409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celá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3563888" y="4365104"/>
            <a:ext cx="144016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tatínkovy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1331640" y="4725144"/>
            <a:ext cx="158417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babiččiny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5724128" y="4797152"/>
            <a:ext cx="115212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dětské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724128" y="5157192"/>
            <a:ext cx="108012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modré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2195736" y="5517232"/>
            <a:ext cx="129614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jestřábí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66064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759</TotalTime>
  <Words>622</Words>
  <Application>Microsoft Office PowerPoint</Application>
  <PresentationFormat>Předvádění na obrazovce (4:3)</PresentationFormat>
  <Paragraphs>245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55</cp:revision>
  <dcterms:created xsi:type="dcterms:W3CDTF">2012-08-06T09:09:51Z</dcterms:created>
  <dcterms:modified xsi:type="dcterms:W3CDTF">2013-02-21T13:32:03Z</dcterms:modified>
</cp:coreProperties>
</file>