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E4D1F"/>
    <a:srgbClr val="FF9797"/>
    <a:srgbClr val="FFD03B"/>
    <a:srgbClr val="FA3CE3"/>
    <a:srgbClr val="FF2121"/>
    <a:srgbClr val="FDE2C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71273C-CFE8-42C0-8145-DC3536801E1F}" type="presOf" srcId="{914700B9-77B5-440A-A438-DE98B6D4894D}" destId="{E73F1C26-6DCD-4001-88B9-355E01E2BCE7}" srcOrd="0" destOrd="0" presId="urn:microsoft.com/office/officeart/2005/8/layout/target3"/>
    <dgm:cxn modelId="{EED630BA-824C-4EC0-8CE8-1A1268034966}" type="presOf" srcId="{27FE2D31-D344-4B63-A89A-A89AB0D9F3E3}" destId="{FE47432B-CA46-450C-8D8F-66C300A95B52}" srcOrd="0" destOrd="0" presId="urn:microsoft.com/office/officeart/2005/8/layout/target3"/>
    <dgm:cxn modelId="{46288760-DE92-4516-AD87-1267063911D6}" type="presOf" srcId="{130831A4-0540-4EC5-8F5A-93030E89D2D9}" destId="{F69CC921-512E-49F4-824C-A648EC5F27A5}" srcOrd="0" destOrd="0" presId="urn:microsoft.com/office/officeart/2005/8/layout/target3"/>
    <dgm:cxn modelId="{54B8F14C-1F39-4B56-A63E-6E2A87ABA037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1FEBFA8-AFE5-4E1B-9888-BCA2DEA86B47}" type="presOf" srcId="{1D8420EA-BFA0-403B-80F5-647FA396CC45}" destId="{F7B3C0B7-F0F7-4F49-B02C-3630F8C5FAE5}" srcOrd="0" destOrd="0" presId="urn:microsoft.com/office/officeart/2005/8/layout/target3"/>
    <dgm:cxn modelId="{12FBD679-4F53-499C-A2BC-31B90F504E05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3AC25D0-307C-42FE-B772-6FFC529B5F08}" type="presOf" srcId="{1D8420EA-BFA0-403B-80F5-647FA396CC45}" destId="{8467D0EB-87A2-4285-8ACA-0398EFBF29BC}" srcOrd="1" destOrd="0" presId="urn:microsoft.com/office/officeart/2005/8/layout/target3"/>
    <dgm:cxn modelId="{F06F7CEE-0C39-42A4-89ED-36D4F3434270}" type="presOf" srcId="{100B6B2E-82E6-4C11-B19B-F2DB3A0EA64F}" destId="{645AA564-2E9E-4954-AD87-AE01782CEC59}" srcOrd="0" destOrd="0" presId="urn:microsoft.com/office/officeart/2005/8/layout/target3"/>
    <dgm:cxn modelId="{057E2A06-096A-4284-BCE0-9128D24B56A3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D1F0A13-3D9C-490D-BCFE-1DA8D7150723}" type="presParOf" srcId="{FE47432B-CA46-450C-8D8F-66C300A95B52}" destId="{B522209E-30D0-49D6-A340-2D383A11C668}" srcOrd="0" destOrd="0" presId="urn:microsoft.com/office/officeart/2005/8/layout/target3"/>
    <dgm:cxn modelId="{BD2798D6-A4B2-44FA-8FBA-32D3720DBE37}" type="presParOf" srcId="{FE47432B-CA46-450C-8D8F-66C300A95B52}" destId="{ED5A8377-51D5-4DC5-B0E7-680166966720}" srcOrd="1" destOrd="0" presId="urn:microsoft.com/office/officeart/2005/8/layout/target3"/>
    <dgm:cxn modelId="{731AB5E1-1148-4B40-AE01-77265A294C10}" type="presParOf" srcId="{FE47432B-CA46-450C-8D8F-66C300A95B52}" destId="{F69CC921-512E-49F4-824C-A648EC5F27A5}" srcOrd="2" destOrd="0" presId="urn:microsoft.com/office/officeart/2005/8/layout/target3"/>
    <dgm:cxn modelId="{DA0F179C-9A4C-4FC2-B312-F5648B55E396}" type="presParOf" srcId="{FE47432B-CA46-450C-8D8F-66C300A95B52}" destId="{61C9CE18-EDA6-4EDF-BA1C-09779D38FBBF}" srcOrd="3" destOrd="0" presId="urn:microsoft.com/office/officeart/2005/8/layout/target3"/>
    <dgm:cxn modelId="{0F94F7BE-AC43-4B2C-A14A-C98561038CD9}" type="presParOf" srcId="{FE47432B-CA46-450C-8D8F-66C300A95B52}" destId="{D60DEAAB-7AFE-435A-ACF6-18851E4B0426}" srcOrd="4" destOrd="0" presId="urn:microsoft.com/office/officeart/2005/8/layout/target3"/>
    <dgm:cxn modelId="{42A60812-C239-4007-939C-C857FE85D5DC}" type="presParOf" srcId="{FE47432B-CA46-450C-8D8F-66C300A95B52}" destId="{F7B3C0B7-F0F7-4F49-B02C-3630F8C5FAE5}" srcOrd="5" destOrd="0" presId="urn:microsoft.com/office/officeart/2005/8/layout/target3"/>
    <dgm:cxn modelId="{F9AC834A-7F89-407D-A9DE-A8C3F95A8898}" type="presParOf" srcId="{FE47432B-CA46-450C-8D8F-66C300A95B52}" destId="{C9DA9446-E2D3-4F6A-8960-3CADFBF870B8}" srcOrd="6" destOrd="0" presId="urn:microsoft.com/office/officeart/2005/8/layout/target3"/>
    <dgm:cxn modelId="{DF7690B9-CF22-47BF-9A22-B60062B164B9}" type="presParOf" srcId="{FE47432B-CA46-450C-8D8F-66C300A95B52}" destId="{9726EC6F-D322-4CD3-B489-1BE3DF7CE70B}" srcOrd="7" destOrd="0" presId="urn:microsoft.com/office/officeart/2005/8/layout/target3"/>
    <dgm:cxn modelId="{E88B8712-CB31-4428-B06E-FF0D4985A5A8}" type="presParOf" srcId="{FE47432B-CA46-450C-8D8F-66C300A95B52}" destId="{645AA564-2E9E-4954-AD87-AE01782CEC59}" srcOrd="8" destOrd="0" presId="urn:microsoft.com/office/officeart/2005/8/layout/target3"/>
    <dgm:cxn modelId="{A921C996-A25D-4EE8-B4D9-F6E425C0127B}" type="presParOf" srcId="{FE47432B-CA46-450C-8D8F-66C300A95B52}" destId="{8538CAC4-6A86-42B8-B5AF-2FF155DB9D02}" srcOrd="9" destOrd="0" presId="urn:microsoft.com/office/officeart/2005/8/layout/target3"/>
    <dgm:cxn modelId="{EFC59393-49C2-40EF-97FD-35182924EDAB}" type="presParOf" srcId="{FE47432B-CA46-450C-8D8F-66C300A95B52}" destId="{26FD6024-A07F-46D0-8BC0-B5E595C5673D}" srcOrd="10" destOrd="0" presId="urn:microsoft.com/office/officeart/2005/8/layout/target3"/>
    <dgm:cxn modelId="{D2601968-BD1D-43AC-BE30-C9CE199B6AE5}" type="presParOf" srcId="{FE47432B-CA46-450C-8D8F-66C300A95B52}" destId="{E73F1C26-6DCD-4001-88B9-355E01E2BCE7}" srcOrd="11" destOrd="0" presId="urn:microsoft.com/office/officeart/2005/8/layout/target3"/>
    <dgm:cxn modelId="{08826BB5-0A59-4C3B-A281-AF037CA17B72}" type="presParOf" srcId="{FE47432B-CA46-450C-8D8F-66C300A95B52}" destId="{8E23E229-92FC-49D1-B5FE-0303176B8A4E}" srcOrd="12" destOrd="0" presId="urn:microsoft.com/office/officeart/2005/8/layout/target3"/>
    <dgm:cxn modelId="{7FF14AAA-A38F-4D03-9D26-B220D7A5ECB2}" type="presParOf" srcId="{FE47432B-CA46-450C-8D8F-66C300A95B52}" destId="{8467D0EB-87A2-4285-8ACA-0398EFBF29BC}" srcOrd="13" destOrd="0" presId="urn:microsoft.com/office/officeart/2005/8/layout/target3"/>
    <dgm:cxn modelId="{4D185539-4FC2-40F4-AB80-255FB81DB35B}" type="presParOf" srcId="{FE47432B-CA46-450C-8D8F-66C300A95B52}" destId="{DBA8199F-D892-4A8E-A352-2B7844050E09}" srcOrd="14" destOrd="0" presId="urn:microsoft.com/office/officeart/2005/8/layout/target3"/>
    <dgm:cxn modelId="{60323075-7342-4CCC-9DF8-25AD6B0F857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>
                <a:alpha val="32000"/>
              </a:srgbClr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135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191FF-60CC-49FC-AD77-0C3A8FFDC94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33D2D-D3CF-4992-8293-2F5AF32FB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Kýho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výra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zájmeno jenž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 pracovní listy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skloňování zájmena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jenž a jeho využití v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psaném projevu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správně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skloňuje vztažné zájmeno jenž a užívá ho v souvětích se souřadně spojenými vedlejšími větami přívlastkovými.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</a:rPr>
              <a:t>„</a:t>
            </a:r>
            <a:r>
              <a:rPr lang="cs-CZ" sz="9600" dirty="0" err="1" smtClean="0">
                <a:solidFill>
                  <a:schemeClr val="bg1"/>
                </a:solidFill>
              </a:rPr>
              <a:t>Kýho</a:t>
            </a:r>
            <a:r>
              <a:rPr lang="cs-CZ" sz="9600" dirty="0" smtClean="0">
                <a:solidFill>
                  <a:schemeClr val="bg1"/>
                </a:solidFill>
              </a:rPr>
              <a:t> výra!“</a:t>
            </a:r>
            <a:endParaRPr lang="cs-CZ" sz="9600" dirty="0">
              <a:solidFill>
                <a:schemeClr val="bg1"/>
              </a:solidFill>
            </a:endParaRPr>
          </a:p>
        </p:txBody>
      </p:sp>
      <p:pic>
        <p:nvPicPr>
          <p:cNvPr id="1028" name="Picture 4" descr="C:\Users\ředitelka\AppData\Local\Microsoft\Windows\Temporary Internet Files\Content.IE5\TJ4KF576\MC900030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356992"/>
            <a:ext cx="2321662" cy="2777947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683568" y="4869160"/>
            <a:ext cx="4752528" cy="136815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Zájmena -  7. ročník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079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Slyšel jsi někdy větu z nadpisu? Dokázal bys ji vysvětlit a použít?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836712"/>
            <a:ext cx="705678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Jakého výra = co to děláš? To je neuvěřitelné!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42088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Co už známe: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27784" y="2420888"/>
            <a:ext cx="309634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sedm druhů zájmen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27784" y="3284984"/>
            <a:ext cx="633670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přes 50 základních zájmen umíme vyjmenovat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14908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Je to málo, nebo hodně?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27784" y="4797152"/>
            <a:ext cx="6120680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některá zájmena současná čeština nepoužívá – </a:t>
            </a:r>
            <a:r>
              <a:rPr lang="cs-CZ" sz="2400" dirty="0" err="1" smtClean="0">
                <a:solidFill>
                  <a:srgbClr val="C00000"/>
                </a:solidFill>
              </a:rPr>
              <a:t>kýho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</a:rPr>
              <a:t>onačejší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</a:rPr>
              <a:t>onenno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699792" y="5949280"/>
            <a:ext cx="6120680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jiná se používají méně často – zájmeno </a:t>
            </a:r>
            <a:r>
              <a:rPr lang="cs-CZ" sz="2400" dirty="0" smtClean="0">
                <a:solidFill>
                  <a:srgbClr val="C00000"/>
                </a:solidFill>
              </a:rPr>
              <a:t>jenž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Skloňování  vztažného zájmena </a:t>
            </a:r>
            <a:r>
              <a:rPr lang="cs-CZ" sz="2400" b="1" dirty="0" smtClean="0">
                <a:solidFill>
                  <a:srgbClr val="FA3CE3"/>
                </a:solidFill>
              </a:rPr>
              <a:t>jenž</a:t>
            </a:r>
            <a:endParaRPr lang="cs-CZ" sz="2400" b="1" dirty="0">
              <a:solidFill>
                <a:srgbClr val="FA3CE3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548680"/>
            <a:ext cx="8640960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Pomůžeme si zájmenným vzorem </a:t>
            </a:r>
            <a:r>
              <a:rPr lang="cs-CZ" sz="2000" dirty="0" smtClean="0">
                <a:solidFill>
                  <a:srgbClr val="FA3CE3"/>
                </a:solidFill>
              </a:rPr>
              <a:t>náš</a:t>
            </a:r>
            <a:r>
              <a:rPr lang="cs-CZ" sz="2000" dirty="0" smtClean="0">
                <a:solidFill>
                  <a:schemeClr val="tx1"/>
                </a:solidFill>
              </a:rPr>
              <a:t>. Podobnost najdeme i se zájmenem </a:t>
            </a:r>
            <a:r>
              <a:rPr lang="cs-CZ" sz="2000" dirty="0" smtClean="0">
                <a:solidFill>
                  <a:srgbClr val="FF0000"/>
                </a:solidFill>
              </a:rPr>
              <a:t>on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rgbClr val="FA3CE3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268760"/>
          <a:ext cx="8208912" cy="46104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056"/>
                <a:gridCol w="1424864"/>
                <a:gridCol w="1056877"/>
                <a:gridCol w="1338711"/>
                <a:gridCol w="1173092"/>
                <a:gridCol w="1635610"/>
                <a:gridCol w="1172702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</a:t>
                      </a:r>
                      <a:r>
                        <a:rPr lang="cs-CZ" sz="2000" baseline="0" dirty="0" smtClean="0"/>
                        <a:t> mužský</a:t>
                      </a:r>
                      <a:r>
                        <a:rPr lang="cs-CZ" sz="2000" dirty="0" smtClean="0"/>
                        <a:t>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 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 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5848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1. 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náš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jenž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0938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2.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eho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eho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eho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r>
                        <a:rPr lang="cs-CZ" sz="2200" kern="1200" dirty="0" smtClean="0">
                          <a:solidFill>
                            <a:srgbClr val="FA3CE3"/>
                          </a:solidFill>
                          <a:latin typeface="+mn-lt"/>
                          <a:ea typeface="+mn-ea"/>
                          <a:cs typeface="+mn-cs"/>
                        </a:rPr>
                        <a:t>eho</a:t>
                      </a:r>
                      <a:r>
                        <a:rPr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39472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3.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emu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emu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emu</a:t>
                      </a:r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emu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470128">
                <a:tc rowSpan="2">
                  <a:txBody>
                    <a:bodyPr/>
                    <a:lstStyle/>
                    <a:p>
                      <a:r>
                        <a:rPr lang="cs-CZ" sz="2200" dirty="0" smtClean="0"/>
                        <a:t>4.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eho</a:t>
                      </a:r>
                    </a:p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(chlapce)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r>
                        <a:rPr lang="cs-CZ" sz="2200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eho</a:t>
                      </a:r>
                      <a:r>
                        <a:rPr lang="cs-CZ" sz="2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</a:p>
                    <a:p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jejž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621069">
                <a:tc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náš</a:t>
                      </a:r>
                    </a:p>
                    <a:p>
                      <a:r>
                        <a:rPr lang="cs-CZ" sz="2200" dirty="0" smtClean="0"/>
                        <a:t>(les)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jejž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57728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6.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 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em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 n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ěm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 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 n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/>
                        <a:t>o 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em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/>
                        <a:t>o n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ěm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7.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ím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ím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ím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ím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9512" y="6027003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Zapamatuj si 1. pád rodu mužského životného a 4. pád rodu mužského neživotného.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4" y="1700806"/>
          <a:ext cx="1368152" cy="4193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</a:tblGrid>
              <a:tr h="42264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on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3084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24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jemu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9085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jeho</a:t>
                      </a:r>
                    </a:p>
                    <a:p>
                      <a:pPr algn="ctr"/>
                      <a:r>
                        <a:rPr lang="cs-CZ" sz="2200" b="1" dirty="0" smtClean="0"/>
                        <a:t>jej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741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jej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30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 něm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088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jím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75856" y="1700808"/>
          <a:ext cx="1368152" cy="42030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</a:tblGrid>
              <a:tr h="429932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ona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1585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jí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24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jí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550">
                <a:tc>
                  <a:txBody>
                    <a:bodyPr/>
                    <a:lstStyle/>
                    <a:p>
                      <a:pPr algn="ctr"/>
                      <a:r>
                        <a:rPr lang="cs-CZ" sz="2200" b="1" smtClean="0"/>
                        <a:t>ji</a:t>
                      </a:r>
                      <a:endParaRPr lang="cs-CZ" sz="2200" b="1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7579">
                <a:tc>
                  <a:txBody>
                    <a:bodyPr/>
                    <a:lstStyle/>
                    <a:p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 ní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jí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796136" y="1700808"/>
          <a:ext cx="1656184" cy="41934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</a:tblGrid>
              <a:tr h="422645">
                <a:tc>
                  <a:txBody>
                    <a:bodyPr/>
                    <a:lstStyle/>
                    <a:p>
                      <a:pPr algn="ctr"/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ono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3083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jeho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3524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tx1"/>
                          </a:solidFill>
                        </a:rPr>
                        <a:t>jemu</a:t>
                      </a:r>
                      <a:endParaRPr lang="cs-CZ" sz="2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9084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je</a:t>
                      </a:r>
                    </a:p>
                    <a:p>
                      <a:pPr algn="ctr"/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4740">
                <a:tc>
                  <a:txBody>
                    <a:bodyPr/>
                    <a:lstStyle/>
                    <a:p>
                      <a:pPr algn="ctr"/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300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 něm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087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jím</a:t>
                      </a:r>
                      <a:endParaRPr lang="cs-CZ" sz="2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268760"/>
          <a:ext cx="8208912" cy="39151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056"/>
                <a:gridCol w="1537160"/>
                <a:gridCol w="944581"/>
                <a:gridCol w="1338711"/>
                <a:gridCol w="1173092"/>
                <a:gridCol w="1635610"/>
                <a:gridCol w="1172702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</a:t>
                      </a:r>
                      <a:r>
                        <a:rPr lang="cs-CZ" sz="2000" baseline="0" dirty="0" smtClean="0"/>
                        <a:t> mužský</a:t>
                      </a:r>
                      <a:r>
                        <a:rPr lang="cs-CZ" sz="2000" dirty="0" smtClean="0"/>
                        <a:t>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 ženský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        rod střední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5848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1. 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naši chlapci</a:t>
                      </a:r>
                    </a:p>
                    <a:p>
                      <a:r>
                        <a:rPr lang="cs-CZ" sz="2200" dirty="0" smtClean="0"/>
                        <a:t>naše lesy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již</a:t>
                      </a:r>
                    </a:p>
                    <a:p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jež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979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j</a:t>
                      </a:r>
                      <a:r>
                        <a:rPr lang="cs-CZ" sz="2200" dirty="0" smtClean="0">
                          <a:solidFill>
                            <a:srgbClr val="FA3CE3"/>
                          </a:solidFill>
                        </a:rPr>
                        <a:t>e</a:t>
                      </a:r>
                      <a:r>
                        <a:rPr lang="cs-CZ" sz="2200" dirty="0" smtClean="0"/>
                        <a:t>ž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0938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2.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rowSpan="5" gridSpan="2">
                  <a:txBody>
                    <a:bodyPr/>
                    <a:lstStyle/>
                    <a:p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ich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ich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5"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39472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3.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im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im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493400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4.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rgbClr val="FA3CE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557728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6.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o 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ich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 n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ich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7.</a:t>
                      </a: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naš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imi</a:t>
                      </a:r>
                      <a:endParaRPr lang="cs-CZ" sz="22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r>
                        <a:rPr lang="cs-CZ" sz="2200" dirty="0" smtClean="0">
                          <a:solidFill>
                            <a:srgbClr val="C00000"/>
                          </a:solidFill>
                        </a:rPr>
                        <a:t>imi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D03B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404664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Skloňování zájmena jenž – množné číslo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15616" y="5517232"/>
            <a:ext cx="6768752" cy="100811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Opět platí, že si musíme zapamatovat hlavně 1. pád.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Proč zájmeno jenž stále používáme? Porovnej tyto věty: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836712"/>
            <a:ext cx="7560840" cy="93610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3E4D1F"/>
                </a:solidFill>
              </a:rPr>
              <a:t>S napětím jsme pozorovali chameleona, který nehybně seděl na větvi, která byla připevněna ke stěně terária, které stálo v rohu pokoje.</a:t>
            </a:r>
            <a:endParaRPr lang="cs-CZ" sz="2000" dirty="0">
              <a:solidFill>
                <a:srgbClr val="3E4D1F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1916832"/>
            <a:ext cx="7704856" cy="108012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S napětím jsme pozorovali chameleona, </a:t>
            </a:r>
            <a:r>
              <a:rPr lang="cs-CZ" sz="2000" dirty="0" smtClean="0">
                <a:solidFill>
                  <a:srgbClr val="3E4D1F"/>
                </a:solidFill>
              </a:rPr>
              <a:t>který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nehybně seděl na větvi, </a:t>
            </a:r>
            <a:r>
              <a:rPr lang="cs-CZ" sz="2000" dirty="0" smtClean="0">
                <a:solidFill>
                  <a:srgbClr val="3E4D1F"/>
                </a:solidFill>
              </a:rPr>
              <a:t>jež </a:t>
            </a:r>
            <a:r>
              <a:rPr lang="cs-CZ" sz="2000" dirty="0" smtClean="0">
                <a:solidFill>
                  <a:schemeClr val="tx1"/>
                </a:solidFill>
              </a:rPr>
              <a:t>byla připevněna ke stěně terária</a:t>
            </a:r>
            <a:r>
              <a:rPr lang="cs-CZ" sz="2000" dirty="0" smtClean="0">
                <a:solidFill>
                  <a:srgbClr val="3E4D1F"/>
                </a:solidFill>
              </a:rPr>
              <a:t>, které </a:t>
            </a:r>
            <a:r>
              <a:rPr lang="cs-CZ" sz="2000" dirty="0" smtClean="0">
                <a:solidFill>
                  <a:schemeClr val="tx1"/>
                </a:solidFill>
              </a:rPr>
              <a:t>stálo v rohu pokoje.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31640" y="3933056"/>
            <a:ext cx="7812360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Záviděli jsme žákům,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kterým</a:t>
            </a:r>
            <a:r>
              <a:rPr lang="cs-CZ" sz="2000" dirty="0" smtClean="0">
                <a:solidFill>
                  <a:schemeClr val="tx1"/>
                </a:solidFill>
              </a:rPr>
              <a:t> hasiči při požárním cvičení nasadili dýchací přístroje a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které</a:t>
            </a:r>
            <a:r>
              <a:rPr lang="cs-CZ" sz="2000" dirty="0" smtClean="0">
                <a:solidFill>
                  <a:schemeClr val="tx1"/>
                </a:solidFill>
              </a:rPr>
              <a:t> vyváděli ze třídy,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která</a:t>
            </a:r>
            <a:r>
              <a:rPr lang="cs-CZ" sz="2000" dirty="0" smtClean="0">
                <a:solidFill>
                  <a:schemeClr val="tx1"/>
                </a:solidFill>
              </a:rPr>
              <a:t> byla plná umělého kouře.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67136" y="5157192"/>
            <a:ext cx="7776864" cy="108012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Záviděli jsme žákům,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kterým</a:t>
            </a:r>
            <a:r>
              <a:rPr lang="cs-CZ" sz="2000" dirty="0" smtClean="0">
                <a:solidFill>
                  <a:schemeClr val="tx1"/>
                </a:solidFill>
              </a:rPr>
              <a:t> hasiči při požárním cvičení nasadili dýchací přístroje a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které</a:t>
            </a:r>
            <a:r>
              <a:rPr lang="cs-CZ" sz="2000" dirty="0" smtClean="0">
                <a:solidFill>
                  <a:schemeClr val="tx1"/>
                </a:solidFill>
              </a:rPr>
              <a:t> vyváděli ze třídy,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jež</a:t>
            </a:r>
            <a:r>
              <a:rPr lang="cs-CZ" sz="2000" dirty="0" smtClean="0">
                <a:solidFill>
                  <a:schemeClr val="tx1"/>
                </a:solidFill>
              </a:rPr>
              <a:t> byla plná umělého kouře.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ředitelka\AppData\Local\Microsoft\Windows\Temporary Internet Files\Content.IE5\O6QWF2JL\MC9000839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6358" y="1124744"/>
            <a:ext cx="967642" cy="1430873"/>
          </a:xfrm>
          <a:prstGeom prst="rect">
            <a:avLst/>
          </a:prstGeom>
          <a:noFill/>
        </p:spPr>
      </p:pic>
      <p:pic>
        <p:nvPicPr>
          <p:cNvPr id="2051" name="Picture 3" descr="C:\Users\ředitelka\AppData\Local\Microsoft\Windows\Temporary Internet Files\Content.IE5\NFJMQT46\MC9002516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93096"/>
            <a:ext cx="1187624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 flipV="1">
            <a:off x="0" y="764704"/>
            <a:ext cx="9144000" cy="72008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980728"/>
            <a:ext cx="8712968" cy="646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Hledali jsme lopatu, ………………………………………………………….bychom nabírali písek.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Dostal jsem dopis, v …………………………………………………………. bylo pozvání na svatbu.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Děti zpívaly o růži, …………………………………………………………….se rozvila.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Přišli jsme na nádvoří, ……………………………………………………….mělo čtvercový tvar.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Les, ke ………………………………………………….. se Ivánek blížil, byl začarovaný.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Kapři, bez ………………………………………………si nedovedeme představit Vánoce, už plavali ve vaně.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Písemky, ……………………………………………..píšeme z českého jazyka, nejsou těžké.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03848" y="1700808"/>
            <a:ext cx="2664296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kterém, našem, </a:t>
            </a:r>
            <a:r>
              <a:rPr lang="cs-CZ" sz="2000" dirty="0" smtClean="0">
                <a:solidFill>
                  <a:srgbClr val="FFFF00"/>
                </a:solidFill>
              </a:rPr>
              <a:t>němž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03848" y="764704"/>
            <a:ext cx="2160240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kterou, naší, </a:t>
            </a:r>
            <a:r>
              <a:rPr lang="cs-CZ" sz="2000" dirty="0" smtClean="0">
                <a:solidFill>
                  <a:srgbClr val="FFFF00"/>
                </a:solidFill>
              </a:rPr>
              <a:t>jíž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47864" y="2564904"/>
            <a:ext cx="2160240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která, naše, </a:t>
            </a:r>
            <a:r>
              <a:rPr lang="cs-CZ" sz="2000" dirty="0" smtClean="0">
                <a:solidFill>
                  <a:srgbClr val="FFFF00"/>
                </a:solidFill>
              </a:rPr>
              <a:t>jež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19872" y="3501008"/>
            <a:ext cx="2160240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které, naše, </a:t>
            </a:r>
            <a:r>
              <a:rPr lang="cs-CZ" sz="2000" dirty="0" smtClean="0">
                <a:solidFill>
                  <a:srgbClr val="FFFF00"/>
                </a:solidFill>
              </a:rPr>
              <a:t>jež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59632" y="4221088"/>
            <a:ext cx="2880320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kterému, našemu, </a:t>
            </a:r>
            <a:r>
              <a:rPr lang="cs-CZ" sz="2000" dirty="0" smtClean="0">
                <a:solidFill>
                  <a:srgbClr val="FFFF00"/>
                </a:solidFill>
              </a:rPr>
              <a:t>němuž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63688" y="5085184"/>
            <a:ext cx="2664296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kterých, našich, </a:t>
            </a:r>
            <a:r>
              <a:rPr lang="cs-CZ" sz="2000" dirty="0" smtClean="0">
                <a:solidFill>
                  <a:srgbClr val="FFFF00"/>
                </a:solidFill>
              </a:rPr>
              <a:t>nichž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835696" y="5949280"/>
            <a:ext cx="2160240" cy="576064"/>
          </a:xfrm>
          <a:prstGeom prst="round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které, naše, </a:t>
            </a:r>
            <a:r>
              <a:rPr lang="cs-CZ" sz="2000" dirty="0" smtClean="0">
                <a:solidFill>
                  <a:srgbClr val="FFFF00"/>
                </a:solidFill>
              </a:rPr>
              <a:t>jež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51720" y="260648"/>
            <a:ext cx="547260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Doplň do vět zájmeno který, náš,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jenž</a:t>
            </a:r>
            <a:r>
              <a:rPr lang="cs-CZ" sz="2400" dirty="0" smtClean="0">
                <a:solidFill>
                  <a:schemeClr val="tx1"/>
                </a:solidFill>
              </a:rPr>
              <a:t>: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1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Sestav souvětí s daným tvarem zájmena jenž. Číslo a tvar slov změň podle tvaru zájmena jenž.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1124744"/>
            <a:ext cx="3888432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potok, lávka , běžet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83768" y="1196752"/>
            <a:ext cx="1224136" cy="432048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jež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1844824"/>
            <a:ext cx="4824536" cy="432048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Běželi jsme přes lávku, jež vedla přes potok.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2420888"/>
            <a:ext cx="5040560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kočka, rybička, pozorovat, chytit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851920" y="2492896"/>
            <a:ext cx="1224136" cy="432048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již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51520" y="3140968"/>
            <a:ext cx="4680520" cy="504056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Kočka pozorovala rybičku, již chtěla chytit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51520" y="3717032"/>
            <a:ext cx="6120680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přátelé, hory, navštívit, seznámit se,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11960" y="3789040"/>
            <a:ext cx="1584176" cy="432048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 nimiž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79512" y="5949280"/>
            <a:ext cx="6480720" cy="576064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Přátelství nabídni pouze takové osobě, jíž můžeš důvěřovat.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0" y="4437112"/>
            <a:ext cx="6336704" cy="576064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Navštívili nás přátelé, s nimiž jsme se seznámili na horách.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51520" y="5157192"/>
            <a:ext cx="6336704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přátelství, nabídnout, osoba, důvěřovat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572000" y="5301208"/>
            <a:ext cx="1728192" cy="432048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jíž</a:t>
            </a:r>
            <a:endParaRPr lang="cs-CZ" sz="2000" dirty="0"/>
          </a:p>
        </p:txBody>
      </p:sp>
      <p:pic>
        <p:nvPicPr>
          <p:cNvPr id="3075" name="Picture 3" descr="C:\Users\ředitelka\AppData\Local\Microsoft\Windows\Temporary Internet Files\Content.IE5\TWC0XE2G\MP900431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124744"/>
            <a:ext cx="2007245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5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1063065"/>
            <a:ext cx="7167155" cy="3293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Doplň do vět zájmeno který, náš, jenž: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Hledali jsme lopatu, ………………………………………………………….bychom nabírali písek.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Dostal jsem dopis, v …………………………………………………………. bylo pozvání na svatbu.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Děti zpívaly o růži, …………………………………………………………….se rozvila.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Přišli jsme na nádvoří, ……………………………………………………….mělo čtvercový tvar.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Les, ke ………………………………………………….. se Ivánek blížil, byl začarovaný.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Kapři, bez ………………………………………………si nedovedeme představit Vánoce, už plavali ve vaně.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Písemky, ……………………………………………..píšeme z českého jazyka, nejsou těžké.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Sestav souvětí s daným tvarem zájmena jenž. Číslo a tvar slov změň podle tvaru zájmena jenž.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potok, lávka, běžet,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jež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kočka, rybička, pozorovat, chytit,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již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přátelé, hory, navštívit, seznámit se,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 nimiž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přátelství, nabídnout, osoba, důvěřovat,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íž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646246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Použité materiály: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Ilustrace – </a:t>
            </a:r>
            <a:r>
              <a:rPr lang="cs-CZ" sz="2800" dirty="0" smtClean="0">
                <a:solidFill>
                  <a:schemeClr val="bg1"/>
                </a:solidFill>
                <a:hlinkClick r:id="rId2"/>
              </a:rPr>
              <a:t>www.office.</a:t>
            </a:r>
            <a:r>
              <a:rPr lang="cs-CZ" sz="2800" dirty="0" err="1" smtClean="0">
                <a:solidFill>
                  <a:schemeClr val="bg1"/>
                </a:solidFill>
                <a:hlinkClick r:id="rId2"/>
              </a:rPr>
              <a:t>microsoft.com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Texty -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873</Words>
  <Application>Microsoft Office PowerPoint</Application>
  <PresentationFormat>Předvádění na obrazovce (4:3)</PresentationFormat>
  <Paragraphs>210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67</cp:revision>
  <dcterms:created xsi:type="dcterms:W3CDTF">2012-10-22T11:37:35Z</dcterms:created>
  <dcterms:modified xsi:type="dcterms:W3CDTF">2013-02-21T22:10:56Z</dcterms:modified>
</cp:coreProperties>
</file>