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67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00"/>
    <a:srgbClr val="663300"/>
    <a:srgbClr val="5C2C04"/>
    <a:srgbClr val="FF99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F440D9-E64D-431F-9D5A-5970404DB3DF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FD35A24C-103C-4126-B31A-F28FF054CD92}" type="presOf" srcId="{100B6B2E-82E6-4C11-B19B-F2DB3A0EA64F}" destId="{DBA8199F-D892-4A8E-A352-2B7844050E09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B0EB9771-7141-4A9C-AA38-EA277208D76F}" type="presOf" srcId="{130831A4-0540-4EC5-8F5A-93030E89D2D9}" destId="{F69CC921-512E-49F4-824C-A648EC5F27A5}" srcOrd="0" destOrd="0" presId="urn:microsoft.com/office/officeart/2005/8/layout/target3"/>
    <dgm:cxn modelId="{D7D47297-7FD5-4271-9100-5169BDCF4792}" type="presOf" srcId="{1D8420EA-BFA0-403B-80F5-647FA396CC45}" destId="{F7B3C0B7-F0F7-4F49-B02C-3630F8C5FAE5}" srcOrd="0" destOrd="0" presId="urn:microsoft.com/office/officeart/2005/8/layout/target3"/>
    <dgm:cxn modelId="{20BAA181-E9F4-4844-910A-BEACD8988B39}" type="presOf" srcId="{27FE2D31-D344-4B63-A89A-A89AB0D9F3E3}" destId="{FE47432B-CA46-450C-8D8F-66C300A95B52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9962BFB7-4826-4D79-AD5B-1995A7A2469F}" type="presOf" srcId="{914700B9-77B5-440A-A438-DE98B6D4894D}" destId="{BD9AF279-D483-48F2-BBBD-45F8E8923512}" srcOrd="1" destOrd="0" presId="urn:microsoft.com/office/officeart/2005/8/layout/target3"/>
    <dgm:cxn modelId="{09D74F95-6ED2-4C92-8F0C-3B4BF068962B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07308A8F-92DA-4B67-A8D1-3CE7E4D0EA4C}" type="presOf" srcId="{100B6B2E-82E6-4C11-B19B-F2DB3A0EA64F}" destId="{645AA564-2E9E-4954-AD87-AE01782CEC59}" srcOrd="0" destOrd="0" presId="urn:microsoft.com/office/officeart/2005/8/layout/target3"/>
    <dgm:cxn modelId="{04F05F23-CCE0-4601-AD09-07A95B91D985}" type="presOf" srcId="{1D8420EA-BFA0-403B-80F5-647FA396CC45}" destId="{8467D0EB-87A2-4285-8ACA-0398EFBF29BC}" srcOrd="1" destOrd="0" presId="urn:microsoft.com/office/officeart/2005/8/layout/target3"/>
    <dgm:cxn modelId="{EDE3EBF0-C832-4524-9ABB-8B76DC250B9C}" type="presParOf" srcId="{FE47432B-CA46-450C-8D8F-66C300A95B52}" destId="{B522209E-30D0-49D6-A340-2D383A11C668}" srcOrd="0" destOrd="0" presId="urn:microsoft.com/office/officeart/2005/8/layout/target3"/>
    <dgm:cxn modelId="{BE349302-6140-411B-955E-A39C1EAAF1B7}" type="presParOf" srcId="{FE47432B-CA46-450C-8D8F-66C300A95B52}" destId="{ED5A8377-51D5-4DC5-B0E7-680166966720}" srcOrd="1" destOrd="0" presId="urn:microsoft.com/office/officeart/2005/8/layout/target3"/>
    <dgm:cxn modelId="{2105AD66-20BA-4F9E-B6C1-7C7C34634BEE}" type="presParOf" srcId="{FE47432B-CA46-450C-8D8F-66C300A95B52}" destId="{F69CC921-512E-49F4-824C-A648EC5F27A5}" srcOrd="2" destOrd="0" presId="urn:microsoft.com/office/officeart/2005/8/layout/target3"/>
    <dgm:cxn modelId="{0C1A64B7-5B3B-472C-825D-EC72416FFECB}" type="presParOf" srcId="{FE47432B-CA46-450C-8D8F-66C300A95B52}" destId="{61C9CE18-EDA6-4EDF-BA1C-09779D38FBBF}" srcOrd="3" destOrd="0" presId="urn:microsoft.com/office/officeart/2005/8/layout/target3"/>
    <dgm:cxn modelId="{FC6A622D-8D21-4086-BF35-9A3A2AAC2509}" type="presParOf" srcId="{FE47432B-CA46-450C-8D8F-66C300A95B52}" destId="{D60DEAAB-7AFE-435A-ACF6-18851E4B0426}" srcOrd="4" destOrd="0" presId="urn:microsoft.com/office/officeart/2005/8/layout/target3"/>
    <dgm:cxn modelId="{D4BA9C7C-EA60-4E98-8D87-3A4C2C9358C5}" type="presParOf" srcId="{FE47432B-CA46-450C-8D8F-66C300A95B52}" destId="{F7B3C0B7-F0F7-4F49-B02C-3630F8C5FAE5}" srcOrd="5" destOrd="0" presId="urn:microsoft.com/office/officeart/2005/8/layout/target3"/>
    <dgm:cxn modelId="{FC04AE71-608B-48A5-8703-28A2F6625231}" type="presParOf" srcId="{FE47432B-CA46-450C-8D8F-66C300A95B52}" destId="{C9DA9446-E2D3-4F6A-8960-3CADFBF870B8}" srcOrd="6" destOrd="0" presId="urn:microsoft.com/office/officeart/2005/8/layout/target3"/>
    <dgm:cxn modelId="{9FE1FF57-DEB6-4306-B144-66A8A1351C14}" type="presParOf" srcId="{FE47432B-CA46-450C-8D8F-66C300A95B52}" destId="{9726EC6F-D322-4CD3-B489-1BE3DF7CE70B}" srcOrd="7" destOrd="0" presId="urn:microsoft.com/office/officeart/2005/8/layout/target3"/>
    <dgm:cxn modelId="{057B6177-8816-493C-8394-F8C7FB9AC937}" type="presParOf" srcId="{FE47432B-CA46-450C-8D8F-66C300A95B52}" destId="{645AA564-2E9E-4954-AD87-AE01782CEC59}" srcOrd="8" destOrd="0" presId="urn:microsoft.com/office/officeart/2005/8/layout/target3"/>
    <dgm:cxn modelId="{97852840-14AF-422A-B96B-8A52FC361EDE}" type="presParOf" srcId="{FE47432B-CA46-450C-8D8F-66C300A95B52}" destId="{8538CAC4-6A86-42B8-B5AF-2FF155DB9D02}" srcOrd="9" destOrd="0" presId="urn:microsoft.com/office/officeart/2005/8/layout/target3"/>
    <dgm:cxn modelId="{C5363913-DBBF-4781-AA6A-7D26A79E517E}" type="presParOf" srcId="{FE47432B-CA46-450C-8D8F-66C300A95B52}" destId="{26FD6024-A07F-46D0-8BC0-B5E595C5673D}" srcOrd="10" destOrd="0" presId="urn:microsoft.com/office/officeart/2005/8/layout/target3"/>
    <dgm:cxn modelId="{28FDBE9E-C29D-4D9C-8656-4712576CEEB5}" type="presParOf" srcId="{FE47432B-CA46-450C-8D8F-66C300A95B52}" destId="{E73F1C26-6DCD-4001-88B9-355E01E2BCE7}" srcOrd="11" destOrd="0" presId="urn:microsoft.com/office/officeart/2005/8/layout/target3"/>
    <dgm:cxn modelId="{5E4EDDC5-0077-4018-B92E-E9ACB7A3C92A}" type="presParOf" srcId="{FE47432B-CA46-450C-8D8F-66C300A95B52}" destId="{8E23E229-92FC-49D1-B5FE-0303176B8A4E}" srcOrd="12" destOrd="0" presId="urn:microsoft.com/office/officeart/2005/8/layout/target3"/>
    <dgm:cxn modelId="{E8881CE2-150A-4EE3-922C-38EF720E06CA}" type="presParOf" srcId="{FE47432B-CA46-450C-8D8F-66C300A95B52}" destId="{8467D0EB-87A2-4285-8ACA-0398EFBF29BC}" srcOrd="13" destOrd="0" presId="urn:microsoft.com/office/officeart/2005/8/layout/target3"/>
    <dgm:cxn modelId="{76ADB22F-474A-4ECC-AC59-63D98AEA5A6A}" type="presParOf" srcId="{FE47432B-CA46-450C-8D8F-66C300A95B52}" destId="{DBA8199F-D892-4A8E-A352-2B7844050E09}" srcOrd="14" destOrd="0" presId="urn:microsoft.com/office/officeart/2005/8/layout/target3"/>
    <dgm:cxn modelId="{08B1CC33-80E8-45E1-BAE5-7D61EFB50CE3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D37BD7-B7DE-408F-B530-90BF446DAB46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CF1AE1-2CEA-4256-B9C2-71CF7259AC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F1AE1-2CEA-4256-B9C2-71CF7259ACA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23A91-DD1B-4904-9609-9D25E9B9B5B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52A0-71CF-4A68-9016-43F27A5DAB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23A91-DD1B-4904-9609-9D25E9B9B5B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52A0-71CF-4A68-9016-43F27A5DAB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23A91-DD1B-4904-9609-9D25E9B9B5B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52A0-71CF-4A68-9016-43F27A5DAB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23A91-DD1B-4904-9609-9D25E9B9B5B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52A0-71CF-4A68-9016-43F27A5DAB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23A91-DD1B-4904-9609-9D25E9B9B5B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52A0-71CF-4A68-9016-43F27A5DAB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23A91-DD1B-4904-9609-9D25E9B9B5B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52A0-71CF-4A68-9016-43F27A5DAB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23A91-DD1B-4904-9609-9D25E9B9B5B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52A0-71CF-4A68-9016-43F27A5DAB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23A91-DD1B-4904-9609-9D25E9B9B5B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52A0-71CF-4A68-9016-43F27A5DAB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23A91-DD1B-4904-9609-9D25E9B9B5B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52A0-71CF-4A68-9016-43F27A5DAB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23A91-DD1B-4904-9609-9D25E9B9B5B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52A0-71CF-4A68-9016-43F27A5DAB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23A91-DD1B-4904-9609-9D25E9B9B5B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52A0-71CF-4A68-9016-43F27A5DAB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>
            <a:alpha val="5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C23A91-DD1B-4904-9609-9D25E9B9B5B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052A0-71CF-4A68-9016-43F27A5DAB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edskolaci.cz/wp-content/uploads/2009/08/podzimni-jezek.jpg" TargetMode="Externa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0/0e/Diego_Velasquez,_Aesop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wmf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0.wmf"/><Relationship Id="rId2" Type="http://schemas.openxmlformats.org/officeDocument/2006/relationships/hyperlink" Target="http://upload.wikimedia.org/wikipedia/commons/1/14/Jean_de_La_Fontain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hyperlink" Target="http://upload.wikimedia.org/wikipedia/commons/6/6c/Ivan_Krylov.jpg" TargetMode="External"/><Relationship Id="rId4" Type="http://schemas.openxmlformats.org/officeDocument/2006/relationships/image" Target="../media/image1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hyperlink" Target="http://upload.wikimedia.org/wikipedia/commons/5/5e/Ivan_Olbracht_1929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ean_de_La_Fontaine.jpg" TargetMode="External"/><Relationship Id="rId2" Type="http://schemas.openxmlformats.org/officeDocument/2006/relationships/hyperlink" Target="http://cs.wikipedia.org/wiki/Soubor:Diego_Velasquez,_Aesop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cs.wikiquote.org/wiki/Soubor:Ivan_Krylov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VY_32_INOVACE_06_S08-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říjen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Bajka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bajky Ivana </a:t>
                      </a:r>
                      <a:r>
                        <a:rPr lang="cs-CZ" sz="1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Olbrachta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 aktivní práci s literárním textem, ověření vědomostí a znalostí o literárním útvaru bajka.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samostatně vyhledává znaky bajky, zná přední české 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světové autory bajek.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1196752"/>
            <a:ext cx="48245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BAJKA</a:t>
            </a:r>
            <a:endParaRPr lang="cs-CZ" sz="8000" b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3501008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5C2C04"/>
                </a:solidFill>
              </a:rPr>
              <a:t>LITERÁRNÍ VÝCHOVA PRO 7. ROČNÍK</a:t>
            </a:r>
            <a:endParaRPr lang="cs-CZ" sz="3600" dirty="0">
              <a:solidFill>
                <a:srgbClr val="5C2C04"/>
              </a:solidFill>
            </a:endParaRPr>
          </a:p>
        </p:txBody>
      </p:sp>
      <p:pic>
        <p:nvPicPr>
          <p:cNvPr id="1026" name="Picture 2" descr="C:\Users\ředitelka\AppData\Local\Microsoft\Windows\Temporary Internet Files\Content.IE5\UOPTGVG3\MC90039144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052736"/>
            <a:ext cx="1824228" cy="1048817"/>
          </a:xfrm>
          <a:prstGeom prst="rect">
            <a:avLst/>
          </a:prstGeom>
          <a:noFill/>
        </p:spPr>
      </p:pic>
      <p:pic>
        <p:nvPicPr>
          <p:cNvPr id="1027" name="Picture 3" descr="C:\Users\ředitelka\AppData\Local\Microsoft\Windows\Temporary Internet Files\Content.IE5\TWC0XE2G\MC9003244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332656"/>
            <a:ext cx="1223467" cy="1818742"/>
          </a:xfrm>
          <a:prstGeom prst="rect">
            <a:avLst/>
          </a:prstGeom>
          <a:noFill/>
        </p:spPr>
      </p:pic>
      <p:pic>
        <p:nvPicPr>
          <p:cNvPr id="1028" name="Picture 4" descr="C:\Users\ředitelka\AppData\Local\Microsoft\Windows\Temporary Internet Files\Content.IE5\XGWX22YM\MC9004413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4725144"/>
            <a:ext cx="1368152" cy="1440160"/>
          </a:xfrm>
          <a:prstGeom prst="rect">
            <a:avLst/>
          </a:prstGeom>
          <a:noFill/>
        </p:spPr>
      </p:pic>
      <p:pic>
        <p:nvPicPr>
          <p:cNvPr id="1029" name="Picture 5" descr="C:\Users\ředitelka\AppData\Local\Microsoft\Windows\Temporary Internet Files\Content.IE5\S60VYMRK\MC90041163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4437112"/>
            <a:ext cx="1165225" cy="1619250"/>
          </a:xfrm>
          <a:prstGeom prst="rect">
            <a:avLst/>
          </a:prstGeom>
          <a:noFill/>
        </p:spPr>
      </p:pic>
      <p:pic>
        <p:nvPicPr>
          <p:cNvPr id="1030" name="Picture 6" descr="C:\Users\ředitelka\AppData\Local\Microsoft\Windows\Temporary Internet Files\Content.IE5\UOPTGVG3\MC90022105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960" y="4869160"/>
            <a:ext cx="648072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88640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Co si pamatovat o bajce: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412776"/>
            <a:ext cx="244827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b="1" dirty="0" smtClean="0"/>
              <a:t>příběh</a:t>
            </a:r>
          </a:p>
          <a:p>
            <a:pPr>
              <a:buFont typeface="Arial" pitchFamily="34" charset="0"/>
              <a:buChar char="•"/>
            </a:pPr>
            <a:endParaRPr lang="cs-CZ" sz="2400" b="1" dirty="0"/>
          </a:p>
          <a:p>
            <a:endParaRPr lang="cs-CZ" sz="2400" b="1" dirty="0" smtClean="0"/>
          </a:p>
          <a:p>
            <a:pPr>
              <a:buFont typeface="Arial" pitchFamily="34" charset="0"/>
              <a:buChar char="•"/>
            </a:pPr>
            <a:r>
              <a:rPr lang="cs-CZ" sz="2400" b="1" dirty="0" smtClean="0"/>
              <a:t> zvířata</a:t>
            </a:r>
          </a:p>
          <a:p>
            <a:pPr>
              <a:buFont typeface="Arial" pitchFamily="34" charset="0"/>
              <a:buChar char="•"/>
            </a:pPr>
            <a:endParaRPr lang="cs-CZ" sz="2400" b="1" dirty="0"/>
          </a:p>
          <a:p>
            <a:pPr>
              <a:buFont typeface="Arial" pitchFamily="34" charset="0"/>
              <a:buChar char="•"/>
            </a:pPr>
            <a:endParaRPr lang="cs-CZ" sz="2400" b="1" dirty="0" smtClean="0"/>
          </a:p>
          <a:p>
            <a:pPr>
              <a:buFont typeface="Arial" pitchFamily="34" charset="0"/>
              <a:buChar char="•"/>
            </a:pPr>
            <a:r>
              <a:rPr lang="cs-CZ" sz="2400" b="1" dirty="0" smtClean="0"/>
              <a:t> lidské vlastnosti</a:t>
            </a:r>
          </a:p>
          <a:p>
            <a:pPr>
              <a:buFont typeface="Arial" pitchFamily="34" charset="0"/>
              <a:buChar char="•"/>
            </a:pPr>
            <a:endParaRPr lang="cs-CZ" sz="2400" b="1" dirty="0"/>
          </a:p>
          <a:p>
            <a:pPr>
              <a:buFont typeface="Arial" pitchFamily="34" charset="0"/>
              <a:buChar char="•"/>
            </a:pPr>
            <a:endParaRPr lang="cs-CZ" sz="2400" b="1" dirty="0" smtClean="0"/>
          </a:p>
          <a:p>
            <a:pPr>
              <a:buFont typeface="Arial" pitchFamily="34" charset="0"/>
              <a:buChar char="•"/>
            </a:pPr>
            <a:r>
              <a:rPr lang="cs-CZ" sz="2400" b="1" dirty="0" smtClean="0"/>
              <a:t> alegorie</a:t>
            </a:r>
          </a:p>
          <a:p>
            <a:pPr>
              <a:buFont typeface="Arial" pitchFamily="34" charset="0"/>
              <a:buChar char="•"/>
            </a:pPr>
            <a:endParaRPr lang="cs-CZ" sz="2400" b="1" dirty="0"/>
          </a:p>
          <a:p>
            <a:endParaRPr lang="cs-CZ" sz="2400" b="1" dirty="0"/>
          </a:p>
          <a:p>
            <a:pPr>
              <a:buFont typeface="Arial" pitchFamily="34" charset="0"/>
              <a:buChar char="•"/>
            </a:pPr>
            <a:r>
              <a:rPr lang="cs-CZ" sz="2400" b="1" dirty="0" smtClean="0"/>
              <a:t> ponaučení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3563888" y="1124744"/>
            <a:ext cx="5256584" cy="100811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krátký veršovaný nebo prozaický příběh v rozsahu pohádky</a:t>
            </a:r>
            <a:endParaRPr lang="cs-CZ" sz="2000" dirty="0"/>
          </a:p>
        </p:txBody>
      </p:sp>
      <p:sp>
        <p:nvSpPr>
          <p:cNvPr id="5" name="Zaoblený obdélník 4"/>
          <p:cNvSpPr/>
          <p:nvPr/>
        </p:nvSpPr>
        <p:spPr>
          <a:xfrm>
            <a:off x="3563888" y="2204864"/>
            <a:ext cx="5256584" cy="100811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hlavními hrdiny</a:t>
            </a:r>
            <a:r>
              <a:rPr lang="cs-CZ" sz="2000" dirty="0" smtClean="0"/>
              <a:t> jsou zvířata, ale mohou to být i rostliny nebo lidé</a:t>
            </a:r>
            <a:endParaRPr lang="cs-CZ" sz="2000" dirty="0"/>
          </a:p>
        </p:txBody>
      </p:sp>
      <p:sp>
        <p:nvSpPr>
          <p:cNvPr id="6" name="Zaoblený obdélník 5"/>
          <p:cNvSpPr/>
          <p:nvPr/>
        </p:nvSpPr>
        <p:spPr>
          <a:xfrm>
            <a:off x="3563888" y="3284984"/>
            <a:ext cx="5256584" cy="100811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hlavní hrdinové (zvířata) představují lidské vlastnosti</a:t>
            </a:r>
            <a:endParaRPr lang="cs-CZ" sz="2000" dirty="0"/>
          </a:p>
        </p:txBody>
      </p:sp>
      <p:sp>
        <p:nvSpPr>
          <p:cNvPr id="7" name="Zaoblený obdélník 6"/>
          <p:cNvSpPr/>
          <p:nvPr/>
        </p:nvSpPr>
        <p:spPr>
          <a:xfrm>
            <a:off x="3563888" y="5445224"/>
            <a:ext cx="5256584" cy="100811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z bajky vyplývá ponaučení, které můžeme vyjádřit pomocí </a:t>
            </a:r>
            <a:r>
              <a:rPr lang="cs-CZ" sz="2000" b="1" dirty="0" smtClean="0"/>
              <a:t>přísloví nebo rčení</a:t>
            </a:r>
            <a:endParaRPr lang="cs-CZ" sz="20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3563888" y="4365104"/>
            <a:ext cx="5256584" cy="100811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jinotaj </a:t>
            </a:r>
            <a:r>
              <a:rPr lang="cs-CZ" sz="2000" dirty="0" smtClean="0"/>
              <a:t>– skrytý význam </a:t>
            </a:r>
            <a:endParaRPr lang="cs-CZ" sz="2000" dirty="0"/>
          </a:p>
        </p:txBody>
      </p:sp>
      <p:pic>
        <p:nvPicPr>
          <p:cNvPr id="2050" name="Picture 2" descr="C:\Users\ředitelka\AppData\Local\Microsoft\Windows\Temporary Internet Files\Content.IE5\OJIJL6BD\MC9004264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828800" cy="1545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188640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Poslechni si následující bajku.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0" y="548680"/>
            <a:ext cx="9144000" cy="6309320"/>
          </a:xfrm>
          <a:prstGeom prst="rect">
            <a:avLst/>
          </a:prstGeom>
          <a:solidFill>
            <a:srgbClr val="CC66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</a:p>
          <a:p>
            <a:pPr algn="ctr"/>
            <a:endParaRPr lang="cs-CZ" dirty="0"/>
          </a:p>
          <a:p>
            <a:pPr algn="ctr"/>
            <a:r>
              <a:rPr lang="cs-CZ" b="1" dirty="0" smtClean="0"/>
              <a:t>Ježek a vlk</a:t>
            </a:r>
          </a:p>
          <a:p>
            <a:r>
              <a:rPr lang="cs-CZ" dirty="0"/>
              <a:t> </a:t>
            </a:r>
            <a:r>
              <a:rPr lang="cs-CZ" dirty="0" smtClean="0"/>
              <a:t>    Na lesní cestě potkal malý ježek  vlka. Vlk je už starý, chybí mu několik zubů, kulhá na zadní tlapku a jeho srst už dávno ztratila lesk.</a:t>
            </a:r>
          </a:p>
          <a:p>
            <a:r>
              <a:rPr lang="cs-CZ" dirty="0"/>
              <a:t> </a:t>
            </a:r>
            <a:r>
              <a:rPr lang="cs-CZ" dirty="0" smtClean="0"/>
              <a:t>    „Kam jdeš, vlku?“ ptá se zvesela ježek.</a:t>
            </a:r>
          </a:p>
          <a:p>
            <a:r>
              <a:rPr lang="cs-CZ" dirty="0"/>
              <a:t> </a:t>
            </a:r>
            <a:r>
              <a:rPr lang="cs-CZ" dirty="0" smtClean="0"/>
              <a:t>    „K potoku. Snad se mi podaří ulovit alespoň malou rybku nebo chytit zelenou žabku,“ smutně odpoví vlk.</a:t>
            </a:r>
          </a:p>
          <a:p>
            <a:r>
              <a:rPr lang="cs-CZ" dirty="0"/>
              <a:t> </a:t>
            </a:r>
            <a:r>
              <a:rPr lang="cs-CZ" dirty="0" smtClean="0"/>
              <a:t>    „Proč si nepočkáš </a:t>
            </a:r>
            <a:r>
              <a:rPr lang="cs-CZ" smtClean="0"/>
              <a:t>na Karkulku, </a:t>
            </a:r>
            <a:r>
              <a:rPr lang="cs-CZ" dirty="0" smtClean="0"/>
              <a:t>nebo rovnou neběžíš spolknout babičku v chaloupce za lesem?“ vysmívá se ježek.</a:t>
            </a:r>
          </a:p>
          <a:p>
            <a:r>
              <a:rPr lang="cs-CZ" dirty="0"/>
              <a:t> </a:t>
            </a:r>
            <a:r>
              <a:rPr lang="cs-CZ" dirty="0" smtClean="0"/>
              <a:t>    Vlk jenom smutně sklopí oči a neodpovídá.</a:t>
            </a:r>
          </a:p>
          <a:p>
            <a:r>
              <a:rPr lang="cs-CZ" dirty="0"/>
              <a:t> </a:t>
            </a:r>
            <a:r>
              <a:rPr lang="cs-CZ" dirty="0" smtClean="0"/>
              <a:t>    Ježek se začne vychloubat: „To mě má každý rád. Ve škole mě děti malují s jablíčky a hruškami na bodlinách, učí se o mně, jak jsem užitečný a hodný.“</a:t>
            </a:r>
          </a:p>
          <a:p>
            <a:r>
              <a:rPr lang="cs-CZ" dirty="0"/>
              <a:t>  </a:t>
            </a:r>
            <a:r>
              <a:rPr lang="cs-CZ" dirty="0" smtClean="0"/>
              <a:t>   Vlk mlčí. Ví, že má pověst zlého zvířete, které bezdůvodně napadá i bezbranné, včetně lidí.</a:t>
            </a:r>
          </a:p>
          <a:p>
            <a:r>
              <a:rPr lang="cs-CZ" dirty="0"/>
              <a:t> </a:t>
            </a:r>
            <a:r>
              <a:rPr lang="cs-CZ" dirty="0" smtClean="0"/>
              <a:t>    Za nějaký čas se hladový vlk vypraví až k vesnici, aby si ulovil nějakou zaběhlou slípku nebo jehně, které se vzdálilo od stáda. Najednou uslyší zoufalé volání: „Vlku, vlčku, pomoz mi!“</a:t>
            </a:r>
          </a:p>
          <a:p>
            <a:r>
              <a:rPr lang="cs-CZ" dirty="0"/>
              <a:t> </a:t>
            </a:r>
            <a:r>
              <a:rPr lang="cs-CZ" dirty="0" smtClean="0"/>
              <a:t>    Vlk se rozhlédne a na dvorku první chalupy uvidí železnou klec a v ní naříkajícího ježka. </a:t>
            </a:r>
          </a:p>
          <a:p>
            <a:r>
              <a:rPr lang="cs-CZ" dirty="0" smtClean="0"/>
              <a:t>„Proč pláčeš, ježku? Jídla máš kolem sebe dost, červená jablíčka, žluté hruštičky. A za pár dní tě děti určitě pustí.“</a:t>
            </a:r>
          </a:p>
          <a:p>
            <a:r>
              <a:rPr lang="cs-CZ" dirty="0"/>
              <a:t> </a:t>
            </a:r>
            <a:r>
              <a:rPr lang="cs-CZ" dirty="0" smtClean="0"/>
              <a:t>    „Dost jídla? Ale vlku, já přece jablka ani hrušky nejím! Takhle kdyby byla nějaká žížala, červ nebo kousek syrového masíčka ze slepičky. Za pár dní bude dozajista po mně.“</a:t>
            </a:r>
          </a:p>
          <a:p>
            <a:r>
              <a:rPr lang="cs-CZ" dirty="0"/>
              <a:t> </a:t>
            </a:r>
            <a:r>
              <a:rPr lang="cs-CZ" dirty="0" smtClean="0"/>
              <a:t>    Vlkovi se ježka zželelo. Máchl tlapkou, převrátil klec a ježka vysvobodil.</a:t>
            </a:r>
          </a:p>
          <a:p>
            <a:r>
              <a:rPr lang="cs-CZ" dirty="0"/>
              <a:t> </a:t>
            </a:r>
            <a:r>
              <a:rPr lang="cs-CZ" dirty="0" smtClean="0"/>
              <a:t>    „Děkuji ti, vlku, do konce života si budu pamatovat, že ………………………………………………..“ 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</a:p>
        </p:txBody>
      </p:sp>
      <p:pic>
        <p:nvPicPr>
          <p:cNvPr id="3074" name="Picture 2" descr="C:\Users\ředitelka\AppData\Local\Microsoft\Windows\Temporary Internet Files\Content.IE5\TJ4KF576\MC9003362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28384" y="0"/>
            <a:ext cx="629471" cy="861764"/>
          </a:xfrm>
          <a:prstGeom prst="rect">
            <a:avLst/>
          </a:prstGeom>
          <a:noFill/>
        </p:spPr>
      </p:pic>
      <p:pic>
        <p:nvPicPr>
          <p:cNvPr id="3076" name="Picture 4" descr="zvirata v lese podzimni vyrobky podzim podzim  : podzimni jezek 150x150 Podzimní šablony   ježek">
            <a:hlinkClick r:id="rId3" tooltip="ježek vybarvený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0"/>
            <a:ext cx="1080120" cy="8640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Otázky k textu: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764704"/>
            <a:ext cx="54726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Jaké lidské vlastnosti představují ježek a vlk?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844824"/>
            <a:ext cx="85689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dirty="0" smtClean="0"/>
              <a:t>2.   </a:t>
            </a:r>
            <a:r>
              <a:rPr lang="cs-CZ" sz="2000" dirty="0" smtClean="0"/>
              <a:t>Co si bude ježek do konce života pamatovat? Použij české přísloví nebo rčení.    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2924944"/>
            <a:ext cx="51845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r>
              <a:rPr lang="cs-CZ" sz="2000" dirty="0" smtClean="0"/>
              <a:t>.  Musí bajka končit dobře?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4077072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r>
              <a:rPr lang="cs-CZ" sz="2000" dirty="0" smtClean="0"/>
              <a:t>. Ukonči bajku jinak. </a:t>
            </a:r>
            <a:endParaRPr lang="cs-CZ" sz="2000" dirty="0"/>
          </a:p>
        </p:txBody>
      </p:sp>
      <p:pic>
        <p:nvPicPr>
          <p:cNvPr id="1026" name="Picture 2" descr="C:\Users\ředitelka\AppData\Local\Microsoft\Windows\Temporary Internet Files\Content.IE5\I09YZ88C\MC90005734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88640"/>
            <a:ext cx="1799539" cy="1485900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251520" y="1268760"/>
            <a:ext cx="7632848" cy="504056"/>
          </a:xfrm>
          <a:prstGeom prst="rect">
            <a:avLst/>
          </a:prstGeom>
          <a:solidFill>
            <a:srgbClr val="5C2C04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ježek – namyšlenost                                   vlk – soucítění, dobrota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251520" y="2420888"/>
            <a:ext cx="7632848" cy="504056"/>
          </a:xfrm>
          <a:prstGeom prst="rect">
            <a:avLst/>
          </a:prstGeom>
          <a:solidFill>
            <a:srgbClr val="5C2C04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Pýcha předchází pád. Na každého jednou dojde.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251520" y="3501008"/>
            <a:ext cx="7632848" cy="504056"/>
          </a:xfrm>
          <a:prstGeom prst="rect">
            <a:avLst/>
          </a:prstGeom>
          <a:solidFill>
            <a:srgbClr val="5C2C04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Nemusí. Řada bajek končí smutně, tragicky.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323528" y="4725144"/>
            <a:ext cx="7632848" cy="1296144"/>
          </a:xfrm>
          <a:prstGeom prst="rect">
            <a:avLst/>
          </a:prstGeom>
          <a:solidFill>
            <a:srgbClr val="5C2C04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/>
              <a:t>Vlkovi bylo ježka líto. Ale byl už starý a tak vysoký plot už nemohl přeskočit. Ježek zůstal zavřený v kleci. Zemřel hlady, i když měl kolem sebe ta nejkrásnější jablka a hrušky, které se toho léta urodily.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6165304"/>
            <a:ext cx="46857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5. Který konec bys v bajce ponechal a proč?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Stejná bajka může mít i veršovanou podobu.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467544" y="1340768"/>
            <a:ext cx="8136904" cy="4968552"/>
          </a:xfrm>
          <a:prstGeom prst="rect">
            <a:avLst/>
          </a:prstGeom>
          <a:solidFill>
            <a:srgbClr val="CC6600"/>
          </a:solidFill>
          <a:ln>
            <a:solidFill>
              <a:srgbClr val="5C2C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2" rtlCol="0" anchor="ctr"/>
          <a:lstStyle/>
          <a:p>
            <a:pPr algn="ctr"/>
            <a:r>
              <a:rPr lang="cs-CZ" sz="2000" dirty="0" smtClean="0"/>
              <a:t>Ježek a vlk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Šedý vlk se lesem plouží</a:t>
            </a:r>
          </a:p>
          <a:p>
            <a:pPr algn="ctr"/>
            <a:r>
              <a:rPr lang="cs-CZ" sz="2000" dirty="0" smtClean="0"/>
              <a:t>krutý hlad ho týdny ……..</a:t>
            </a:r>
          </a:p>
          <a:p>
            <a:pPr algn="ctr"/>
            <a:r>
              <a:rPr lang="cs-CZ" sz="2000" dirty="0" smtClean="0"/>
              <a:t>Kdyby aspoň rybka byla,</a:t>
            </a:r>
          </a:p>
          <a:p>
            <a:pPr algn="ctr"/>
            <a:r>
              <a:rPr lang="cs-CZ" sz="2000" dirty="0" smtClean="0"/>
              <a:t>nebo žabka, co se ………..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Lehce radí ježek vlku. </a:t>
            </a:r>
          </a:p>
          <a:p>
            <a:pPr algn="ctr"/>
            <a:r>
              <a:rPr lang="cs-CZ" sz="2000" dirty="0" smtClean="0"/>
              <a:t>Bafni v lese na ……….. </a:t>
            </a:r>
          </a:p>
          <a:p>
            <a:pPr algn="ctr"/>
            <a:r>
              <a:rPr lang="cs-CZ" sz="2000" dirty="0" smtClean="0"/>
              <a:t>Ježkovi však rada chybí,</a:t>
            </a:r>
          </a:p>
          <a:p>
            <a:pPr algn="ctr"/>
            <a:r>
              <a:rPr lang="cs-CZ" sz="2000" dirty="0" smtClean="0"/>
              <a:t>když ho děti v listí ……...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Jablek, hrušek plnou klec,</a:t>
            </a:r>
          </a:p>
          <a:p>
            <a:pPr algn="ctr"/>
            <a:r>
              <a:rPr lang="cs-CZ" sz="2000" dirty="0" smtClean="0"/>
              <a:t>proč má zemřít …………….?</a:t>
            </a:r>
          </a:p>
          <a:p>
            <a:pPr algn="ctr"/>
            <a:r>
              <a:rPr lang="cs-CZ" sz="2000" dirty="0" smtClean="0"/>
              <a:t>Maso jedí rádi  ježci, </a:t>
            </a:r>
          </a:p>
          <a:p>
            <a:pPr algn="ctr"/>
            <a:r>
              <a:rPr lang="cs-CZ" sz="2000" dirty="0" smtClean="0"/>
              <a:t>jsou to přece ……………….</a:t>
            </a:r>
          </a:p>
          <a:p>
            <a:pPr algn="ctr"/>
            <a:endParaRPr lang="cs-CZ" sz="2000" dirty="0" smtClean="0"/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Jablka ho nenasytí,</a:t>
            </a:r>
          </a:p>
          <a:p>
            <a:pPr algn="ctr"/>
            <a:r>
              <a:rPr lang="cs-CZ" sz="2000" dirty="0" smtClean="0"/>
              <a:t>červy v kleci těžko ………….</a:t>
            </a:r>
          </a:p>
          <a:p>
            <a:pPr algn="ctr"/>
            <a:r>
              <a:rPr lang="cs-CZ" sz="2000" dirty="0" smtClean="0"/>
              <a:t>Pomoc, </a:t>
            </a:r>
            <a:r>
              <a:rPr lang="cs-CZ" sz="2000" dirty="0" err="1" smtClean="0"/>
              <a:t>pomoc</a:t>
            </a:r>
            <a:r>
              <a:rPr lang="cs-CZ" sz="2000" dirty="0" smtClean="0"/>
              <a:t>, tence volá,</a:t>
            </a:r>
          </a:p>
          <a:p>
            <a:pPr algn="ctr"/>
            <a:r>
              <a:rPr lang="cs-CZ" sz="2000" dirty="0" smtClean="0"/>
              <a:t>jestlipak vlk hradbu ………...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Starý vlk však odvážný je, </a:t>
            </a:r>
          </a:p>
          <a:p>
            <a:pPr algn="ctr"/>
            <a:r>
              <a:rPr lang="cs-CZ" sz="2000" dirty="0" smtClean="0"/>
              <a:t>ježka hbitě …………….</a:t>
            </a:r>
          </a:p>
          <a:p>
            <a:pPr algn="ctr"/>
            <a:r>
              <a:rPr lang="cs-CZ" sz="2000" dirty="0" smtClean="0"/>
              <a:t>Po pýše že přijde pád,</a:t>
            </a:r>
          </a:p>
          <a:p>
            <a:pPr algn="ctr"/>
            <a:r>
              <a:rPr lang="cs-CZ" sz="2000" dirty="0" smtClean="0"/>
              <a:t>měl by každý dobře ………..</a:t>
            </a:r>
          </a:p>
          <a:p>
            <a:pPr algn="ctr"/>
            <a:endParaRPr lang="cs-CZ" sz="2000" dirty="0" smtClean="0"/>
          </a:p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908720"/>
            <a:ext cx="77768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Nejdříve však doplň rýmy.</a:t>
            </a:r>
            <a:endParaRPr lang="cs-CZ" sz="2000" b="1" dirty="0"/>
          </a:p>
        </p:txBody>
      </p:sp>
      <p:pic>
        <p:nvPicPr>
          <p:cNvPr id="1029" name="Picture 5" descr="C:\Users\ředitelka\AppData\Local\Microsoft\Windows\Temporary Internet Files\Content.IE5\TJ4KF576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188640"/>
            <a:ext cx="648072" cy="864096"/>
          </a:xfrm>
          <a:prstGeom prst="rect">
            <a:avLst/>
          </a:prstGeom>
          <a:noFill/>
        </p:spPr>
      </p:pic>
      <p:sp>
        <p:nvSpPr>
          <p:cNvPr id="9" name="Zaoblený obdélník 8"/>
          <p:cNvSpPr/>
          <p:nvPr/>
        </p:nvSpPr>
        <p:spPr>
          <a:xfrm>
            <a:off x="3347864" y="2276872"/>
            <a:ext cx="864096" cy="36004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souží</a:t>
            </a:r>
            <a:endParaRPr lang="cs-CZ" sz="2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131840" y="2924944"/>
            <a:ext cx="936104" cy="288032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skryla</a:t>
            </a:r>
            <a:endParaRPr lang="cs-CZ" sz="20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7236296" y="4365104"/>
            <a:ext cx="720080" cy="36004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znát</a:t>
            </a:r>
            <a:endParaRPr lang="cs-CZ" sz="20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987824" y="3789040"/>
            <a:ext cx="1152128" cy="36004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Karkulku</a:t>
            </a:r>
            <a:endParaRPr lang="cs-CZ" sz="20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3203848" y="4365104"/>
            <a:ext cx="864096" cy="36004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chytí</a:t>
            </a:r>
            <a:endParaRPr lang="cs-CZ" sz="20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6660232" y="3789040"/>
            <a:ext cx="1368152" cy="36004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zachraňuje</a:t>
            </a:r>
            <a:endParaRPr lang="cs-CZ" sz="20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6948264" y="2276872"/>
            <a:ext cx="864096" cy="36004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chytí</a:t>
            </a:r>
            <a:endParaRPr lang="cs-CZ" sz="20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2699792" y="5301208"/>
            <a:ext cx="1224136" cy="36004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nakonec</a:t>
            </a:r>
            <a:endParaRPr lang="cs-CZ" sz="20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7164288" y="2852936"/>
            <a:ext cx="864096" cy="33265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zdolá</a:t>
            </a:r>
            <a:endParaRPr lang="cs-CZ" sz="20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2555776" y="5877272"/>
            <a:ext cx="1440160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masožravci</a:t>
            </a:r>
            <a:endParaRPr lang="cs-CZ" sz="2000" dirty="0"/>
          </a:p>
        </p:txBody>
      </p:sp>
      <p:pic>
        <p:nvPicPr>
          <p:cNvPr id="1030" name="Picture 6" descr="C:\Users\ředitelka\AppData\Local\Microsoft\Windows\Temporary Internet Files\Content.IE5\TJ4KF576\MC90041236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4941168"/>
            <a:ext cx="857374" cy="1171699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323528" y="6457890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Která podoba bajky se ti líbila víc? Jaký druh rýmu jsi do bajky doplňoval?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79712" y="332656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teď zase trochu teorie.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052736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Protože jsme přečetli už mnoho bajek na 1. stupni a v 6. ročníku, pokus se přiřadit k autorovi bajek zemi, z které pocházel, dobu,   v níž žil,  název  nejznámější bajky.</a:t>
            </a:r>
            <a:endParaRPr lang="cs-CZ" sz="2400" dirty="0"/>
          </a:p>
        </p:txBody>
      </p:sp>
      <p:pic>
        <p:nvPicPr>
          <p:cNvPr id="6" name="Obrázek 5" descr="Soubor:Diego Velasquez, Aesop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564904"/>
            <a:ext cx="2088232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aoblený obdélník 6"/>
          <p:cNvSpPr/>
          <p:nvPr/>
        </p:nvSpPr>
        <p:spPr>
          <a:xfrm>
            <a:off x="3419872" y="2492896"/>
            <a:ext cx="2736304" cy="792088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EZOP</a:t>
            </a:r>
            <a:endParaRPr lang="cs-CZ" sz="24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3419872" y="3501008"/>
            <a:ext cx="2736304" cy="792088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asi 6. století př. n. l.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3419872" y="4581128"/>
            <a:ext cx="2736304" cy="792088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Řecko – Malá Asie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419872" y="5661248"/>
            <a:ext cx="2736304" cy="792088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Zajíc a želva</a:t>
            </a:r>
          </a:p>
          <a:p>
            <a:pPr algn="ctr"/>
            <a:r>
              <a:rPr lang="cs-CZ" sz="2400" dirty="0" smtClean="0"/>
              <a:t>O lišce a vráně</a:t>
            </a:r>
            <a:endParaRPr lang="cs-CZ" sz="2400" dirty="0"/>
          </a:p>
        </p:txBody>
      </p:sp>
      <p:pic>
        <p:nvPicPr>
          <p:cNvPr id="1029" name="Picture 5" descr="C:\Users\ředitelka\AppData\Local\Microsoft\Windows\Temporary Internet Files\Content.IE5\FPBKAKOT\MC90043689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2492896"/>
            <a:ext cx="1174948" cy="1368152"/>
          </a:xfrm>
          <a:prstGeom prst="rect">
            <a:avLst/>
          </a:prstGeom>
          <a:noFill/>
        </p:spPr>
      </p:pic>
      <p:pic>
        <p:nvPicPr>
          <p:cNvPr id="1033" name="Picture 9" descr="C:\Users\ředitelka\AppData\Local\Microsoft\Windows\Temporary Internet Files\Content.IE5\S60VYMRK\MC90033797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4797152"/>
            <a:ext cx="1851660" cy="747979"/>
          </a:xfrm>
          <a:prstGeom prst="rect">
            <a:avLst/>
          </a:prstGeom>
          <a:noFill/>
        </p:spPr>
      </p:pic>
      <p:pic>
        <p:nvPicPr>
          <p:cNvPr id="1034" name="Picture 10" descr="C:\Users\ředitelka\AppData\Local\Microsoft\Windows\Temporary Internet Files\Content.IE5\GUDCYVI7\MC900441776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88424" y="4437112"/>
            <a:ext cx="507504" cy="651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oubor:Jean de La Fontaine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32656"/>
            <a:ext cx="2376264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aoblený obdélník 2"/>
          <p:cNvSpPr/>
          <p:nvPr/>
        </p:nvSpPr>
        <p:spPr>
          <a:xfrm>
            <a:off x="3131840" y="260648"/>
            <a:ext cx="3744416" cy="576064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Jean de La </a:t>
            </a:r>
            <a:r>
              <a:rPr lang="cs-CZ" sz="2400" b="1" dirty="0" err="1" smtClean="0"/>
              <a:t>Fontaine</a:t>
            </a:r>
            <a:endParaRPr lang="cs-CZ" sz="24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3131840" y="1196752"/>
            <a:ext cx="3744416" cy="576064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17. století (1621 -1695)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3995936" y="1916832"/>
            <a:ext cx="3744416" cy="576064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Francie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995936" y="2636912"/>
            <a:ext cx="3744416" cy="576064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Vlk a beránek</a:t>
            </a:r>
            <a:endParaRPr lang="cs-CZ" sz="2400" dirty="0"/>
          </a:p>
        </p:txBody>
      </p:sp>
      <p:pic>
        <p:nvPicPr>
          <p:cNvPr id="3075" name="Picture 3" descr="C:\Users\ředitelka\AppData\Local\Microsoft\Windows\Temporary Internet Files\Content.IE5\O6QWF2JL\MC90035384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0"/>
            <a:ext cx="1909527" cy="1576307"/>
          </a:xfrm>
          <a:prstGeom prst="rect">
            <a:avLst/>
          </a:prstGeom>
          <a:noFill/>
        </p:spPr>
      </p:pic>
      <p:pic>
        <p:nvPicPr>
          <p:cNvPr id="9" name="Obrázek 8" descr="Soubor:Ivan Krylov.jpg">
            <a:hlinkClick r:id="rId5"/>
          </p:cNvPr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3717032"/>
            <a:ext cx="2155701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aoblený obdélník 9"/>
          <p:cNvSpPr/>
          <p:nvPr/>
        </p:nvSpPr>
        <p:spPr>
          <a:xfrm>
            <a:off x="2627784" y="3717032"/>
            <a:ext cx="3168352" cy="576064"/>
          </a:xfrm>
          <a:prstGeom prst="roundRect">
            <a:avLst/>
          </a:prstGeom>
          <a:solidFill>
            <a:srgbClr val="663300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Ivan </a:t>
            </a:r>
            <a:r>
              <a:rPr lang="cs-CZ" sz="2400" b="1" dirty="0" err="1" smtClean="0"/>
              <a:t>Andrejevič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Krylov</a:t>
            </a:r>
            <a:r>
              <a:rPr lang="cs-CZ" sz="2400" b="1" dirty="0" smtClean="0"/>
              <a:t>  </a:t>
            </a:r>
            <a:endParaRPr lang="cs-CZ" sz="24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2627784" y="4509120"/>
            <a:ext cx="3168352" cy="576064"/>
          </a:xfrm>
          <a:prstGeom prst="roundRect">
            <a:avLst/>
          </a:prstGeom>
          <a:solidFill>
            <a:srgbClr val="663300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1769 -1844</a:t>
            </a:r>
            <a:endParaRPr lang="cs-CZ" sz="2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971600" y="5301208"/>
            <a:ext cx="3168352" cy="576064"/>
          </a:xfrm>
          <a:prstGeom prst="roundRect">
            <a:avLst/>
          </a:prstGeom>
          <a:solidFill>
            <a:srgbClr val="663300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Rusko</a:t>
            </a:r>
            <a:endParaRPr lang="cs-CZ" sz="2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971600" y="6021288"/>
            <a:ext cx="3168352" cy="576064"/>
          </a:xfrm>
          <a:prstGeom prst="roundRect">
            <a:avLst/>
          </a:prstGeom>
          <a:solidFill>
            <a:srgbClr val="663300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Statečný osel</a:t>
            </a:r>
            <a:endParaRPr lang="cs-CZ" sz="2400" dirty="0"/>
          </a:p>
        </p:txBody>
      </p:sp>
      <p:pic>
        <p:nvPicPr>
          <p:cNvPr id="3076" name="Picture 4" descr="C:\Users\ředitelka\AppData\Local\Microsoft\Windows\Temporary Internet Files\Content.IE5\I09YZ88C\MC90042604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6016" y="5085184"/>
            <a:ext cx="1008112" cy="15088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10" grpId="0" animBg="1"/>
      <p:bldP spid="12" grpId="0" animBg="1"/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5536" y="476672"/>
            <a:ext cx="5832648" cy="1008112"/>
          </a:xfrm>
          <a:prstGeom prst="roundRect">
            <a:avLst/>
          </a:prstGeom>
          <a:solidFill>
            <a:srgbClr val="663300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O mudrci </a:t>
            </a:r>
            <a:r>
              <a:rPr lang="cs-CZ" sz="2800" b="1" dirty="0" err="1" smtClean="0"/>
              <a:t>Bidpajovi</a:t>
            </a:r>
            <a:r>
              <a:rPr lang="cs-CZ" sz="2800" b="1" dirty="0" smtClean="0"/>
              <a:t> a jeho zvířátkách</a:t>
            </a:r>
            <a:endParaRPr lang="cs-CZ" sz="28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2987824" y="1988840"/>
            <a:ext cx="4248472" cy="936104"/>
          </a:xfrm>
          <a:prstGeom prst="roundRect">
            <a:avLst/>
          </a:prstGeom>
          <a:solidFill>
            <a:srgbClr val="CC6600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přepracované indické bajky</a:t>
            </a:r>
            <a:endParaRPr lang="cs-CZ" sz="2400" dirty="0"/>
          </a:p>
        </p:txBody>
      </p:sp>
      <p:sp>
        <p:nvSpPr>
          <p:cNvPr id="4" name="Zaoblený obdélník 3"/>
          <p:cNvSpPr/>
          <p:nvPr/>
        </p:nvSpPr>
        <p:spPr>
          <a:xfrm>
            <a:off x="2987824" y="4437112"/>
            <a:ext cx="4248472" cy="936104"/>
          </a:xfrm>
          <a:prstGeom prst="roundRect">
            <a:avLst/>
          </a:prstGeom>
          <a:solidFill>
            <a:srgbClr val="CC6600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převyprávěl – </a:t>
            </a:r>
            <a:r>
              <a:rPr lang="cs-CZ" sz="2400" b="1" dirty="0" smtClean="0"/>
              <a:t>Ivan </a:t>
            </a:r>
            <a:r>
              <a:rPr lang="cs-CZ" sz="2400" b="1" dirty="0" err="1" smtClean="0"/>
              <a:t>Olbracht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987824" y="3212976"/>
            <a:ext cx="4248472" cy="936104"/>
          </a:xfrm>
          <a:prstGeom prst="roundRect">
            <a:avLst/>
          </a:prstGeom>
          <a:solidFill>
            <a:srgbClr val="CC6600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3. století našeho letopočtu</a:t>
            </a:r>
            <a:endParaRPr lang="cs-CZ" sz="2400" dirty="0"/>
          </a:p>
        </p:txBody>
      </p:sp>
      <p:pic>
        <p:nvPicPr>
          <p:cNvPr id="4100" name="Picture 4" descr="C:\Users\ředitelka\AppData\Local\Microsoft\Windows\Temporary Internet Files\Content.IE5\I09YZ88C\MP9001824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332656"/>
            <a:ext cx="1512168" cy="2304256"/>
          </a:xfrm>
          <a:prstGeom prst="rect">
            <a:avLst/>
          </a:prstGeom>
          <a:noFill/>
        </p:spPr>
      </p:pic>
      <p:pic>
        <p:nvPicPr>
          <p:cNvPr id="9" name="Obrázek 8" descr="Soubor:Ivan Olbracht 1929.jpg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2132856"/>
            <a:ext cx="2072829" cy="31455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251520" y="5949280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závěr si jednu bajku z této knihy poslechni. Tvým úkolem je najít jinotaj a vysvětlit ho.</a:t>
            </a:r>
            <a:endParaRPr lang="cs-CZ" sz="2400" dirty="0"/>
          </a:p>
        </p:txBody>
      </p:sp>
      <p:pic>
        <p:nvPicPr>
          <p:cNvPr id="4101" name="Picture 5" descr="C:\Users\ředitelka\AppData\Local\Microsoft\Windows\Temporary Internet Files\Content.IE5\OJIJL6BD\MP90044659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68344" y="3717032"/>
            <a:ext cx="1063774" cy="16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712968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Použité materiály:</a:t>
            </a:r>
          </a:p>
          <a:p>
            <a:r>
              <a:rPr lang="cs-CZ" sz="2400" u="sng" dirty="0" smtClean="0">
                <a:hlinkClick r:id="rId2"/>
              </a:rPr>
              <a:t>http://cs.wikipedia.org/wiki/Soubor:Diego_Velasquez,_Aesop.jpg</a:t>
            </a:r>
            <a:endParaRPr lang="cs-CZ" sz="2400" dirty="0" smtClean="0"/>
          </a:p>
          <a:p>
            <a:r>
              <a:rPr lang="cs-CZ" sz="2400" dirty="0" smtClean="0"/>
              <a:t> </a:t>
            </a:r>
          </a:p>
          <a:p>
            <a:r>
              <a:rPr lang="cs-CZ" sz="2400" u="sng" dirty="0" smtClean="0">
                <a:hlinkClick r:id="rId3"/>
              </a:rPr>
              <a:t>http://cs.wikipedia.org/wiki/Soubor:Jean_de_La_Fontaine.jpg</a:t>
            </a:r>
            <a:endParaRPr lang="cs-CZ" sz="2400" u="sng" dirty="0" smtClean="0"/>
          </a:p>
          <a:p>
            <a:endParaRPr lang="cs-CZ" sz="2400" u="sng" dirty="0" smtClean="0"/>
          </a:p>
          <a:p>
            <a:r>
              <a:rPr lang="cs-CZ" sz="2400" u="sng" dirty="0" smtClean="0">
                <a:hlinkClick r:id="rId4"/>
              </a:rPr>
              <a:t>http://cs.wikiquote.org/wiki/Soubor:Ivan_Krylov.jpg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http://cs.wikipedia.org/wiki/Soubor:Ivan_Olbracht_1929.jpg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Ilustrace – </a:t>
            </a:r>
            <a:r>
              <a:rPr lang="cs-CZ" sz="2400" dirty="0" smtClean="0">
                <a:hlinkClick r:id="rId5"/>
              </a:rPr>
              <a:t>www.office.</a:t>
            </a:r>
            <a:r>
              <a:rPr lang="cs-CZ" sz="2400" dirty="0" err="1" smtClean="0">
                <a:hlinkClick r:id="rId5"/>
              </a:rPr>
              <a:t>microsoft.com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Texty - vlastní </a:t>
            </a:r>
            <a:endParaRPr lang="cs-CZ" sz="2400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548</TotalTime>
  <Words>948</Words>
  <Application>Microsoft Office PowerPoint</Application>
  <PresentationFormat>Předvádění na obrazovce (4:3)</PresentationFormat>
  <Paragraphs>160</Paragraphs>
  <Slides>11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77</cp:revision>
  <dcterms:created xsi:type="dcterms:W3CDTF">2012-10-08T18:07:32Z</dcterms:created>
  <dcterms:modified xsi:type="dcterms:W3CDTF">2013-02-21T13:33:25Z</dcterms:modified>
</cp:coreProperties>
</file>