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2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9E0C0C-D5ED-493A-B1FE-136BF7757D08}" type="presOf" srcId="{130831A4-0540-4EC5-8F5A-93030E89D2D9}" destId="{8E23E229-92FC-49D1-B5FE-0303176B8A4E}" srcOrd="1" destOrd="0" presId="urn:microsoft.com/office/officeart/2005/8/layout/target3"/>
    <dgm:cxn modelId="{922640ED-C1FE-41CA-9649-1455E8106991}" type="presOf" srcId="{914700B9-77B5-440A-A438-DE98B6D4894D}" destId="{BD9AF279-D483-48F2-BBBD-45F8E8923512}" srcOrd="1" destOrd="0" presId="urn:microsoft.com/office/officeart/2005/8/layout/target3"/>
    <dgm:cxn modelId="{B9B01BD4-FC03-45A5-A82D-77BC6D066A0B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004B2375-A076-45C8-9C76-0EEDD89F524D}" type="presOf" srcId="{1D8420EA-BFA0-403B-80F5-647FA396CC45}" destId="{8467D0EB-87A2-4285-8ACA-0398EFBF29BC}" srcOrd="1" destOrd="0" presId="urn:microsoft.com/office/officeart/2005/8/layout/target3"/>
    <dgm:cxn modelId="{C34E765C-DEB4-46BD-AD98-A06A325B6F17}" type="presOf" srcId="{1D8420EA-BFA0-403B-80F5-647FA396CC45}" destId="{F7B3C0B7-F0F7-4F49-B02C-3630F8C5FAE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A4E0D6E-BC97-4F81-A8F0-299CAE5EE363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1153E3DA-A03E-4146-B27A-D06AC44F82F5}" type="presOf" srcId="{100B6B2E-82E6-4C11-B19B-F2DB3A0EA64F}" destId="{DBA8199F-D892-4A8E-A352-2B7844050E09}" srcOrd="1" destOrd="0" presId="urn:microsoft.com/office/officeart/2005/8/layout/target3"/>
    <dgm:cxn modelId="{63DBD435-301B-4F52-871F-ADF6AEE3624F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C686C3F-D9C1-4AFC-86D5-43EF2C6EA53B}" type="presOf" srcId="{27FE2D31-D344-4B63-A89A-A89AB0D9F3E3}" destId="{FE47432B-CA46-450C-8D8F-66C300A95B52}" srcOrd="0" destOrd="0" presId="urn:microsoft.com/office/officeart/2005/8/layout/target3"/>
    <dgm:cxn modelId="{7F6343B3-57F4-405B-AFFA-318E8B5F830C}" type="presParOf" srcId="{FE47432B-CA46-450C-8D8F-66C300A95B52}" destId="{B522209E-30D0-49D6-A340-2D383A11C668}" srcOrd="0" destOrd="0" presId="urn:microsoft.com/office/officeart/2005/8/layout/target3"/>
    <dgm:cxn modelId="{277F2F79-EA96-4E2D-B874-EE2D06D169C4}" type="presParOf" srcId="{FE47432B-CA46-450C-8D8F-66C300A95B52}" destId="{ED5A8377-51D5-4DC5-B0E7-680166966720}" srcOrd="1" destOrd="0" presId="urn:microsoft.com/office/officeart/2005/8/layout/target3"/>
    <dgm:cxn modelId="{0DE6EB4D-C710-4F1B-AE5D-FFD42BF7BEC9}" type="presParOf" srcId="{FE47432B-CA46-450C-8D8F-66C300A95B52}" destId="{F69CC921-512E-49F4-824C-A648EC5F27A5}" srcOrd="2" destOrd="0" presId="urn:microsoft.com/office/officeart/2005/8/layout/target3"/>
    <dgm:cxn modelId="{3BCE857E-A2FC-4FC5-92E5-9CCFE78D4F1C}" type="presParOf" srcId="{FE47432B-CA46-450C-8D8F-66C300A95B52}" destId="{61C9CE18-EDA6-4EDF-BA1C-09779D38FBBF}" srcOrd="3" destOrd="0" presId="urn:microsoft.com/office/officeart/2005/8/layout/target3"/>
    <dgm:cxn modelId="{EFB3DF3F-8460-47E1-827A-322734F6AE9D}" type="presParOf" srcId="{FE47432B-CA46-450C-8D8F-66C300A95B52}" destId="{D60DEAAB-7AFE-435A-ACF6-18851E4B0426}" srcOrd="4" destOrd="0" presId="urn:microsoft.com/office/officeart/2005/8/layout/target3"/>
    <dgm:cxn modelId="{167C3A94-9AF9-4DA2-B517-15C5EB1AF677}" type="presParOf" srcId="{FE47432B-CA46-450C-8D8F-66C300A95B52}" destId="{F7B3C0B7-F0F7-4F49-B02C-3630F8C5FAE5}" srcOrd="5" destOrd="0" presId="urn:microsoft.com/office/officeart/2005/8/layout/target3"/>
    <dgm:cxn modelId="{69C0322C-471B-46D1-A47A-9AA577AC4B8F}" type="presParOf" srcId="{FE47432B-CA46-450C-8D8F-66C300A95B52}" destId="{C9DA9446-E2D3-4F6A-8960-3CADFBF870B8}" srcOrd="6" destOrd="0" presId="urn:microsoft.com/office/officeart/2005/8/layout/target3"/>
    <dgm:cxn modelId="{FAFA8CAA-B71B-4EE5-A6D2-8458F58FCFF7}" type="presParOf" srcId="{FE47432B-CA46-450C-8D8F-66C300A95B52}" destId="{9726EC6F-D322-4CD3-B489-1BE3DF7CE70B}" srcOrd="7" destOrd="0" presId="urn:microsoft.com/office/officeart/2005/8/layout/target3"/>
    <dgm:cxn modelId="{6EB0A21C-FDCC-4FAD-AC34-80A35756E1C3}" type="presParOf" srcId="{FE47432B-CA46-450C-8D8F-66C300A95B52}" destId="{645AA564-2E9E-4954-AD87-AE01782CEC59}" srcOrd="8" destOrd="0" presId="urn:microsoft.com/office/officeart/2005/8/layout/target3"/>
    <dgm:cxn modelId="{729EEEB7-550A-4F8D-A547-C5E33ED03400}" type="presParOf" srcId="{FE47432B-CA46-450C-8D8F-66C300A95B52}" destId="{8538CAC4-6A86-42B8-B5AF-2FF155DB9D02}" srcOrd="9" destOrd="0" presId="urn:microsoft.com/office/officeart/2005/8/layout/target3"/>
    <dgm:cxn modelId="{3362FF15-B98F-418D-BBFC-3A7DCC730AAA}" type="presParOf" srcId="{FE47432B-CA46-450C-8D8F-66C300A95B52}" destId="{26FD6024-A07F-46D0-8BC0-B5E595C5673D}" srcOrd="10" destOrd="0" presId="urn:microsoft.com/office/officeart/2005/8/layout/target3"/>
    <dgm:cxn modelId="{2BEDB487-3986-4502-A1D8-017C4313FC6E}" type="presParOf" srcId="{FE47432B-CA46-450C-8D8F-66C300A95B52}" destId="{E73F1C26-6DCD-4001-88B9-355E01E2BCE7}" srcOrd="11" destOrd="0" presId="urn:microsoft.com/office/officeart/2005/8/layout/target3"/>
    <dgm:cxn modelId="{89082CBF-D3B7-4CCF-8099-970F30FE7EC5}" type="presParOf" srcId="{FE47432B-CA46-450C-8D8F-66C300A95B52}" destId="{8E23E229-92FC-49D1-B5FE-0303176B8A4E}" srcOrd="12" destOrd="0" presId="urn:microsoft.com/office/officeart/2005/8/layout/target3"/>
    <dgm:cxn modelId="{71F8F2CF-D446-4B0E-A53D-AB343169E7A6}" type="presParOf" srcId="{FE47432B-CA46-450C-8D8F-66C300A95B52}" destId="{8467D0EB-87A2-4285-8ACA-0398EFBF29BC}" srcOrd="13" destOrd="0" presId="urn:microsoft.com/office/officeart/2005/8/layout/target3"/>
    <dgm:cxn modelId="{24B27980-4606-4B22-8C8B-709AD5E7B7F4}" type="presParOf" srcId="{FE47432B-CA46-450C-8D8F-66C300A95B52}" destId="{DBA8199F-D892-4A8E-A352-2B7844050E09}" srcOrd="14" destOrd="0" presId="urn:microsoft.com/office/officeart/2005/8/layout/target3"/>
    <dgm:cxn modelId="{95FF0A8F-BA7B-4A27-8660-B84B19AEB59F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DAD280-0E91-4AD0-8357-5C23240FF12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7995B0-CB97-4049-97AF-941EA1A9A7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7995B0-CB97-4049-97AF-941EA1A9A77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DB029-B0AB-4C40-9BA7-4CACB6FF2278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7300F4-EA43-4F55-9E41-B0D53A1AD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Slovesný rod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výkladu a ověření vědomostí a znalostí o 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slovesném rodu.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rozlišují slovesný rod činný a trpný, chápou významový rozdíl, vytvářejí samostatně věty se slovesy v rodě činném i trpném.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628800"/>
            <a:ext cx="6624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SLOVESNÝ ROD</a:t>
            </a:r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91680" y="4365104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/>
                </a:solidFill>
              </a:rPr>
              <a:t>Český jazyk – 7. ročník</a:t>
            </a:r>
            <a:endParaRPr lang="cs-CZ" sz="3600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NYYBAQM7\MC9002034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04664"/>
            <a:ext cx="2232248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Podtrhni ve větách podmět a přísudek.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51520" y="1988840"/>
            <a:ext cx="3456384" cy="26642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004048" y="1988840"/>
            <a:ext cx="3888432" cy="26642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Husité dobyli hrad.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227687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Hrad byl dobyt husity.</a:t>
            </a:r>
            <a:endParaRPr lang="cs-CZ" sz="28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755576" y="2780928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5220072" y="2708920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619672" y="2780928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6084168" y="2708920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95536" y="3717032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Původce děje: 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95536" y="314096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Podmět: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004048" y="3140968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Podmět: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76056" y="3717032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Původce děje:</a:t>
            </a:r>
            <a:endParaRPr lang="cs-CZ" sz="2000" dirty="0"/>
          </a:p>
        </p:txBody>
      </p:sp>
      <p:sp>
        <p:nvSpPr>
          <p:cNvPr id="38" name="Zaoblený obdélník 37"/>
          <p:cNvSpPr/>
          <p:nvPr/>
        </p:nvSpPr>
        <p:spPr>
          <a:xfrm>
            <a:off x="395536" y="764704"/>
            <a:ext cx="3456384" cy="936104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slovesný rod činný</a:t>
            </a:r>
            <a:endParaRPr lang="cs-CZ" sz="2400" dirty="0"/>
          </a:p>
        </p:txBody>
      </p:sp>
      <p:sp>
        <p:nvSpPr>
          <p:cNvPr id="39" name="Zaoblený obdélník 38"/>
          <p:cNvSpPr/>
          <p:nvPr/>
        </p:nvSpPr>
        <p:spPr>
          <a:xfrm>
            <a:off x="5148064" y="764704"/>
            <a:ext cx="3456384" cy="936104"/>
          </a:xfrm>
          <a:prstGeom prst="round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slovesný rod trpný</a:t>
            </a:r>
            <a:endParaRPr lang="cs-CZ" sz="2400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51520" y="5949280"/>
            <a:ext cx="4283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Vyjadřuje, co činí původce děje. 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547664" y="314096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husité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051720" y="371703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husité</a:t>
            </a:r>
            <a:endParaRPr lang="cs-CZ" sz="2000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660232" y="371703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husité</a:t>
            </a:r>
            <a:endParaRPr lang="cs-CZ" sz="2000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6156176" y="3140968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hrad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860032" y="4941168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Původcem děje není podmět.</a:t>
            </a:r>
            <a:endParaRPr lang="cs-CZ" sz="2400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860032" y="5805264"/>
            <a:ext cx="410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Vyjadřuje, co činí někdo jiný než podmět.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51520" y="4941168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Původcem děje je podmět.</a:t>
            </a:r>
            <a:endParaRPr lang="cs-CZ" sz="2400" b="1" dirty="0"/>
          </a:p>
        </p:txBody>
      </p:sp>
      <p:pic>
        <p:nvPicPr>
          <p:cNvPr id="2050" name="Picture 2" descr="C:\Users\ředitelka\AppData\Local\Microsoft\Windows\Temporary Internet Files\Content.IE5\GAT7EAFJ\MC9002904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988840"/>
            <a:ext cx="1258432" cy="25802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40" grpId="0"/>
      <p:bldP spid="41" grpId="0"/>
      <p:bldP spid="42" grpId="0"/>
      <p:bldP spid="44" grpId="0"/>
      <p:bldP spid="45" grpId="0"/>
      <p:bldP spid="46" grpId="0"/>
      <p:bldP spid="47" grpId="0"/>
      <p:bldP spid="4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260648"/>
            <a:ext cx="4032448" cy="7200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slovesný rod trpný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323528" y="1268760"/>
            <a:ext cx="3312368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opisný tvar trpný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788024" y="1340768"/>
            <a:ext cx="3312368" cy="864096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zvratná podoba slovesa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636912"/>
            <a:ext cx="34563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Hradby </a:t>
            </a:r>
            <a:r>
              <a:rPr lang="cs-CZ" sz="2000" b="1" dirty="0" smtClean="0"/>
              <a:t>byly obsazeny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Obránci hradu </a:t>
            </a:r>
            <a:r>
              <a:rPr lang="cs-CZ" sz="2000" b="1" dirty="0" smtClean="0"/>
              <a:t>byli zajati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Tvrz </a:t>
            </a:r>
            <a:r>
              <a:rPr lang="cs-CZ" sz="2000" b="1" dirty="0" smtClean="0"/>
              <a:t>bude vypálena </a:t>
            </a:r>
            <a:r>
              <a:rPr lang="cs-CZ" sz="2000" dirty="0" smtClean="0"/>
              <a:t>dobyvateli.</a:t>
            </a:r>
          </a:p>
          <a:p>
            <a:endParaRPr lang="cs-CZ" sz="2000" dirty="0"/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708920"/>
            <a:ext cx="410445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Prohlídky hradu </a:t>
            </a:r>
            <a:r>
              <a:rPr lang="cs-CZ" sz="2000" b="1" dirty="0" smtClean="0"/>
              <a:t>se provádějí </a:t>
            </a:r>
            <a:r>
              <a:rPr lang="cs-CZ" sz="2000" dirty="0" smtClean="0"/>
              <a:t>od jara do podzimu.</a:t>
            </a:r>
          </a:p>
          <a:p>
            <a:endParaRPr lang="cs-CZ" sz="2000" dirty="0"/>
          </a:p>
          <a:p>
            <a:r>
              <a:rPr lang="cs-CZ" sz="2000" dirty="0" smtClean="0"/>
              <a:t>Hrad </a:t>
            </a:r>
            <a:r>
              <a:rPr lang="cs-CZ" sz="2000" b="1" dirty="0" smtClean="0"/>
              <a:t>se</a:t>
            </a:r>
            <a:r>
              <a:rPr lang="cs-CZ" sz="2000" dirty="0" smtClean="0"/>
              <a:t> každý rok po částech </a:t>
            </a:r>
            <a:r>
              <a:rPr lang="cs-CZ" sz="2000" b="1" dirty="0" smtClean="0"/>
              <a:t>opravuje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79512" y="4581128"/>
            <a:ext cx="4320480" cy="100811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tvar slovesa být + trpná podoba slovesa</a:t>
            </a:r>
          </a:p>
          <a:p>
            <a:pPr algn="ctr"/>
            <a:endParaRPr lang="cs-CZ" sz="2000" dirty="0"/>
          </a:p>
          <a:p>
            <a:pPr algn="ctr"/>
            <a:r>
              <a:rPr lang="cs-CZ" sz="2400" dirty="0" smtClean="0"/>
              <a:t>-</a:t>
            </a:r>
            <a:r>
              <a:rPr lang="cs-CZ" sz="2400" dirty="0" err="1" smtClean="0"/>
              <a:t>en</a:t>
            </a:r>
            <a:r>
              <a:rPr lang="cs-CZ" sz="2400" dirty="0" smtClean="0"/>
              <a:t>/-n , -t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860032" y="4581128"/>
            <a:ext cx="3960440" cy="9361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000" dirty="0" smtClean="0"/>
              <a:t>sloveso ve 3. osobě + zvratné zájmeno se</a:t>
            </a:r>
          </a:p>
          <a:p>
            <a:pPr algn="ctr"/>
            <a:endParaRPr lang="cs-CZ" sz="2000" dirty="0"/>
          </a:p>
          <a:p>
            <a:pPr algn="ctr"/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5733256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Pozor! Slovesa se zvratným zájmenem </a:t>
            </a:r>
            <a:r>
              <a:rPr lang="cs-CZ" sz="2400" b="1" dirty="0" smtClean="0"/>
              <a:t>se </a:t>
            </a:r>
            <a:r>
              <a:rPr lang="cs-CZ" sz="2400" dirty="0" smtClean="0"/>
              <a:t>v infinitivu jsou vždy</a:t>
            </a:r>
            <a:br>
              <a:rPr lang="cs-CZ" sz="2400" dirty="0" smtClean="0"/>
            </a:br>
            <a:r>
              <a:rPr lang="cs-CZ" sz="2400" dirty="0" smtClean="0"/>
              <a:t> v rodě činném: dívat se – dívá se,  usmívat se – usmívá se</a:t>
            </a:r>
            <a:endParaRPr lang="cs-CZ" sz="2400" dirty="0"/>
          </a:p>
        </p:txBody>
      </p:sp>
      <p:pic>
        <p:nvPicPr>
          <p:cNvPr id="1030" name="Picture 6" descr="C:\Users\ředitelka\AppData\Local\Microsoft\Windows\Temporary Internet Files\Content.IE5\MX8ZZPUF\MC900415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0"/>
            <a:ext cx="1512168" cy="1124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260648"/>
            <a:ext cx="7344816" cy="72008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/>
              <a:t>U slovesných tvarů urči rod. Č = činný rod, T = trpný rod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Vydali jsme se na prohlídku hradu. Středověké hrady se však stavěly </a:t>
            </a:r>
          </a:p>
          <a:p>
            <a:endParaRPr lang="cs-CZ" sz="2400" dirty="0" smtClean="0"/>
          </a:p>
          <a:p>
            <a:r>
              <a:rPr lang="cs-CZ" sz="2400" dirty="0" smtClean="0"/>
              <a:t>na nejvýše položených místech v kraji. Už v polovině kopce jsme byli </a:t>
            </a:r>
          </a:p>
          <a:p>
            <a:endParaRPr lang="cs-CZ" sz="2400" dirty="0" smtClean="0"/>
          </a:p>
          <a:p>
            <a:r>
              <a:rPr lang="cs-CZ" sz="2400" smtClean="0"/>
              <a:t>unaveni</a:t>
            </a:r>
            <a:r>
              <a:rPr lang="cs-CZ" sz="2400" dirty="0" smtClean="0"/>
              <a:t>. Naštěstí pro nás byla vedoucím naší výpravy vyhlášena </a:t>
            </a:r>
          </a:p>
          <a:p>
            <a:endParaRPr lang="cs-CZ" sz="2400" dirty="0" smtClean="0"/>
          </a:p>
          <a:p>
            <a:r>
              <a:rPr lang="cs-CZ" sz="2400" dirty="0" smtClean="0"/>
              <a:t>zdravotní přestávka. Vstupenky do hradu se prodávaly hned 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za branou. Průvodce nám ukázal vše od hladomorny až po hradní </a:t>
            </a:r>
          </a:p>
          <a:p>
            <a:endParaRPr lang="cs-CZ" sz="2400" dirty="0" smtClean="0"/>
          </a:p>
          <a:p>
            <a:r>
              <a:rPr lang="cs-CZ" sz="2400" dirty="0" smtClean="0"/>
              <a:t>hlásku. Náš příští výlet bude naplánován na nějaký zámek v údolí.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95536" y="1844824"/>
            <a:ext cx="158417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83568" y="11967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6876256" y="1844824"/>
            <a:ext cx="2160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7812360" y="1844824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028384" y="119675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7596336" y="2564904"/>
            <a:ext cx="108012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884368" y="198884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3563888" y="3284984"/>
            <a:ext cx="50405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020272" y="3284984"/>
            <a:ext cx="1224136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524328" y="270892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5436096" y="4005064"/>
            <a:ext cx="151216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012160" y="342900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3491880" y="4725144"/>
            <a:ext cx="7920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3635896" y="414908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3203848" y="5517232"/>
            <a:ext cx="20882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923928" y="486916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88640"/>
            <a:ext cx="8208912" cy="79208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Převeď slovesa do rodu trpného a věty napiš.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82089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náměstí prodávají živé kapry.</a:t>
            </a:r>
          </a:p>
          <a:p>
            <a:endParaRPr lang="cs-CZ" sz="2400" dirty="0" smtClean="0"/>
          </a:p>
          <a:p>
            <a:r>
              <a:rPr lang="cs-CZ" sz="2400" dirty="0" smtClean="0"/>
              <a:t>Plachta na stanu se větrem roztrhala.</a:t>
            </a:r>
          </a:p>
          <a:p>
            <a:endParaRPr lang="cs-CZ" sz="2400" dirty="0" smtClean="0"/>
          </a:p>
          <a:p>
            <a:r>
              <a:rPr lang="cs-CZ" sz="2400" dirty="0" smtClean="0"/>
              <a:t>Budou letos vyhlášeny chřipkové prázdniny?</a:t>
            </a:r>
          </a:p>
          <a:p>
            <a:endParaRPr lang="cs-CZ" sz="2400" dirty="0" smtClean="0"/>
          </a:p>
          <a:p>
            <a:r>
              <a:rPr lang="cs-CZ" sz="2400" dirty="0" smtClean="0"/>
              <a:t>Trávníky kolem školy se pečlivě udržují.</a:t>
            </a:r>
          </a:p>
          <a:p>
            <a:endParaRPr lang="cs-CZ" sz="2400" dirty="0" smtClean="0"/>
          </a:p>
          <a:p>
            <a:r>
              <a:rPr lang="cs-CZ" sz="2400" dirty="0" smtClean="0"/>
              <a:t>Některé léky se vydávají pouze na recept.</a:t>
            </a:r>
          </a:p>
          <a:p>
            <a:endParaRPr lang="cs-CZ" sz="2400" dirty="0" smtClean="0"/>
          </a:p>
          <a:p>
            <a:r>
              <a:rPr lang="cs-CZ" sz="2400" dirty="0" smtClean="0"/>
              <a:t>Hodiny na našem kostele nebyly stále ještě opraveny.</a:t>
            </a:r>
          </a:p>
          <a:p>
            <a:endParaRPr lang="cs-CZ" sz="2400" dirty="0" smtClean="0"/>
          </a:p>
          <a:p>
            <a:r>
              <a:rPr lang="cs-CZ" sz="2400" dirty="0" smtClean="0"/>
              <a:t>Podrobnosti o výletu vám budou sděleny.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66064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Použité materiály:</a:t>
            </a:r>
          </a:p>
          <a:p>
            <a:endParaRPr lang="cs-CZ" sz="2400" dirty="0" smtClean="0"/>
          </a:p>
          <a:p>
            <a:r>
              <a:rPr lang="cs-CZ" sz="2400" dirty="0" smtClean="0"/>
              <a:t>Ilustrace –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Texty - vlastní </a:t>
            </a:r>
            <a:endParaRPr lang="cs-CZ" sz="2400" dirty="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433</Words>
  <Application>Microsoft Office PowerPoint</Application>
  <PresentationFormat>Předvádění na obrazovce (4:3)</PresentationFormat>
  <Paragraphs>110</Paragraphs>
  <Slides>8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33</cp:revision>
  <dcterms:created xsi:type="dcterms:W3CDTF">2013-02-13T20:11:57Z</dcterms:created>
  <dcterms:modified xsi:type="dcterms:W3CDTF">2013-02-21T13:34:05Z</dcterms:modified>
</cp:coreProperties>
</file>