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62" r:id="rId6"/>
    <p:sldId id="258" r:id="rId7"/>
    <p:sldId id="263" r:id="rId8"/>
    <p:sldId id="259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755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29" autoAdjust="0"/>
    <p:restoredTop sz="94660"/>
  </p:normalViewPr>
  <p:slideViewPr>
    <p:cSldViewPr>
      <p:cViewPr>
        <p:scale>
          <a:sx n="76" d="100"/>
          <a:sy n="76" d="100"/>
        </p:scale>
        <p:origin x="-1182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youtube.com/watch?v=qwIeibV5lYw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Tule%C5%88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wIeibV5lYw" TargetMode="External"/><Relationship Id="rId2" Type="http://schemas.openxmlformats.org/officeDocument/2006/relationships/hyperlink" Target="http://cs.wikipedia.org/wiki/Pol&#225;rn&#237;_no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Gr%C3%B3nsko" TargetMode="External"/><Relationship Id="rId4" Type="http://schemas.openxmlformats.org/officeDocument/2006/relationships/hyperlink" Target="http://cs.wikipedia.org/wiki/Medv%C4%9Bd_ledn%C3%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výchova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2552280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Rozbor tematické písně k zimnímu období - Grónská zem</a:t>
            </a:r>
          </a:p>
          <a:p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Bc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. Kateřina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Cuperová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188640"/>
            <a:ext cx="8183880" cy="1080120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Grónská zem</a:t>
            </a:r>
            <a:endParaRPr lang="cs-CZ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1"/>
            <a:ext cx="8229600" cy="4176464"/>
          </a:xfrm>
        </p:spPr>
        <p:txBody>
          <a:bodyPr>
            <a:normAutofit/>
          </a:bodyPr>
          <a:lstStyle/>
          <a:p>
            <a:r>
              <a:rPr lang="cs-CZ" sz="2800" dirty="0" smtClean="0">
                <a:hlinkClick r:id="rId2"/>
              </a:rPr>
              <a:t>http://www.youtube.com/watch?v=qwIeibV5lYw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4" name="Obrázek 3" descr="grónská ze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87624" y="2276873"/>
            <a:ext cx="7128792" cy="3672407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04664"/>
            <a:ext cx="8183880" cy="1224136"/>
          </a:xfrm>
        </p:spPr>
        <p:txBody>
          <a:bodyPr>
            <a:normAutofit/>
          </a:bodyPr>
          <a:lstStyle/>
          <a:p>
            <a:pPr algn="ctr"/>
            <a:r>
              <a:rPr lang="cs-CZ" b="1" u="sng" dirty="0" smtClean="0">
                <a:solidFill>
                  <a:schemeClr val="accent4">
                    <a:lumMod val="50000"/>
                  </a:schemeClr>
                </a:solidFill>
              </a:rPr>
              <a:t>Text písně Grónská zem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53650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   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Daleko na severu je grónská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zem,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žije tam Eskymačka s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Eskymákem,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my bychom umrzli jim není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zima,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snídají nanuky a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eskyma.</a:t>
            </a:r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Mají se bezvadně vyspí se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moc,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půl roku trvá tam polární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noc,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na jaře vzbudí se a vyběhnou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ven,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půl roku trvá tam polární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den.</a:t>
            </a:r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Když sněhu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nenapadne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nad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kotníky,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hrávají s medvědy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na četníky,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medvědi těžko jsou k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poražení,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neboť medvědy ve sněhu vidět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není.</a:t>
            </a:r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" name="Obrázek 3" descr="eskymá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48264" y="2132856"/>
            <a:ext cx="1507315" cy="16522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435280" cy="496855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    Pokaždé ve středu přesně ve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dvě,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zaklepe na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iglú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hlavní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medvěd,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Dobrý den mohu dál na vteřinu?</a:t>
            </a:r>
            <a:b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Nesu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vám trochu ryb na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svačinu.</a:t>
            </a:r>
            <a:endParaRPr lang="cs-CZ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    V kotlíku bublá čaj kamna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hřejí,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psi venku hlídají před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zloději,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smíchem se otřásá celé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iglú,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medvěd jim předvádí spoustu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fíglů.</a:t>
            </a:r>
            <a:endParaRPr lang="cs-CZ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    Tak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</a:rPr>
              <a:t>žijou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vesele na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severu,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srandu si dělají z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teploměrů,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my bychom umrzli jim není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zima,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neboť jsou doma a mezi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svýma.</a:t>
            </a:r>
            <a:endParaRPr lang="cs-CZ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5" name="Obrázek 4" descr="íglů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4248" y="3789039"/>
            <a:ext cx="1906520" cy="135429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332656"/>
            <a:ext cx="8183880" cy="72008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1</a:t>
            </a:r>
            <a:r>
              <a:rPr lang="cs-CZ" sz="3200" dirty="0" smtClean="0"/>
              <a:t>. a 2. sloka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327896" cy="3600400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Daleko na severu je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   Grónská zem, žije tam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   Eskymačka s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Eskymákem,</a:t>
            </a:r>
            <a:endParaRPr lang="cs-CZ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  my bychom umrzli jim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  není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zima,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snídají nanuky a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eskyma.</a:t>
            </a:r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Mají se bezvadně vyspí se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moc,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půl roku trvá tam polární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noc,</a:t>
            </a:r>
            <a:endParaRPr lang="cs-CZ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  na jaře vzbudí se a vyběhnou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ven,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půl roku trvá tam polární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den.</a:t>
            </a:r>
            <a:endParaRPr lang="cs-CZ" dirty="0"/>
          </a:p>
        </p:txBody>
      </p:sp>
      <p:pic>
        <p:nvPicPr>
          <p:cNvPr id="4" name="Obrázek 3" descr="eskymač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980728"/>
            <a:ext cx="2282524" cy="2232248"/>
          </a:xfrm>
          <a:prstGeom prst="rect">
            <a:avLst/>
          </a:prstGeom>
        </p:spPr>
      </p:pic>
      <p:pic>
        <p:nvPicPr>
          <p:cNvPr id="5" name="Obrázek 4" descr="zář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59832" y="4581128"/>
            <a:ext cx="3658096" cy="1866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2880319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Grónsko</a:t>
            </a:r>
            <a:r>
              <a:rPr lang="cs-CZ" dirty="0" smtClean="0"/>
              <a:t> </a:t>
            </a:r>
            <a:r>
              <a:rPr lang="cs-CZ" b="1" dirty="0" smtClean="0"/>
              <a:t>je ostrov ležící na rozhraní Atlantiku a Severního ledového </a:t>
            </a:r>
            <a:r>
              <a:rPr lang="cs-CZ" b="1" dirty="0" smtClean="0"/>
              <a:t>oceánu.</a:t>
            </a:r>
            <a:endParaRPr lang="cs-CZ" b="1" dirty="0" smtClean="0"/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Je největším ostrovem na světě, led dosahuje místy mocnosti až 3 km. Po jeho roztátí by hladina světového oceánu stoupla o 7 m.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" name="Obrázek 3" descr="gronsk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3356992"/>
            <a:ext cx="4281658" cy="30247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0"/>
            <a:ext cx="8183880" cy="234888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Polární noc </a:t>
            </a:r>
            <a:b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a polární den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3717032"/>
            <a:ext cx="8183880" cy="2592288"/>
          </a:xfrm>
        </p:spPr>
        <p:txBody>
          <a:bodyPr>
            <a:noAutofit/>
          </a:bodyPr>
          <a:lstStyle/>
          <a:p>
            <a:r>
              <a:rPr lang="cs-CZ" sz="2000" b="1" dirty="0" smtClean="0"/>
              <a:t>Polární noc</a:t>
            </a:r>
            <a:r>
              <a:rPr lang="cs-CZ" sz="2000" dirty="0" smtClean="0"/>
              <a:t> je jev, který nastává za hranicí polárního kruhu, kdy po dobu nejméně </a:t>
            </a:r>
            <a:r>
              <a:rPr lang="cs-CZ" sz="2000" dirty="0" smtClean="0"/>
              <a:t>jednoho dne nevystoupí</a:t>
            </a:r>
            <a:r>
              <a:rPr lang="cs-CZ" sz="2000" dirty="0" smtClean="0"/>
              <a:t> Slunce nad horizont a tedy zde není přirozené sluneční světlo. Opakem polární noci je </a:t>
            </a:r>
            <a:r>
              <a:rPr lang="cs-CZ" sz="2000" b="1" dirty="0" smtClean="0"/>
              <a:t>polární den</a:t>
            </a:r>
            <a:r>
              <a:rPr lang="cs-CZ" sz="2000" dirty="0" smtClean="0"/>
              <a:t>, kdy naopak Slunce nezapadá pod horizont. Období, kdy nastává polární noc, a období výskytu polárního dne se symetricky střídají s periodou půl roku.</a:t>
            </a:r>
          </a:p>
          <a:p>
            <a:pPr>
              <a:buNone/>
            </a:pPr>
            <a:endParaRPr lang="cs-CZ" sz="2000" dirty="0"/>
          </a:p>
        </p:txBody>
      </p:sp>
      <p:pic>
        <p:nvPicPr>
          <p:cNvPr id="4" name="Obrázek 3" descr="polární den a no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976" y="620688"/>
            <a:ext cx="4104455" cy="302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Nejznámější zástupce grónské fauny je </a:t>
            </a:r>
            <a:r>
              <a:rPr lang="cs-CZ" sz="2400" b="1" i="1" u="sng" dirty="0" smtClean="0">
                <a:solidFill>
                  <a:srgbClr val="002060"/>
                </a:solidFill>
              </a:rPr>
              <a:t>lední </a:t>
            </a:r>
            <a:r>
              <a:rPr lang="cs-CZ" sz="2400" b="1" i="1" u="sng" dirty="0" smtClean="0">
                <a:solidFill>
                  <a:srgbClr val="002060"/>
                </a:solidFill>
              </a:rPr>
              <a:t>medvěd</a:t>
            </a:r>
            <a:r>
              <a:rPr lang="cs-CZ" sz="2400" dirty="0"/>
              <a:t>.</a:t>
            </a:r>
            <a:endParaRPr lang="cs-CZ" sz="2400" dirty="0" smtClean="0"/>
          </a:p>
          <a:p>
            <a:r>
              <a:rPr lang="cs-CZ" sz="2400" dirty="0"/>
              <a:t>M</a:t>
            </a:r>
            <a:r>
              <a:rPr lang="cs-CZ" sz="2400" dirty="0" smtClean="0"/>
              <a:t>ěří </a:t>
            </a:r>
            <a:r>
              <a:rPr lang="cs-CZ" sz="2400" dirty="0" smtClean="0"/>
              <a:t>1,5 m, délka těla je 2,5 </a:t>
            </a:r>
            <a:r>
              <a:rPr lang="cs-CZ" sz="2400" dirty="0" smtClean="0"/>
              <a:t>m.</a:t>
            </a:r>
            <a:endParaRPr lang="cs-CZ" sz="2400" dirty="0" smtClean="0"/>
          </a:p>
          <a:p>
            <a:r>
              <a:rPr lang="cs-CZ" sz="2400" dirty="0" smtClean="0"/>
              <a:t>Lední medvědi žijí většinou samotářsky. Po většinu dne hledají potravu, za kterou jsou schopni putovat i několik desítek kilometrů </a:t>
            </a:r>
            <a:r>
              <a:rPr lang="cs-CZ" sz="2400" dirty="0" smtClean="0"/>
              <a:t>denně.</a:t>
            </a:r>
            <a:endParaRPr lang="cs-CZ" sz="2400" dirty="0" smtClean="0"/>
          </a:p>
          <a:p>
            <a:r>
              <a:rPr lang="cs-CZ" sz="2400" dirty="0" smtClean="0"/>
              <a:t>Živí se převážně lovem a jejich nejčastější kořistí bývají </a:t>
            </a:r>
            <a:r>
              <a:rPr lang="cs-CZ" sz="2400" dirty="0" smtClean="0">
                <a:hlinkClick r:id="rId2" tooltip="Tuleň"/>
              </a:rPr>
              <a:t>tuleni</a:t>
            </a:r>
            <a:r>
              <a:rPr lang="cs-CZ" sz="2400" dirty="0" smtClean="0"/>
              <a:t>.</a:t>
            </a:r>
            <a:endParaRPr lang="cs-CZ" sz="2400" b="1" i="1" dirty="0">
              <a:solidFill>
                <a:srgbClr val="002060"/>
              </a:solidFill>
            </a:endParaRPr>
          </a:p>
        </p:txBody>
      </p:sp>
      <p:pic>
        <p:nvPicPr>
          <p:cNvPr id="4" name="Obrázek 3" descr="lední medvě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3717032"/>
            <a:ext cx="3490526" cy="21840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692696"/>
            <a:ext cx="8183880" cy="108012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Otázky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2204864"/>
            <a:ext cx="8183880" cy="3816424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Co víš o zemi plné ledu?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Jak vypadá polární noc a polární den?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Chtěl by jsi žít v Grónsku?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1052736"/>
            <a:ext cx="8183880" cy="1080120"/>
          </a:xfrm>
        </p:spPr>
        <p:txBody>
          <a:bodyPr/>
          <a:lstStyle/>
          <a:p>
            <a:r>
              <a:rPr lang="cs-CZ" dirty="0" smtClean="0"/>
              <a:t>Použitý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2636912"/>
            <a:ext cx="8183880" cy="1584176"/>
          </a:xfrm>
        </p:spPr>
        <p:txBody>
          <a:bodyPr>
            <a:normAutofit fontScale="92500"/>
          </a:bodyPr>
          <a:lstStyle/>
          <a:p>
            <a:r>
              <a:rPr lang="cs-CZ" sz="2000" dirty="0" smtClean="0">
                <a:solidFill>
                  <a:srgbClr val="0070C0"/>
                </a:solidFill>
                <a:hlinkClick r:id="rId2"/>
              </a:rPr>
              <a:t>http://cs.wikipedia.org/wiki/Polární_noc</a:t>
            </a:r>
            <a:endParaRPr lang="cs-CZ" sz="2000" dirty="0" smtClean="0"/>
          </a:p>
          <a:p>
            <a:r>
              <a:rPr lang="cs-CZ" sz="2000" dirty="0" smtClean="0">
                <a:solidFill>
                  <a:srgbClr val="0070C0"/>
                </a:solidFill>
                <a:hlinkClick r:id="rId3"/>
              </a:rPr>
              <a:t>www.</a:t>
            </a:r>
            <a:r>
              <a:rPr lang="cs-CZ" sz="2000" dirty="0" err="1" smtClean="0">
                <a:solidFill>
                  <a:srgbClr val="0070C0"/>
                </a:solidFill>
                <a:hlinkClick r:id="rId3"/>
              </a:rPr>
              <a:t>youtube.com</a:t>
            </a:r>
            <a:r>
              <a:rPr lang="cs-CZ" sz="2000" dirty="0" smtClean="0">
                <a:solidFill>
                  <a:srgbClr val="0070C0"/>
                </a:solidFill>
                <a:hlinkClick r:id="rId3"/>
              </a:rPr>
              <a:t>/</a:t>
            </a:r>
            <a:r>
              <a:rPr lang="cs-CZ" sz="2000" dirty="0" err="1" smtClean="0">
                <a:solidFill>
                  <a:srgbClr val="0070C0"/>
                </a:solidFill>
                <a:hlinkClick r:id="rId3"/>
              </a:rPr>
              <a:t>watch</a:t>
            </a:r>
            <a:r>
              <a:rPr lang="cs-CZ" sz="2000" dirty="0" smtClean="0">
                <a:solidFill>
                  <a:srgbClr val="0070C0"/>
                </a:solidFill>
                <a:hlinkClick r:id="rId3"/>
              </a:rPr>
              <a:t>?v=qwIeibV5lYw</a:t>
            </a:r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u="sng" dirty="0" smtClean="0">
                <a:solidFill>
                  <a:schemeClr val="accent4">
                    <a:lumMod val="75000"/>
                  </a:schemeClr>
                </a:solidFill>
                <a:hlinkClick r:id="rId4"/>
              </a:rPr>
              <a:t>http</a:t>
            </a:r>
            <a:r>
              <a:rPr lang="cs-CZ" sz="2000" u="sng" dirty="0">
                <a:solidFill>
                  <a:schemeClr val="accent4">
                    <a:lumMod val="75000"/>
                  </a:schemeClr>
                </a:solidFill>
                <a:hlinkClick r:id="rId4"/>
              </a:rPr>
              <a:t>://</a:t>
            </a:r>
            <a:r>
              <a:rPr lang="cs-CZ" sz="2000" u="sng" dirty="0" smtClean="0">
                <a:solidFill>
                  <a:schemeClr val="accent4">
                    <a:lumMod val="75000"/>
                  </a:schemeClr>
                </a:solidFill>
                <a:hlinkClick r:id="rId4"/>
              </a:rPr>
              <a:t>cs.wikipedia.org/wiki/Medv%C4%9Bd_ledn%C3%AD</a:t>
            </a:r>
            <a:endParaRPr lang="cs-CZ" sz="2000" u="sng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2000" u="sng" dirty="0" smtClean="0">
                <a:solidFill>
                  <a:schemeClr val="accent4">
                    <a:lumMod val="75000"/>
                  </a:schemeClr>
                </a:solidFill>
                <a:hlinkClick r:id="rId5"/>
              </a:rPr>
              <a:t>http</a:t>
            </a:r>
            <a:r>
              <a:rPr lang="cs-CZ" sz="2000" u="sng" dirty="0">
                <a:solidFill>
                  <a:schemeClr val="accent4">
                    <a:lumMod val="75000"/>
                  </a:schemeClr>
                </a:solidFill>
                <a:hlinkClick r:id="rId5"/>
              </a:rPr>
              <a:t>://</a:t>
            </a:r>
            <a:r>
              <a:rPr lang="cs-CZ" sz="2000" u="sng" dirty="0" smtClean="0">
                <a:solidFill>
                  <a:schemeClr val="accent4">
                    <a:lumMod val="75000"/>
                  </a:schemeClr>
                </a:solidFill>
                <a:hlinkClick r:id="rId5"/>
              </a:rPr>
              <a:t>cs.wikipedia.org/wiki/Gr%C3%B3nsko</a:t>
            </a:r>
            <a:endParaRPr lang="cs-CZ" sz="2000" u="sng" dirty="0" smtClean="0">
              <a:solidFill>
                <a:schemeClr val="accent4">
                  <a:lumMod val="75000"/>
                </a:schemeClr>
              </a:solidFill>
            </a:endParaRPr>
          </a:p>
          <a:p>
            <a:endParaRPr lang="cs-CZ" sz="2000" u="sng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endParaRPr lang="cs-CZ" sz="2000" dirty="0" smtClean="0">
              <a:solidFill>
                <a:srgbClr val="0070C0"/>
              </a:solidFill>
            </a:endParaRPr>
          </a:p>
          <a:p>
            <a:endParaRPr lang="cs-CZ" sz="2000" dirty="0" smtClean="0">
              <a:solidFill>
                <a:srgbClr val="0070C0"/>
              </a:solidFill>
            </a:endParaRPr>
          </a:p>
          <a:p>
            <a:endParaRPr lang="cs-CZ" sz="2000" dirty="0" smtClean="0">
              <a:solidFill>
                <a:srgbClr val="0070C0"/>
              </a:solidFill>
            </a:endParaRP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281</TotalTime>
  <Words>115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Hudební výchova</vt:lpstr>
      <vt:lpstr>Grónská zem</vt:lpstr>
      <vt:lpstr>Text písně Grónská zem </vt:lpstr>
      <vt:lpstr>Prezentace aplikace PowerPoint</vt:lpstr>
      <vt:lpstr>1. a 2. sloka</vt:lpstr>
      <vt:lpstr>Prezentace aplikace PowerPoint</vt:lpstr>
      <vt:lpstr>Polární noc  a polární den</vt:lpstr>
      <vt:lpstr>Prezentace aplikace PowerPoint</vt:lpstr>
      <vt:lpstr>Otázky </vt:lpstr>
      <vt:lpstr>Použitý materiál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Martin Králík</cp:lastModifiedBy>
  <cp:revision>31</cp:revision>
  <dcterms:modified xsi:type="dcterms:W3CDTF">2012-03-12T13:46:18Z</dcterms:modified>
</cp:coreProperties>
</file>