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8" r:id="rId4"/>
    <p:sldId id="264" r:id="rId5"/>
    <p:sldId id="266" r:id="rId6"/>
    <p:sldId id="267" r:id="rId7"/>
    <p:sldId id="262" r:id="rId8"/>
    <p:sldId id="265" r:id="rId9"/>
    <p:sldId id="259" r:id="rId10"/>
    <p:sldId id="260" r:id="rId11"/>
    <p:sldId id="271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6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</a:t>
          </a:r>
          <a:r>
            <a:rPr lang="cs-CZ" sz="2000" dirty="0" smtClean="0"/>
            <a:t>VY_32_INOVACE_09_Český jazyk – 9.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Náročnější případy vlastních jmen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C19D98-57E1-441F-B22B-A1AD7FA6EB0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D883967-B8C0-499E-8920-70102D7EAFE4}" type="presOf" srcId="{4C35D32F-0EAB-4CD7-82EE-45574DC2A586}" destId="{890E4F0B-2866-4A3F-A3C7-2A14B1797930}" srcOrd="1" destOrd="0" presId="urn:microsoft.com/office/officeart/2005/8/layout/target3"/>
    <dgm:cxn modelId="{650AB0DB-CC24-4B4F-93ED-89DDCA095E47}" type="presOf" srcId="{D8197B8C-B260-4A16-BDF4-0947B075E274}" destId="{25B08C86-7E15-44DC-BE7F-FFB55DD49D12}" srcOrd="0" destOrd="0" presId="urn:microsoft.com/office/officeart/2005/8/layout/target3"/>
    <dgm:cxn modelId="{DCB20E8F-CF64-44AF-89D5-9DE06F18FF6C}" type="presOf" srcId="{D1B46980-6531-4606-95E6-44980827E919}" destId="{2BE915AB-18AA-4053-B92C-3BFC9ED204BB}" srcOrd="1" destOrd="0" presId="urn:microsoft.com/office/officeart/2005/8/layout/target3"/>
    <dgm:cxn modelId="{431122C7-E752-46AC-BAEB-890FDD309833}" type="presOf" srcId="{D1D4F407-5343-4D3F-B5B9-D407B03CAEB4}" destId="{AED2198E-93D5-4001-81B4-73124B309672}" srcOrd="1" destOrd="0" presId="urn:microsoft.com/office/officeart/2005/8/layout/target3"/>
    <dgm:cxn modelId="{2CA13270-5BF6-49CB-846D-C8AACAEA857C}" type="presOf" srcId="{D1B46980-6531-4606-95E6-44980827E919}" destId="{6140AFEC-043D-4C43-A2F9-D0F5331DF3A3}" srcOrd="0" destOrd="0" presId="urn:microsoft.com/office/officeart/2005/8/layout/target3"/>
    <dgm:cxn modelId="{2A6C5DD3-BE62-420B-A524-774E43487A51}" type="presOf" srcId="{D1D4F407-5343-4D3F-B5B9-D407B03CAEB4}" destId="{D005CE8C-CC26-4C3E-AC11-E15060ECD759}" srcOrd="0" destOrd="0" presId="urn:microsoft.com/office/officeart/2005/8/layout/target3"/>
    <dgm:cxn modelId="{FF2F3EFC-5780-42CA-983B-7BB4F6A376BA}" type="presOf" srcId="{B651F6E3-6281-48DB-9319-2AEAFDAE7572}" destId="{619D679B-A015-4ECF-8348-D1034C574F40}" srcOrd="0" destOrd="0" presId="urn:microsoft.com/office/officeart/2005/8/layout/target3"/>
    <dgm:cxn modelId="{57FAF383-C1DA-410B-A9C9-9E15EDD57E83}" type="presOf" srcId="{4C35D32F-0EAB-4CD7-82EE-45574DC2A586}" destId="{8BEBB6EC-1DAA-4CAC-8A25-BC0FCBD5DBD5}" srcOrd="0" destOrd="0" presId="urn:microsoft.com/office/officeart/2005/8/layout/target3"/>
    <dgm:cxn modelId="{EA70D7F7-2B8A-4FAA-BF9A-595D8756F4B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92818FC-9906-4394-846D-21A06785FDD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7FF1F4-AAD8-437B-AFDB-CDAE57F5EE8E}" type="presParOf" srcId="{333A1088-737F-45CB-B68E-254E46348037}" destId="{F5ABB229-8D3B-4694-996A-96F23CF14429}" srcOrd="0" destOrd="0" presId="urn:microsoft.com/office/officeart/2005/8/layout/target3"/>
    <dgm:cxn modelId="{D1E2CED3-2CFA-469F-A3F6-5A558A119760}" type="presParOf" srcId="{333A1088-737F-45CB-B68E-254E46348037}" destId="{F41139FD-01EE-4571-8B17-4FB00FC51163}" srcOrd="1" destOrd="0" presId="urn:microsoft.com/office/officeart/2005/8/layout/target3"/>
    <dgm:cxn modelId="{AF4FAAC4-1DAA-4712-AD65-ABC618EFB1D6}" type="presParOf" srcId="{333A1088-737F-45CB-B68E-254E46348037}" destId="{D005CE8C-CC26-4C3E-AC11-E15060ECD759}" srcOrd="2" destOrd="0" presId="urn:microsoft.com/office/officeart/2005/8/layout/target3"/>
    <dgm:cxn modelId="{926D3054-231A-47FD-85F3-A7963581DB5E}" type="presParOf" srcId="{333A1088-737F-45CB-B68E-254E46348037}" destId="{2C702D82-9B77-49B7-9568-BB8EB47C3372}" srcOrd="3" destOrd="0" presId="urn:microsoft.com/office/officeart/2005/8/layout/target3"/>
    <dgm:cxn modelId="{6C125E4A-24E3-4550-98ED-6D6FB62EA2BD}" type="presParOf" srcId="{333A1088-737F-45CB-B68E-254E46348037}" destId="{A52A0455-90FF-4808-ABD0-F02540D31D5A}" srcOrd="4" destOrd="0" presId="urn:microsoft.com/office/officeart/2005/8/layout/target3"/>
    <dgm:cxn modelId="{3067D644-34A8-4D9E-BB90-A20CAC09880D}" type="presParOf" srcId="{333A1088-737F-45CB-B68E-254E46348037}" destId="{6140AFEC-043D-4C43-A2F9-D0F5331DF3A3}" srcOrd="5" destOrd="0" presId="urn:microsoft.com/office/officeart/2005/8/layout/target3"/>
    <dgm:cxn modelId="{F638F986-7A73-4611-9706-EFAAB06B3B1D}" type="presParOf" srcId="{333A1088-737F-45CB-B68E-254E46348037}" destId="{9358AC05-5D7D-4327-9F80-1AD486AEA664}" srcOrd="6" destOrd="0" presId="urn:microsoft.com/office/officeart/2005/8/layout/target3"/>
    <dgm:cxn modelId="{F750A66E-375A-40FC-BD75-F9B994FCA091}" type="presParOf" srcId="{333A1088-737F-45CB-B68E-254E46348037}" destId="{313FC574-E1CD-4FB4-B054-0B805CE0447D}" srcOrd="7" destOrd="0" presId="urn:microsoft.com/office/officeart/2005/8/layout/target3"/>
    <dgm:cxn modelId="{D96BFB1A-4E40-4EAF-B866-76BA6C9575DC}" type="presParOf" srcId="{333A1088-737F-45CB-B68E-254E46348037}" destId="{619D679B-A015-4ECF-8348-D1034C574F40}" srcOrd="8" destOrd="0" presId="urn:microsoft.com/office/officeart/2005/8/layout/target3"/>
    <dgm:cxn modelId="{CC7E2163-BBEC-4F93-941C-727E470638FE}" type="presParOf" srcId="{333A1088-737F-45CB-B68E-254E46348037}" destId="{322283A8-4A27-4CDA-BAE3-F381106A9174}" srcOrd="9" destOrd="0" presId="urn:microsoft.com/office/officeart/2005/8/layout/target3"/>
    <dgm:cxn modelId="{5B400598-D128-4240-BACC-74BCDC58A3BD}" type="presParOf" srcId="{333A1088-737F-45CB-B68E-254E46348037}" destId="{FFC9F71D-1B4F-4AD9-A4A6-86ADEFC8AF5C}" srcOrd="10" destOrd="0" presId="urn:microsoft.com/office/officeart/2005/8/layout/target3"/>
    <dgm:cxn modelId="{68F66E78-B56A-4250-867D-C2A488D52599}" type="presParOf" srcId="{333A1088-737F-45CB-B68E-254E46348037}" destId="{25B08C86-7E15-44DC-BE7F-FFB55DD49D12}" srcOrd="11" destOrd="0" presId="urn:microsoft.com/office/officeart/2005/8/layout/target3"/>
    <dgm:cxn modelId="{2049E09E-F848-4E15-9794-9657E763003C}" type="presParOf" srcId="{333A1088-737F-45CB-B68E-254E46348037}" destId="{76644BE8-9D7C-4C09-B250-3D10AF48CBB7}" srcOrd="12" destOrd="0" presId="urn:microsoft.com/office/officeart/2005/8/layout/target3"/>
    <dgm:cxn modelId="{B9D2393A-7102-4BFA-BAA2-7717656438E0}" type="presParOf" srcId="{333A1088-737F-45CB-B68E-254E46348037}" destId="{EE85B701-7295-41C0-BA7A-34D3756A2AE6}" srcOrd="13" destOrd="0" presId="urn:microsoft.com/office/officeart/2005/8/layout/target3"/>
    <dgm:cxn modelId="{93B9B630-6744-47FE-866C-3E95D39DA6A5}" type="presParOf" srcId="{333A1088-737F-45CB-B68E-254E46348037}" destId="{8BEBB6EC-1DAA-4CAC-8A25-BC0FCBD5DBD5}" srcOrd="14" destOrd="0" presId="urn:microsoft.com/office/officeart/2005/8/layout/target3"/>
    <dgm:cxn modelId="{DE225065-ECF6-4E08-B1C3-8BFBB4FA429E}" type="presParOf" srcId="{333A1088-737F-45CB-B68E-254E46348037}" destId="{AED2198E-93D5-4001-81B4-73124B309672}" srcOrd="15" destOrd="0" presId="urn:microsoft.com/office/officeart/2005/8/layout/target3"/>
    <dgm:cxn modelId="{D20B9185-87A6-4DEB-B268-442048942D6F}" type="presParOf" srcId="{333A1088-737F-45CB-B68E-254E46348037}" destId="{2BE915AB-18AA-4053-B92C-3BFC9ED204BB}" srcOrd="16" destOrd="0" presId="urn:microsoft.com/office/officeart/2005/8/layout/target3"/>
    <dgm:cxn modelId="{DE4809B4-89CF-42C4-9B6E-EB601729A274}" type="presParOf" srcId="{333A1088-737F-45CB-B68E-254E46348037}" destId="{6BB5E863-4638-4E1D-BFDE-399D028AC4ED}" srcOrd="17" destOrd="0" presId="urn:microsoft.com/office/officeart/2005/8/layout/target3"/>
    <dgm:cxn modelId="{357B64BF-BE36-46CB-9449-4D30B5C0C0C3}" type="presParOf" srcId="{333A1088-737F-45CB-B68E-254E46348037}" destId="{5A5FFA88-C948-4069-8E93-59FA12366E83}" srcOrd="18" destOrd="0" presId="urn:microsoft.com/office/officeart/2005/8/layout/target3"/>
    <dgm:cxn modelId="{01C01624-8B2F-49E7-8E90-3897AD21597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2000" kern="1200" dirty="0" smtClean="0"/>
            <a:t>VY_32_INOVACE_09_Český jazyk – 9.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Náročnější případy vlastních jmen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9C816A6-6C46-4EDE-A0A8-2CE98266ED7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BDD9F9A-119A-4E46-B8BD-5569DC465A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823674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04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formou prezentace seznámí s náročnějšími případy psaní velkých písmen.</a:t>
            </a:r>
          </a:p>
          <a:p>
            <a:r>
              <a:rPr lang="cs-CZ" dirty="0" smtClean="0"/>
              <a:t>Prezentace souží jako zápis do sešitu.</a:t>
            </a:r>
          </a:p>
          <a:p>
            <a:r>
              <a:rPr lang="cs-CZ" dirty="0" smtClean="0"/>
              <a:t>V závěru prezentace si žáci </a:t>
            </a:r>
            <a:r>
              <a:rPr lang="cs-CZ" dirty="0" smtClean="0"/>
              <a:t>ověří, </a:t>
            </a:r>
            <a:r>
              <a:rPr lang="cs-CZ" dirty="0" smtClean="0"/>
              <a:t>zda probíranému učivu porozuměli.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134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Vlastní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204937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NÁROČNĚJŠÍ PŘÍPADY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ro 9. ročník ZŠ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5795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1. S</a:t>
            </a:r>
            <a:r>
              <a:rPr lang="cs-CZ" sz="2800" dirty="0"/>
              <a:t> velkým i malým písmenem lze </a:t>
            </a:r>
            <a:r>
              <a:rPr lang="cs-CZ" sz="2800" dirty="0" smtClean="0"/>
              <a:t>psát: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258984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Velké </a:t>
            </a:r>
            <a:r>
              <a:rPr lang="cs-CZ" b="1" u="sng" dirty="0"/>
              <a:t>písmeno</a:t>
            </a:r>
            <a:r>
              <a:rPr lang="cs-CZ" dirty="0"/>
              <a:t> </a:t>
            </a:r>
            <a:r>
              <a:rPr lang="cs-CZ" dirty="0" smtClean="0"/>
              <a:t>– </a:t>
            </a:r>
            <a:r>
              <a:rPr lang="cs-CZ" u="sng" dirty="0" smtClean="0"/>
              <a:t>označení příslušníků národa</a:t>
            </a:r>
            <a:r>
              <a:rPr lang="cs-CZ" u="sng" dirty="0"/>
              <a:t>.</a:t>
            </a:r>
            <a:endParaRPr lang="cs-CZ" u="sng" dirty="0" smtClean="0"/>
          </a:p>
          <a:p>
            <a:pPr marL="0" indent="0">
              <a:buNone/>
            </a:pPr>
            <a:endParaRPr lang="cs-CZ" u="sng" dirty="0" smtClean="0"/>
          </a:p>
          <a:p>
            <a:r>
              <a:rPr lang="cs-CZ" b="1" u="sng" dirty="0" smtClean="0"/>
              <a:t>Malé písmeno </a:t>
            </a:r>
            <a:r>
              <a:rPr lang="cs-CZ" u="sng" dirty="0" smtClean="0"/>
              <a:t>- označení příslušníků </a:t>
            </a:r>
            <a:r>
              <a:rPr lang="cs-CZ" u="sng" dirty="0"/>
              <a:t>antropologické </a:t>
            </a:r>
            <a:r>
              <a:rPr lang="cs-CZ" u="sng" dirty="0" smtClean="0"/>
              <a:t>skupiny (menšiny)</a:t>
            </a:r>
            <a:r>
              <a:rPr lang="cs-CZ" i="1" u="sng" dirty="0"/>
              <a:t> </a:t>
            </a:r>
            <a:r>
              <a:rPr lang="cs-CZ" u="sng" dirty="0"/>
              <a:t>nebo náboženského </a:t>
            </a:r>
            <a:r>
              <a:rPr lang="cs-CZ" u="sng" dirty="0" smtClean="0"/>
              <a:t>vyznání.</a:t>
            </a:r>
            <a:endParaRPr lang="cs-CZ" i="1" u="sng" dirty="0" smtClean="0"/>
          </a:p>
          <a:p>
            <a:pPr marL="0" indent="0">
              <a:buNone/>
            </a:pPr>
            <a:endParaRPr lang="cs-CZ" i="1" u="sng" dirty="0" smtClean="0"/>
          </a:p>
          <a:p>
            <a:r>
              <a:rPr lang="cs-CZ" dirty="0"/>
              <a:t>a) </a:t>
            </a:r>
            <a:r>
              <a:rPr lang="cs-CZ" u="sng" dirty="0"/>
              <a:t>jména </a:t>
            </a:r>
            <a:r>
              <a:rPr lang="cs-CZ" b="1" i="1" u="sng" dirty="0">
                <a:solidFill>
                  <a:srgbClr val="FF0000"/>
                </a:solidFill>
              </a:rPr>
              <a:t>M/mongol, C/cikán</a:t>
            </a:r>
            <a:r>
              <a:rPr lang="cs-CZ" i="1" u="sng" dirty="0">
                <a:solidFill>
                  <a:srgbClr val="FF0000"/>
                </a:solidFill>
              </a:rPr>
              <a:t>, </a:t>
            </a:r>
            <a:r>
              <a:rPr lang="cs-CZ" b="1" i="1" u="sng" dirty="0">
                <a:solidFill>
                  <a:srgbClr val="FF0000"/>
                </a:solidFill>
              </a:rPr>
              <a:t>Ž/žid, </a:t>
            </a:r>
            <a:endParaRPr lang="cs-CZ" i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) </a:t>
            </a:r>
            <a:r>
              <a:rPr lang="cs-CZ" b="1" i="1" dirty="0" smtClean="0">
                <a:solidFill>
                  <a:srgbClr val="FF0000"/>
                </a:solidFill>
              </a:rPr>
              <a:t>C/cikán</a:t>
            </a:r>
            <a:r>
              <a:rPr lang="cs-CZ" dirty="0"/>
              <a:t>: </a:t>
            </a:r>
            <a:r>
              <a:rPr lang="cs-CZ" u="sng" dirty="0" smtClean="0"/>
              <a:t>dnes oficiální </a:t>
            </a:r>
            <a:r>
              <a:rPr lang="cs-CZ" u="sng" dirty="0"/>
              <a:t>název pro označení </a:t>
            </a:r>
            <a:r>
              <a:rPr lang="cs-CZ" b="1" u="sng" dirty="0"/>
              <a:t>příslušníka národa</a:t>
            </a:r>
            <a:r>
              <a:rPr lang="cs-CZ" u="sng" dirty="0"/>
              <a:t> </a:t>
            </a:r>
            <a:r>
              <a:rPr lang="cs-CZ" u="sng" dirty="0" smtClean="0"/>
              <a:t>– </a:t>
            </a:r>
            <a:r>
              <a:rPr lang="cs-CZ" b="1" i="1" u="sng" dirty="0" smtClean="0">
                <a:solidFill>
                  <a:srgbClr val="FF0000"/>
                </a:solidFill>
              </a:rPr>
              <a:t>Rom</a:t>
            </a:r>
            <a:r>
              <a:rPr lang="cs-CZ" i="1" u="sng" dirty="0" smtClean="0"/>
              <a:t>.</a:t>
            </a:r>
            <a:endParaRPr lang="cs-CZ" u="sng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87686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jména jako </a:t>
            </a:r>
            <a:r>
              <a:rPr lang="cs-CZ" b="1" i="1" dirty="0">
                <a:solidFill>
                  <a:srgbClr val="FF0000"/>
                </a:solidFill>
              </a:rPr>
              <a:t>J/jidáš, L/lazar, </a:t>
            </a:r>
            <a:r>
              <a:rPr lang="cs-CZ" b="1" i="1" dirty="0" smtClean="0">
                <a:solidFill>
                  <a:srgbClr val="FF0000"/>
                </a:solidFill>
              </a:rPr>
              <a:t>H/harpagon</a:t>
            </a:r>
            <a:r>
              <a:rPr lang="cs-CZ" b="1" i="1" dirty="0">
                <a:solidFill>
                  <a:srgbClr val="FF0000"/>
                </a:solidFill>
              </a:rPr>
              <a:t>, H/</a:t>
            </a:r>
            <a:r>
              <a:rPr lang="cs-CZ" b="1" i="1" dirty="0" err="1">
                <a:solidFill>
                  <a:srgbClr val="FF0000"/>
                </a:solidFill>
              </a:rPr>
              <a:t>honza</a:t>
            </a:r>
            <a:r>
              <a:rPr lang="cs-CZ" b="1" i="1" dirty="0">
                <a:solidFill>
                  <a:srgbClr val="FF0000"/>
                </a:solidFill>
              </a:rPr>
              <a:t>; </a:t>
            </a:r>
            <a:r>
              <a:rPr lang="cs-CZ" b="1" u="sng" dirty="0" smtClean="0"/>
              <a:t>S</a:t>
            </a:r>
            <a:r>
              <a:rPr lang="cs-CZ" b="1" u="sng" dirty="0"/>
              <a:t> velkým písmenem se píšou v původním významu: </a:t>
            </a:r>
            <a:r>
              <a:rPr lang="cs-CZ" i="1" dirty="0"/>
              <a:t>Jidáš = </a:t>
            </a:r>
            <a:r>
              <a:rPr lang="cs-CZ" dirty="0"/>
              <a:t>jeden z apoštolů, který zradil Ježíše, </a:t>
            </a:r>
            <a:r>
              <a:rPr lang="cs-CZ" i="1" dirty="0"/>
              <a:t>Lazar = </a:t>
            </a:r>
            <a:r>
              <a:rPr lang="cs-CZ" dirty="0"/>
              <a:t>přítel </a:t>
            </a:r>
            <a:r>
              <a:rPr lang="cs-CZ" dirty="0" smtClean="0"/>
              <a:t>Ježíšův, </a:t>
            </a:r>
            <a:r>
              <a:rPr lang="cs-CZ" i="1" dirty="0" smtClean="0"/>
              <a:t>Harpagon</a:t>
            </a:r>
            <a:r>
              <a:rPr lang="cs-CZ" i="1" dirty="0"/>
              <a:t>  = </a:t>
            </a:r>
            <a:r>
              <a:rPr lang="cs-CZ" dirty="0"/>
              <a:t>jméno hlavního hrdiny </a:t>
            </a:r>
            <a:r>
              <a:rPr lang="cs-CZ" dirty="0" err="1"/>
              <a:t>Molièrova</a:t>
            </a:r>
            <a:r>
              <a:rPr lang="cs-CZ" dirty="0"/>
              <a:t> dramatu Lakomec, Švejk - hrdina Haškova románu Osudy dobrého vojáka Švejka; </a:t>
            </a:r>
          </a:p>
          <a:p>
            <a:r>
              <a:rPr lang="cs-CZ" b="1" u="sng" dirty="0" smtClean="0"/>
              <a:t>S</a:t>
            </a:r>
            <a:r>
              <a:rPr lang="cs-CZ" b="1" u="sng" dirty="0"/>
              <a:t> malým písmenem se píšou v přeneseném významu: </a:t>
            </a:r>
            <a:r>
              <a:rPr lang="cs-CZ" i="1" dirty="0"/>
              <a:t>jidáš </a:t>
            </a:r>
            <a:r>
              <a:rPr lang="cs-CZ" dirty="0"/>
              <a:t>= zrádce, </a:t>
            </a:r>
            <a:r>
              <a:rPr lang="cs-CZ" i="1" dirty="0"/>
              <a:t>lazar </a:t>
            </a:r>
            <a:r>
              <a:rPr lang="cs-CZ" dirty="0"/>
              <a:t>= nemocný, ubohý člověk, </a:t>
            </a:r>
            <a:r>
              <a:rPr lang="cs-CZ" i="1" dirty="0" smtClean="0"/>
              <a:t>harpagon </a:t>
            </a:r>
            <a:r>
              <a:rPr lang="cs-CZ" i="1" dirty="0"/>
              <a:t>= </a:t>
            </a:r>
            <a:r>
              <a:rPr lang="cs-CZ" dirty="0" smtClean="0"/>
              <a:t>lakomec, </a:t>
            </a:r>
            <a:r>
              <a:rPr lang="cs-CZ" dirty="0" err="1"/>
              <a:t>švejk</a:t>
            </a:r>
            <a:r>
              <a:rPr lang="cs-CZ" dirty="0"/>
              <a:t> = horlivý člověk, mazaný ulejvák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08740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 jména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i="1" dirty="0">
                <a:solidFill>
                  <a:srgbClr val="FF0000"/>
                </a:solidFill>
              </a:rPr>
              <a:t>J/ježíšek </a:t>
            </a:r>
            <a:r>
              <a:rPr lang="cs-CZ" dirty="0"/>
              <a:t>a </a:t>
            </a:r>
            <a:r>
              <a:rPr lang="cs-CZ" b="1" i="1" dirty="0">
                <a:solidFill>
                  <a:srgbClr val="FF0000"/>
                </a:solidFill>
              </a:rPr>
              <a:t>S/silvestr</a:t>
            </a:r>
            <a:r>
              <a:rPr lang="cs-CZ" i="1" dirty="0"/>
              <a:t>: Ježíšek </a:t>
            </a:r>
            <a:r>
              <a:rPr lang="cs-CZ" dirty="0"/>
              <a:t>= malý Ježíš, Štědrý den, Štědrý večer; </a:t>
            </a:r>
            <a:r>
              <a:rPr lang="cs-CZ" i="1" dirty="0"/>
              <a:t>ježíšek </a:t>
            </a:r>
            <a:r>
              <a:rPr lang="cs-CZ" dirty="0"/>
              <a:t>= vánoční dárek, nadílka; </a:t>
            </a:r>
            <a:r>
              <a:rPr lang="cs-CZ" i="1" dirty="0"/>
              <a:t>Silvestr </a:t>
            </a:r>
            <a:r>
              <a:rPr lang="cs-CZ" dirty="0"/>
              <a:t>= osobní jméno; </a:t>
            </a:r>
            <a:r>
              <a:rPr lang="cs-CZ" i="1" dirty="0"/>
              <a:t>silvestr = </a:t>
            </a:r>
            <a:r>
              <a:rPr lang="cs-CZ" dirty="0"/>
              <a:t>zábava, oslava na ukončení </a:t>
            </a:r>
            <a:r>
              <a:rPr lang="cs-CZ" dirty="0" smtClean="0"/>
              <a:t>roku, 31</a:t>
            </a:r>
            <a:r>
              <a:rPr lang="cs-CZ" dirty="0"/>
              <a:t>. prosinec, poslední den v roce. </a:t>
            </a:r>
          </a:p>
        </p:txBody>
      </p:sp>
    </p:spTree>
    <p:extLst>
      <p:ext uri="{BB962C8B-B14F-4D97-AF65-F5344CB8AC3E}">
        <p14:creationId xmlns:p14="http://schemas.microsoft.com/office/powerpoint/2010/main" val="2724726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2. S</a:t>
            </a:r>
            <a:r>
              <a:rPr lang="cs-CZ" sz="2800" dirty="0"/>
              <a:t> malým písmenem se </a:t>
            </a:r>
            <a:r>
              <a:rPr lang="cs-CZ" sz="2800" dirty="0" smtClean="0"/>
              <a:t>píšou: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239000" cy="5472608"/>
          </a:xfrm>
        </p:spPr>
        <p:txBody>
          <a:bodyPr>
            <a:normAutofit/>
          </a:bodyPr>
          <a:lstStyle/>
          <a:p>
            <a:r>
              <a:rPr lang="cs-CZ" sz="2400" u="sng" dirty="0"/>
              <a:t>a</a:t>
            </a:r>
            <a:r>
              <a:rPr lang="cs-CZ" sz="2400" u="sng" dirty="0" smtClean="0"/>
              <a:t>) </a:t>
            </a:r>
            <a:r>
              <a:rPr lang="cs-CZ" sz="2400" b="1" u="sng" dirty="0" smtClean="0"/>
              <a:t>příslušníci </a:t>
            </a:r>
            <a:r>
              <a:rPr lang="cs-CZ" sz="2400" b="1" u="sng" dirty="0"/>
              <a:t>antropologických skupin:</a:t>
            </a:r>
            <a:r>
              <a:rPr lang="cs-CZ" sz="2400" u="sng" dirty="0"/>
              <a:t> </a:t>
            </a:r>
            <a:r>
              <a:rPr lang="cs-CZ" sz="2400" b="1" i="1" u="sng" dirty="0">
                <a:solidFill>
                  <a:srgbClr val="FF0000"/>
                </a:solidFill>
              </a:rPr>
              <a:t>běloch, černoch. </a:t>
            </a:r>
            <a:r>
              <a:rPr lang="cs-CZ" sz="2400" u="sng" dirty="0"/>
              <a:t>Řadí se sem </a:t>
            </a:r>
            <a:r>
              <a:rPr lang="cs-CZ" sz="2400" b="1" u="sng" dirty="0"/>
              <a:t>i</a:t>
            </a:r>
            <a:r>
              <a:rPr lang="cs-CZ" sz="2400" b="1" i="1" u="sng" dirty="0"/>
              <a:t> </a:t>
            </a:r>
            <a:r>
              <a:rPr lang="cs-CZ" sz="2400" b="1" i="1" u="sng" dirty="0">
                <a:solidFill>
                  <a:srgbClr val="FF0000"/>
                </a:solidFill>
              </a:rPr>
              <a:t>indián</a:t>
            </a:r>
            <a:r>
              <a:rPr lang="cs-CZ" sz="2400" i="1" u="sng" dirty="0">
                <a:solidFill>
                  <a:srgbClr val="FF0000"/>
                </a:solidFill>
              </a:rPr>
              <a:t>.</a:t>
            </a:r>
            <a:r>
              <a:rPr lang="cs-CZ" sz="2400" i="1" dirty="0">
                <a:solidFill>
                  <a:srgbClr val="FF0000"/>
                </a:solidFill>
              </a:rPr>
              <a:t> </a:t>
            </a:r>
            <a:endParaRPr lang="cs-CZ" sz="2400" i="1" dirty="0" smtClean="0">
              <a:solidFill>
                <a:srgbClr val="FF0000"/>
              </a:solidFill>
            </a:endParaRPr>
          </a:p>
          <a:p>
            <a:endParaRPr lang="cs-CZ" i="1" dirty="0" smtClean="0"/>
          </a:p>
          <a:p>
            <a:endParaRPr lang="cs-CZ" i="1" dirty="0" smtClean="0"/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sz="1900" dirty="0" smtClean="0"/>
          </a:p>
          <a:p>
            <a:r>
              <a:rPr lang="cs-CZ" sz="2400" u="sng" dirty="0"/>
              <a:t>b</a:t>
            </a:r>
            <a:r>
              <a:rPr lang="cs-CZ" sz="2400" u="sng" dirty="0" smtClean="0"/>
              <a:t>) </a:t>
            </a:r>
            <a:r>
              <a:rPr lang="cs-CZ" sz="2400" b="1" u="sng" dirty="0" smtClean="0"/>
              <a:t>příslušníci </a:t>
            </a:r>
            <a:r>
              <a:rPr lang="cs-CZ" sz="2400" b="1" u="sng" dirty="0"/>
              <a:t>náboženských vyznání a mnišských řádů: </a:t>
            </a:r>
            <a:r>
              <a:rPr lang="cs-CZ" sz="2400" b="1" i="1" u="sng" dirty="0">
                <a:solidFill>
                  <a:srgbClr val="FF0000"/>
                </a:solidFill>
              </a:rPr>
              <a:t>katolík,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evangelík</a:t>
            </a:r>
            <a:r>
              <a:rPr lang="cs-CZ" sz="2400" b="1" i="1" u="sng" dirty="0">
                <a:solidFill>
                  <a:srgbClr val="FF0000"/>
                </a:solidFill>
              </a:rPr>
              <a:t>, svědci Jehovovi, muslim,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františkán</a:t>
            </a:r>
            <a:r>
              <a:rPr lang="cs-CZ" sz="2400" i="1" u="sng" dirty="0" smtClean="0">
                <a:solidFill>
                  <a:srgbClr val="FF0000"/>
                </a:solidFill>
              </a:rPr>
              <a:t>…</a:t>
            </a:r>
            <a:endParaRPr lang="cs-CZ" u="sng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13716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5680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c) </a:t>
            </a:r>
            <a:r>
              <a:rPr lang="cs-CZ" b="1" u="sng" dirty="0"/>
              <a:t>členové politických stran, organizací, názorových skupin, zaměstnanci závodů, členové sportovních klubů a jejich příznivci</a:t>
            </a:r>
            <a:r>
              <a:rPr lang="cs-CZ" dirty="0"/>
              <a:t>: </a:t>
            </a:r>
            <a:r>
              <a:rPr lang="cs-CZ" b="1" i="1" dirty="0">
                <a:solidFill>
                  <a:srgbClr val="FF0000"/>
                </a:solidFill>
              </a:rPr>
              <a:t>sociální demokrat, lidovec, zelení </a:t>
            </a:r>
            <a:r>
              <a:rPr lang="cs-CZ" dirty="0"/>
              <a:t>(= příslušníci Strany </a:t>
            </a:r>
            <a:r>
              <a:rPr lang="cs-CZ" dirty="0" smtClean="0"/>
              <a:t>zelených</a:t>
            </a:r>
            <a:r>
              <a:rPr lang="cs-CZ" b="1" dirty="0" smtClean="0">
                <a:solidFill>
                  <a:srgbClr val="FF0000"/>
                </a:solidFill>
              </a:rPr>
              <a:t>), </a:t>
            </a:r>
            <a:r>
              <a:rPr lang="cs-CZ" b="1" i="1" dirty="0" smtClean="0">
                <a:solidFill>
                  <a:srgbClr val="FF0000"/>
                </a:solidFill>
              </a:rPr>
              <a:t>husita</a:t>
            </a:r>
            <a:r>
              <a:rPr lang="cs-CZ" b="1" i="1" dirty="0">
                <a:solidFill>
                  <a:srgbClr val="FF0000"/>
                </a:solidFill>
              </a:rPr>
              <a:t>,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i="1" dirty="0">
                <a:solidFill>
                  <a:srgbClr val="FF0000"/>
                </a:solidFill>
              </a:rPr>
              <a:t>májovec, filharmonik, sokol, junák, slávista, sparťan, </a:t>
            </a:r>
            <a:endParaRPr lang="cs-CZ" b="1" i="1" dirty="0" smtClean="0">
              <a:solidFill>
                <a:srgbClr val="FF0000"/>
              </a:solidFill>
            </a:endParaRPr>
          </a:p>
          <a:p>
            <a:endParaRPr lang="cs-CZ" i="1" dirty="0"/>
          </a:p>
          <a:p>
            <a:r>
              <a:rPr lang="cs-CZ" dirty="0"/>
              <a:t>d</a:t>
            </a:r>
            <a:r>
              <a:rPr lang="cs-CZ" dirty="0" smtClean="0"/>
              <a:t>)</a:t>
            </a:r>
            <a:r>
              <a:rPr lang="cs-CZ" dirty="0"/>
              <a:t> </a:t>
            </a:r>
            <a:r>
              <a:rPr lang="cs-CZ" b="1" u="sng" dirty="0"/>
              <a:t>přídavná jména utvořená od osobních jmen pomocí přípony </a:t>
            </a:r>
            <a:r>
              <a:rPr lang="cs-CZ" b="1" i="1" u="sng" dirty="0"/>
              <a:t>-</a:t>
            </a:r>
            <a:r>
              <a:rPr lang="cs-CZ" b="1" i="1" u="sng" dirty="0" err="1"/>
              <a:t>ský</a:t>
            </a:r>
            <a:r>
              <a:rPr lang="cs-CZ" b="1" i="1" u="sng" dirty="0"/>
              <a:t>, -</a:t>
            </a:r>
            <a:r>
              <a:rPr lang="cs-CZ" b="1" i="1" u="sng" dirty="0" err="1"/>
              <a:t>ovský</a:t>
            </a:r>
            <a:r>
              <a:rPr lang="cs-CZ" b="1" u="sng" dirty="0"/>
              <a:t>:</a:t>
            </a:r>
            <a:r>
              <a:rPr lang="cs-CZ" dirty="0"/>
              <a:t> </a:t>
            </a:r>
            <a:r>
              <a:rPr lang="cs-CZ" b="1" i="1" dirty="0">
                <a:solidFill>
                  <a:srgbClr val="FF0000"/>
                </a:solidFill>
              </a:rPr>
              <a:t>alžbětinský,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i="1" dirty="0">
                <a:solidFill>
                  <a:srgbClr val="FF0000"/>
                </a:solidFill>
              </a:rPr>
              <a:t>čapkovský, ladovský, oidipovský 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89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5760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3. S</a:t>
            </a:r>
            <a:r>
              <a:rPr lang="cs-CZ" sz="2800" dirty="0"/>
              <a:t> velkým písmenem se </a:t>
            </a:r>
            <a:r>
              <a:rPr lang="cs-CZ" sz="2800" dirty="0" smtClean="0"/>
              <a:t>píšou: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239000" cy="5904656"/>
          </a:xfrm>
        </p:spPr>
        <p:txBody>
          <a:bodyPr>
            <a:normAutofit/>
          </a:bodyPr>
          <a:lstStyle/>
          <a:p>
            <a:r>
              <a:rPr lang="cs-CZ" sz="2400" u="sng" dirty="0"/>
              <a:t>a</a:t>
            </a:r>
            <a:r>
              <a:rPr lang="cs-CZ" sz="2400" u="sng" dirty="0" smtClean="0"/>
              <a:t>) jména </a:t>
            </a:r>
            <a:r>
              <a:rPr lang="cs-CZ" sz="2400" u="sng" dirty="0"/>
              <a:t>příslušníků národů a národností, obyvatel </a:t>
            </a:r>
            <a:r>
              <a:rPr lang="cs-CZ" sz="2400" u="sng" dirty="0" smtClean="0"/>
              <a:t>světadílů…</a:t>
            </a:r>
          </a:p>
          <a:p>
            <a:r>
              <a:rPr lang="cs-CZ" sz="2400" b="1" i="1" u="sng" dirty="0" smtClean="0">
                <a:solidFill>
                  <a:srgbClr val="FF0000"/>
                </a:solidFill>
              </a:rPr>
              <a:t>Američan</a:t>
            </a:r>
            <a:r>
              <a:rPr lang="cs-CZ" sz="2400" b="1" i="1" u="sng" dirty="0">
                <a:solidFill>
                  <a:srgbClr val="FF0000"/>
                </a:solidFill>
              </a:rPr>
              <a:t>,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Afroameričan, Evropan…</a:t>
            </a:r>
          </a:p>
          <a:p>
            <a:pPr marL="0" indent="0">
              <a:buNone/>
            </a:pPr>
            <a:endParaRPr lang="cs-CZ" sz="2400" b="1" i="1" u="sng" dirty="0" smtClean="0"/>
          </a:p>
          <a:p>
            <a:r>
              <a:rPr lang="cs-CZ" sz="2400" u="sng" dirty="0"/>
              <a:t>b</a:t>
            </a:r>
            <a:r>
              <a:rPr lang="cs-CZ" sz="2400" u="sng" dirty="0" smtClean="0"/>
              <a:t>) obyvatelská </a:t>
            </a:r>
            <a:r>
              <a:rPr lang="cs-CZ" sz="2400" u="sng" dirty="0"/>
              <a:t>jména </a:t>
            </a:r>
            <a:r>
              <a:rPr lang="cs-CZ" sz="2400" u="sng" dirty="0" smtClean="0"/>
              <a:t>:</a:t>
            </a:r>
            <a:r>
              <a:rPr lang="cs-CZ" sz="2400" u="sng" dirty="0"/>
              <a:t> </a:t>
            </a:r>
            <a:r>
              <a:rPr lang="cs-CZ" sz="2400" i="1" u="sng" dirty="0"/>
              <a:t>střední Čechy</a:t>
            </a:r>
            <a:r>
              <a:rPr lang="cs-CZ" sz="2400" u="sng" dirty="0"/>
              <a:t> –</a:t>
            </a:r>
            <a:r>
              <a:rPr lang="cs-CZ" sz="2400" b="1" i="1" u="sng" dirty="0">
                <a:solidFill>
                  <a:srgbClr val="FF0000"/>
                </a:solidFill>
              </a:rPr>
              <a:t>Středočech</a:t>
            </a:r>
            <a:r>
              <a:rPr lang="cs-CZ" sz="2400" i="1" u="sng" dirty="0"/>
              <a:t>, západní Evropa –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Západoevropan</a:t>
            </a:r>
            <a:r>
              <a:rPr lang="cs-CZ" sz="2400" i="1" u="sng" dirty="0" smtClean="0">
                <a:solidFill>
                  <a:srgbClr val="FF0000"/>
                </a:solidFill>
              </a:rPr>
              <a:t>…</a:t>
            </a:r>
            <a:endParaRPr lang="cs-CZ" sz="2400" u="sng" dirty="0" smtClean="0"/>
          </a:p>
          <a:p>
            <a:pPr algn="ctr"/>
            <a:endParaRPr lang="cs-CZ" sz="2400" dirty="0"/>
          </a:p>
          <a:p>
            <a:r>
              <a:rPr lang="cs-CZ" sz="2400" dirty="0"/>
              <a:t> </a:t>
            </a:r>
            <a:r>
              <a:rPr lang="cs-CZ" sz="2400" dirty="0" smtClean="0"/>
              <a:t>c) s</a:t>
            </a:r>
            <a:r>
              <a:rPr lang="cs-CZ" sz="2400" dirty="0"/>
              <a:t> velkým písmenem se píše i </a:t>
            </a:r>
            <a:r>
              <a:rPr lang="cs-CZ" sz="2400" b="1" i="1" u="sng" dirty="0">
                <a:solidFill>
                  <a:srgbClr val="FF0000"/>
                </a:solidFill>
              </a:rPr>
              <a:t>Eskymák</a:t>
            </a:r>
            <a:r>
              <a:rPr lang="cs-CZ" sz="2400" i="1" u="sng" dirty="0">
                <a:solidFill>
                  <a:srgbClr val="FF0000"/>
                </a:solidFill>
              </a:rPr>
              <a:t> </a:t>
            </a:r>
            <a:endParaRPr lang="cs-CZ" sz="2400" i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i="1" u="sng" dirty="0">
                <a:solidFill>
                  <a:schemeClr val="bg1"/>
                </a:solidFill>
              </a:rPr>
              <a:t> </a:t>
            </a:r>
            <a:r>
              <a:rPr lang="cs-CZ" sz="2400" i="1" u="sng" dirty="0" smtClean="0">
                <a:solidFill>
                  <a:schemeClr val="bg1"/>
                </a:solidFill>
              </a:rPr>
              <a:t>   </a:t>
            </a:r>
            <a:r>
              <a:rPr lang="cs-CZ" sz="2400" u="sng" dirty="0" smtClean="0"/>
              <a:t>(</a:t>
            </a:r>
            <a:r>
              <a:rPr lang="cs-CZ" sz="2400" u="sng" dirty="0"/>
              <a:t>dnes se však dává přednost pojmenování </a:t>
            </a:r>
            <a:endParaRPr lang="cs-CZ" sz="2400" u="sng" dirty="0" smtClean="0"/>
          </a:p>
          <a:p>
            <a:pPr marL="0" indent="0">
              <a:buNone/>
            </a:pPr>
            <a:r>
              <a:rPr lang="cs-CZ" sz="2400" i="1" u="sng" dirty="0">
                <a:solidFill>
                  <a:schemeClr val="bg1"/>
                </a:solidFill>
              </a:rPr>
              <a:t> </a:t>
            </a:r>
            <a:r>
              <a:rPr lang="cs-CZ" sz="2400" i="1" u="sng" dirty="0" smtClean="0">
                <a:solidFill>
                  <a:schemeClr val="bg1"/>
                </a:solidFill>
              </a:rPr>
              <a:t>    </a:t>
            </a:r>
            <a:r>
              <a:rPr lang="cs-CZ" sz="2400" i="1" u="sng" dirty="0" smtClean="0"/>
              <a:t>Inuit</a:t>
            </a:r>
            <a:r>
              <a:rPr lang="cs-CZ" sz="2400" u="sng" dirty="0"/>
              <a:t>).</a:t>
            </a:r>
          </a:p>
          <a:p>
            <a:endParaRPr lang="cs-CZ" sz="2400" dirty="0" smtClean="0"/>
          </a:p>
          <a:p>
            <a:r>
              <a:rPr lang="cs-CZ" sz="2400" dirty="0"/>
              <a:t>d</a:t>
            </a:r>
            <a:r>
              <a:rPr lang="cs-CZ" sz="2400" dirty="0" smtClean="0"/>
              <a:t>) </a:t>
            </a:r>
            <a:r>
              <a:rPr lang="cs-CZ" sz="2400" u="sng" dirty="0"/>
              <a:t>postavy </a:t>
            </a:r>
            <a:r>
              <a:rPr lang="cs-CZ" sz="2400" u="sng" dirty="0" smtClean="0"/>
              <a:t>náboženské</a:t>
            </a:r>
            <a:r>
              <a:rPr lang="cs-CZ" sz="2400" dirty="0" smtClean="0"/>
              <a:t>:</a:t>
            </a:r>
            <a:r>
              <a:rPr lang="cs-CZ" sz="2400" dirty="0"/>
              <a:t> </a:t>
            </a:r>
            <a:r>
              <a:rPr lang="cs-CZ" sz="2400" b="1" i="1" u="sng" dirty="0">
                <a:solidFill>
                  <a:srgbClr val="FF0000"/>
                </a:solidFill>
              </a:rPr>
              <a:t>Bůh, Pán Bůh,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Duch </a:t>
            </a:r>
            <a:r>
              <a:rPr lang="cs-CZ" sz="2400" b="1" i="1" u="sng" dirty="0">
                <a:solidFill>
                  <a:srgbClr val="FF0000"/>
                </a:solidFill>
              </a:rPr>
              <a:t>svatý (svatý Duch), Panna Marie,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Matka </a:t>
            </a:r>
            <a:r>
              <a:rPr lang="cs-CZ" sz="2400" b="1" i="1" u="sng" dirty="0">
                <a:solidFill>
                  <a:srgbClr val="FF0000"/>
                </a:solidFill>
              </a:rPr>
              <a:t>boží </a:t>
            </a:r>
            <a:r>
              <a:rPr lang="cs-CZ" sz="2400" b="1" u="sng" dirty="0">
                <a:solidFill>
                  <a:srgbClr val="FF0000"/>
                </a:solidFill>
              </a:rPr>
              <a:t>i </a:t>
            </a:r>
            <a:r>
              <a:rPr lang="cs-CZ" sz="2400" b="1" i="1" u="sng" dirty="0">
                <a:solidFill>
                  <a:srgbClr val="FF0000"/>
                </a:solidFill>
              </a:rPr>
              <a:t>Boží, Svatý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otec…</a:t>
            </a:r>
            <a:endParaRPr lang="cs-CZ" b="1" u="sng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422073"/>
            <a:ext cx="16383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8025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66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571184" cy="5907056"/>
          </a:xfrm>
        </p:spPr>
        <p:txBody>
          <a:bodyPr>
            <a:normAutofit/>
          </a:bodyPr>
          <a:lstStyle/>
          <a:p>
            <a:r>
              <a:rPr lang="cs-CZ" i="1" dirty="0"/>
              <a:t> </a:t>
            </a:r>
            <a:r>
              <a:rPr lang="cs-CZ" sz="2400" dirty="0" smtClean="0"/>
              <a:t>e) </a:t>
            </a:r>
            <a:r>
              <a:rPr lang="cs-CZ" sz="2400" u="sng" dirty="0" smtClean="0"/>
              <a:t>jména </a:t>
            </a:r>
            <a:r>
              <a:rPr lang="cs-CZ" sz="2400" u="sng" dirty="0"/>
              <a:t>pohádkových </a:t>
            </a:r>
            <a:r>
              <a:rPr lang="cs-CZ" sz="2400" u="sng" dirty="0" smtClean="0"/>
              <a:t>bytostí…:</a:t>
            </a:r>
            <a:r>
              <a:rPr lang="cs-CZ" sz="2400" dirty="0"/>
              <a:t> </a:t>
            </a:r>
            <a:r>
              <a:rPr lang="cs-CZ" sz="2400" b="1" i="1" u="sng" dirty="0">
                <a:solidFill>
                  <a:srgbClr val="FF0000"/>
                </a:solidFill>
              </a:rPr>
              <a:t>Sněhurka,</a:t>
            </a:r>
            <a:r>
              <a:rPr lang="cs-CZ" sz="2400" b="1" u="sng" dirty="0">
                <a:solidFill>
                  <a:srgbClr val="FF0000"/>
                </a:solidFill>
              </a:rPr>
              <a:t> </a:t>
            </a:r>
            <a:r>
              <a:rPr lang="cs-CZ" sz="2400" b="1" i="1" u="sng" dirty="0">
                <a:solidFill>
                  <a:srgbClr val="FF0000"/>
                </a:solidFill>
              </a:rPr>
              <a:t>liška Ryška, děd Vševěd, motýl Emanuel,</a:t>
            </a:r>
            <a:r>
              <a:rPr lang="cs-CZ" sz="2400" b="1" u="sng" dirty="0">
                <a:solidFill>
                  <a:srgbClr val="FF0000"/>
                </a:solidFill>
              </a:rPr>
              <a:t> </a:t>
            </a:r>
            <a:r>
              <a:rPr lang="cs-CZ" sz="2400" b="1" i="1" u="sng" dirty="0">
                <a:solidFill>
                  <a:srgbClr val="FF0000"/>
                </a:solidFill>
              </a:rPr>
              <a:t>Maková panenka, medvídek </a:t>
            </a:r>
            <a:r>
              <a:rPr lang="cs-CZ" sz="2400" b="1" i="1" u="sng" dirty="0" err="1">
                <a:solidFill>
                  <a:srgbClr val="FF0000"/>
                </a:solidFill>
              </a:rPr>
              <a:t>Pú</a:t>
            </a:r>
            <a:r>
              <a:rPr lang="cs-CZ" sz="2400" b="1" i="1" u="sng" dirty="0">
                <a:solidFill>
                  <a:srgbClr val="FF0000"/>
                </a:solidFill>
              </a:rPr>
              <a:t>, kačer Donald, Červená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karkulka, </a:t>
            </a:r>
            <a:r>
              <a:rPr lang="cs-CZ" sz="2400" b="1" i="1" u="sng" dirty="0">
                <a:solidFill>
                  <a:srgbClr val="FF0000"/>
                </a:solidFill>
              </a:rPr>
              <a:t>Ferda Mravenec </a:t>
            </a:r>
            <a:r>
              <a:rPr lang="cs-CZ" sz="2400" b="1" i="1" u="sng" dirty="0" smtClean="0">
                <a:solidFill>
                  <a:srgbClr val="FF0000"/>
                </a:solidFill>
              </a:rPr>
              <a:t>…</a:t>
            </a:r>
          </a:p>
          <a:p>
            <a:pPr marL="0" indent="0">
              <a:buNone/>
            </a:pPr>
            <a:endParaRPr lang="cs-CZ" sz="24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05064"/>
            <a:ext cx="2333625" cy="226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248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správná písmena: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Už brzy se na plátna kin vrátí neohrožený __</a:t>
            </a:r>
            <a:r>
              <a:rPr lang="cs-CZ" dirty="0" err="1" smtClean="0"/>
              <a:t>ndián</a:t>
            </a:r>
            <a:r>
              <a:rPr lang="cs-CZ" dirty="0" smtClean="0"/>
              <a:t> Vinnetou. </a:t>
            </a:r>
          </a:p>
          <a:p>
            <a:endParaRPr lang="cs-CZ" dirty="0"/>
          </a:p>
          <a:p>
            <a:r>
              <a:rPr lang="cs-CZ" dirty="0" smtClean="0"/>
              <a:t>2. Maminka je __</a:t>
            </a:r>
            <a:r>
              <a:rPr lang="cs-CZ" dirty="0" err="1" smtClean="0"/>
              <a:t>atolička</a:t>
            </a:r>
            <a:r>
              <a:rPr lang="cs-CZ" dirty="0" smtClean="0"/>
              <a:t>, ale otec je __</a:t>
            </a:r>
            <a:r>
              <a:rPr lang="cs-CZ" dirty="0" err="1" smtClean="0"/>
              <a:t>vangelik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dirty="0" smtClean="0"/>
              <a:t>3. Červená __</a:t>
            </a:r>
            <a:r>
              <a:rPr lang="cs-CZ" dirty="0" err="1" smtClean="0"/>
              <a:t>arkulka</a:t>
            </a:r>
            <a:r>
              <a:rPr lang="cs-CZ" dirty="0" smtClean="0"/>
              <a:t> je známá pohádka o setkání mladé dívky s vlkem. </a:t>
            </a:r>
          </a:p>
          <a:p>
            <a:endParaRPr lang="cs-CZ" dirty="0"/>
          </a:p>
          <a:p>
            <a:r>
              <a:rPr lang="cs-CZ" dirty="0" smtClean="0"/>
              <a:t>Chci mluvit jako rodilý __</a:t>
            </a:r>
            <a:r>
              <a:rPr lang="cs-CZ" dirty="0" err="1" smtClean="0"/>
              <a:t>meričan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850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 Už brzy se na plátna kin vrátí neohrožený 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/>
              <a:t>ndián </a:t>
            </a:r>
            <a:r>
              <a:rPr lang="cs-CZ" dirty="0"/>
              <a:t>Vinnetou. </a:t>
            </a:r>
          </a:p>
          <a:p>
            <a:endParaRPr lang="cs-CZ" dirty="0"/>
          </a:p>
          <a:p>
            <a:r>
              <a:rPr lang="cs-CZ" dirty="0"/>
              <a:t>2. Maminka je </a:t>
            </a: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/>
              <a:t>atolička</a:t>
            </a:r>
            <a:r>
              <a:rPr lang="cs-CZ" dirty="0"/>
              <a:t>, ale otec je </a:t>
            </a:r>
            <a:r>
              <a:rPr lang="cs-CZ" dirty="0" err="1">
                <a:solidFill>
                  <a:srgbClr val="FF0000"/>
                </a:solidFill>
              </a:rPr>
              <a:t>e</a:t>
            </a:r>
            <a:r>
              <a:rPr lang="cs-CZ" dirty="0" err="1" smtClean="0"/>
              <a:t>vangelik</a:t>
            </a:r>
            <a:r>
              <a:rPr lang="cs-CZ" dirty="0"/>
              <a:t>. </a:t>
            </a:r>
          </a:p>
          <a:p>
            <a:endParaRPr lang="cs-CZ" dirty="0"/>
          </a:p>
          <a:p>
            <a:r>
              <a:rPr lang="cs-CZ" dirty="0"/>
              <a:t>3. Červená </a:t>
            </a:r>
            <a:r>
              <a:rPr lang="cs-CZ" dirty="0">
                <a:solidFill>
                  <a:srgbClr val="FF0000"/>
                </a:solidFill>
              </a:rPr>
              <a:t>k</a:t>
            </a:r>
            <a:r>
              <a:rPr lang="cs-CZ" dirty="0" smtClean="0"/>
              <a:t>arkulka </a:t>
            </a:r>
            <a:r>
              <a:rPr lang="cs-CZ" dirty="0"/>
              <a:t>je známá pohádka o setkání mladé dívky s vlkem. </a:t>
            </a:r>
          </a:p>
          <a:p>
            <a:endParaRPr lang="cs-CZ" dirty="0"/>
          </a:p>
          <a:p>
            <a:r>
              <a:rPr lang="cs-CZ" dirty="0"/>
              <a:t>Chci mluvit jako rodilý </a:t>
            </a: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/>
              <a:t>meričan</a:t>
            </a:r>
            <a:r>
              <a:rPr lang="cs-CZ" dirty="0"/>
              <a:t>!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1166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Prezentace je dílem autorky ze dne 15. 11. 2012.</a:t>
            </a:r>
          </a:p>
          <a:p>
            <a:r>
              <a:rPr lang="cs-CZ" sz="1600" dirty="0" smtClean="0"/>
              <a:t>Obrázky: otevřená </a:t>
            </a:r>
            <a:r>
              <a:rPr lang="cs-CZ" sz="1600" dirty="0"/>
              <a:t>galerie Microsoft Office </a:t>
            </a:r>
            <a:r>
              <a:rPr lang="cs-CZ" sz="1600" dirty="0" smtClean="0"/>
              <a:t>15.11</a:t>
            </a:r>
            <a:r>
              <a:rPr lang="cs-CZ" sz="1600" dirty="0"/>
              <a:t>. 2012.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7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103</TotalTime>
  <Words>260</Words>
  <Application>Microsoft Office PowerPoint</Application>
  <PresentationFormat>Předvádění na obrazovce (4:3)</PresentationFormat>
  <Paragraphs>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Bohatý</vt:lpstr>
      <vt:lpstr>Prezentace aplikace PowerPoint</vt:lpstr>
      <vt:lpstr>ANOTACE</vt:lpstr>
      <vt:lpstr>Vlastní jména</vt:lpstr>
      <vt:lpstr>1. S velkým i malým písmenem lze psát: </vt:lpstr>
      <vt:lpstr>Prezentace aplikace PowerPoint</vt:lpstr>
      <vt:lpstr>Prezentace aplikace PowerPoint</vt:lpstr>
      <vt:lpstr>2. S malým písmenem se píšou:</vt:lpstr>
      <vt:lpstr>Prezentace aplikace PowerPoint</vt:lpstr>
      <vt:lpstr>3. S velkým písmenem se píšou:</vt:lpstr>
      <vt:lpstr>Prezentace aplikace PowerPoint</vt:lpstr>
      <vt:lpstr>Doplň správná písmena:</vt:lpstr>
      <vt:lpstr>ŘEŠENÍ: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Vlastní jména</dc:title>
  <dc:creator>08F3</dc:creator>
  <cp:lastModifiedBy>08F3</cp:lastModifiedBy>
  <cp:revision>34</cp:revision>
  <dcterms:created xsi:type="dcterms:W3CDTF">2011-11-24T17:48:11Z</dcterms:created>
  <dcterms:modified xsi:type="dcterms:W3CDTF">2012-12-19T16:41:24Z</dcterms:modified>
</cp:coreProperties>
</file>