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</p:sldMasterIdLst>
  <p:notesMasterIdLst>
    <p:notesMasterId r:id="rId10"/>
  </p:notesMasterIdLst>
  <p:sldIdLst>
    <p:sldId id="266" r:id="rId2"/>
    <p:sldId id="267" r:id="rId3"/>
    <p:sldId id="256" r:id="rId4"/>
    <p:sldId id="263" r:id="rId5"/>
    <p:sldId id="264" r:id="rId6"/>
    <p:sldId id="258" r:id="rId7"/>
    <p:sldId id="260" r:id="rId8"/>
    <p:sldId id="268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60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1800" dirty="0" smtClean="0"/>
            <a:t>NÁZEV: VY_32_INOVACE_12_Český jazyk – 9. </a:t>
          </a:r>
          <a:r>
            <a:rPr lang="cs-CZ" sz="1800" dirty="0" smtClean="0"/>
            <a:t>ročník</a:t>
          </a:r>
          <a:endParaRPr lang="cs-CZ" sz="18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Dolní Benešov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Martina </a:t>
          </a:r>
          <a:r>
            <a:rPr lang="cs-CZ" sz="2000" dirty="0" err="1" smtClean="0"/>
            <a:t>Steyerová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Alois Jirásek</a:t>
          </a:r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smtClean="0"/>
            <a:t>ČÍSLO PROJEKTU: CZ.1.07/1.4.00/21.1262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3082B79-BDC1-4F4E-A653-6CC166BB835D}" type="presOf" srcId="{D1D4F407-5343-4D3F-B5B9-D407B03CAEB4}" destId="{D005CE8C-CC26-4C3E-AC11-E15060ECD759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B8F17D22-4A0C-4B17-B889-749E786FB235}" type="presOf" srcId="{B651F6E3-6281-48DB-9319-2AEAFDAE7572}" destId="{619D679B-A015-4ECF-8348-D1034C574F40}" srcOrd="0" destOrd="0" presId="urn:microsoft.com/office/officeart/2005/8/layout/target3"/>
    <dgm:cxn modelId="{B17DECC2-F064-4B7C-B3EF-AB72E60BDD30}" type="presOf" srcId="{D8197B8C-B260-4A16-BDF4-0947B075E274}" destId="{25B08C86-7E15-44DC-BE7F-FFB55DD49D12}" srcOrd="0" destOrd="0" presId="urn:microsoft.com/office/officeart/2005/8/layout/target3"/>
    <dgm:cxn modelId="{3A669DD1-6C8D-429C-A2BE-2C8D963CB6CF}" type="presOf" srcId="{4C35D32F-0EAB-4CD7-82EE-45574DC2A586}" destId="{8BEBB6EC-1DAA-4CAC-8A25-BC0FCBD5DBD5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BCC1AEC0-909C-4F48-8188-C2B22FD5E901}" type="presOf" srcId="{757F3AB3-0718-4624-B441-E567A8F0AB56}" destId="{333A1088-737F-45CB-B68E-254E46348037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BBEA7C68-6E11-4672-B203-828EC1CACD61}" type="presOf" srcId="{D1D4F407-5343-4D3F-B5B9-D407B03CAEB4}" destId="{AED2198E-93D5-4001-81B4-73124B309672}" srcOrd="1" destOrd="0" presId="urn:microsoft.com/office/officeart/2005/8/layout/target3"/>
    <dgm:cxn modelId="{A52D4C9F-861A-4DE3-9D73-2C8FEABBCB82}" type="presOf" srcId="{D1B46980-6531-4606-95E6-44980827E919}" destId="{6140AFEC-043D-4C43-A2F9-D0F5331DF3A3}" srcOrd="0" destOrd="0" presId="urn:microsoft.com/office/officeart/2005/8/layout/target3"/>
    <dgm:cxn modelId="{FFE39783-5B0E-40F9-990B-1A4F9E998FE1}" type="presOf" srcId="{D1B46980-6531-4606-95E6-44980827E919}" destId="{2BE915AB-18AA-4053-B92C-3BFC9ED204BB}" srcOrd="1" destOrd="0" presId="urn:microsoft.com/office/officeart/2005/8/layout/target3"/>
    <dgm:cxn modelId="{A030802A-3902-40DC-BE0A-4E9141571943}" type="presOf" srcId="{D8197B8C-B260-4A16-BDF4-0947B075E274}" destId="{5A5FFA88-C948-4069-8E93-59FA12366E83}" srcOrd="1" destOrd="0" presId="urn:microsoft.com/office/officeart/2005/8/layout/target3"/>
    <dgm:cxn modelId="{745775F4-B503-4752-84C1-E58304702845}" type="presOf" srcId="{B651F6E3-6281-48DB-9319-2AEAFDAE7572}" destId="{6BB5E863-4638-4E1D-BFDE-399D028AC4ED}" srcOrd="1" destOrd="0" presId="urn:microsoft.com/office/officeart/2005/8/layout/target3"/>
    <dgm:cxn modelId="{340ECEFD-3CD4-4E33-B33C-22A10765F50C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5BFFA32E-335C-404F-B124-54F3AA52B523}" type="presParOf" srcId="{333A1088-737F-45CB-B68E-254E46348037}" destId="{F5ABB229-8D3B-4694-996A-96F23CF14429}" srcOrd="0" destOrd="0" presId="urn:microsoft.com/office/officeart/2005/8/layout/target3"/>
    <dgm:cxn modelId="{BF4CB88C-7630-40E4-A104-456A7A595AEB}" type="presParOf" srcId="{333A1088-737F-45CB-B68E-254E46348037}" destId="{F41139FD-01EE-4571-8B17-4FB00FC51163}" srcOrd="1" destOrd="0" presId="urn:microsoft.com/office/officeart/2005/8/layout/target3"/>
    <dgm:cxn modelId="{50F4AF54-B76F-4C22-A5C1-237A924BD705}" type="presParOf" srcId="{333A1088-737F-45CB-B68E-254E46348037}" destId="{D005CE8C-CC26-4C3E-AC11-E15060ECD759}" srcOrd="2" destOrd="0" presId="urn:microsoft.com/office/officeart/2005/8/layout/target3"/>
    <dgm:cxn modelId="{151914B6-825F-4E37-AE9C-421BEC6B4F3F}" type="presParOf" srcId="{333A1088-737F-45CB-B68E-254E46348037}" destId="{2C702D82-9B77-49B7-9568-BB8EB47C3372}" srcOrd="3" destOrd="0" presId="urn:microsoft.com/office/officeart/2005/8/layout/target3"/>
    <dgm:cxn modelId="{6957F8F3-2BA9-4A65-A9F9-F331996A7CC0}" type="presParOf" srcId="{333A1088-737F-45CB-B68E-254E46348037}" destId="{A52A0455-90FF-4808-ABD0-F02540D31D5A}" srcOrd="4" destOrd="0" presId="urn:microsoft.com/office/officeart/2005/8/layout/target3"/>
    <dgm:cxn modelId="{7CA41DE5-67C0-41A9-9DBB-A327B1D7E825}" type="presParOf" srcId="{333A1088-737F-45CB-B68E-254E46348037}" destId="{6140AFEC-043D-4C43-A2F9-D0F5331DF3A3}" srcOrd="5" destOrd="0" presId="urn:microsoft.com/office/officeart/2005/8/layout/target3"/>
    <dgm:cxn modelId="{796B7859-A675-40A6-8A1B-11D54E882F89}" type="presParOf" srcId="{333A1088-737F-45CB-B68E-254E46348037}" destId="{9358AC05-5D7D-4327-9F80-1AD486AEA664}" srcOrd="6" destOrd="0" presId="urn:microsoft.com/office/officeart/2005/8/layout/target3"/>
    <dgm:cxn modelId="{8D0647FF-C9B7-40C1-BA6B-A11BD2F689A9}" type="presParOf" srcId="{333A1088-737F-45CB-B68E-254E46348037}" destId="{313FC574-E1CD-4FB4-B054-0B805CE0447D}" srcOrd="7" destOrd="0" presId="urn:microsoft.com/office/officeart/2005/8/layout/target3"/>
    <dgm:cxn modelId="{09C6CC77-25BA-49A5-9C08-A34592E1AF2D}" type="presParOf" srcId="{333A1088-737F-45CB-B68E-254E46348037}" destId="{619D679B-A015-4ECF-8348-D1034C574F40}" srcOrd="8" destOrd="0" presId="urn:microsoft.com/office/officeart/2005/8/layout/target3"/>
    <dgm:cxn modelId="{19A5C603-0391-4492-9A3B-EFE43C8132BA}" type="presParOf" srcId="{333A1088-737F-45CB-B68E-254E46348037}" destId="{322283A8-4A27-4CDA-BAE3-F381106A9174}" srcOrd="9" destOrd="0" presId="urn:microsoft.com/office/officeart/2005/8/layout/target3"/>
    <dgm:cxn modelId="{3DCC54B3-792C-4F60-9601-7FC28A44FCAF}" type="presParOf" srcId="{333A1088-737F-45CB-B68E-254E46348037}" destId="{FFC9F71D-1B4F-4AD9-A4A6-86ADEFC8AF5C}" srcOrd="10" destOrd="0" presId="urn:microsoft.com/office/officeart/2005/8/layout/target3"/>
    <dgm:cxn modelId="{57D14B80-1D1B-4418-8667-FF5861E78F40}" type="presParOf" srcId="{333A1088-737F-45CB-B68E-254E46348037}" destId="{25B08C86-7E15-44DC-BE7F-FFB55DD49D12}" srcOrd="11" destOrd="0" presId="urn:microsoft.com/office/officeart/2005/8/layout/target3"/>
    <dgm:cxn modelId="{CEDB82AB-0A7D-48C1-AE62-374BBCAC6C2C}" type="presParOf" srcId="{333A1088-737F-45CB-B68E-254E46348037}" destId="{76644BE8-9D7C-4C09-B250-3D10AF48CBB7}" srcOrd="12" destOrd="0" presId="urn:microsoft.com/office/officeart/2005/8/layout/target3"/>
    <dgm:cxn modelId="{D974C29E-70DC-4794-A237-C3364612717C}" type="presParOf" srcId="{333A1088-737F-45CB-B68E-254E46348037}" destId="{EE85B701-7295-41C0-BA7A-34D3756A2AE6}" srcOrd="13" destOrd="0" presId="urn:microsoft.com/office/officeart/2005/8/layout/target3"/>
    <dgm:cxn modelId="{83E9C277-5FE8-4F0F-AB8B-AD2C3BAB19AD}" type="presParOf" srcId="{333A1088-737F-45CB-B68E-254E46348037}" destId="{8BEBB6EC-1DAA-4CAC-8A25-BC0FCBD5DBD5}" srcOrd="14" destOrd="0" presId="urn:microsoft.com/office/officeart/2005/8/layout/target3"/>
    <dgm:cxn modelId="{89C58FAC-6559-47F8-A51F-74CF19C96C7E}" type="presParOf" srcId="{333A1088-737F-45CB-B68E-254E46348037}" destId="{AED2198E-93D5-4001-81B4-73124B309672}" srcOrd="15" destOrd="0" presId="urn:microsoft.com/office/officeart/2005/8/layout/target3"/>
    <dgm:cxn modelId="{9B4F6555-1625-4ED8-9DE6-704A27DCFDCF}" type="presParOf" srcId="{333A1088-737F-45CB-B68E-254E46348037}" destId="{2BE915AB-18AA-4053-B92C-3BFC9ED204BB}" srcOrd="16" destOrd="0" presId="urn:microsoft.com/office/officeart/2005/8/layout/target3"/>
    <dgm:cxn modelId="{61D419C3-2AC9-4BF0-896C-55E2C6CB8AE0}" type="presParOf" srcId="{333A1088-737F-45CB-B68E-254E46348037}" destId="{6BB5E863-4638-4E1D-BFDE-399D028AC4ED}" srcOrd="17" destOrd="0" presId="urn:microsoft.com/office/officeart/2005/8/layout/target3"/>
    <dgm:cxn modelId="{09735379-5749-4130-A772-1C9A98D8B855}" type="presParOf" srcId="{333A1088-737F-45CB-B68E-254E46348037}" destId="{5A5FFA88-C948-4069-8E93-59FA12366E83}" srcOrd="18" destOrd="0" presId="urn:microsoft.com/office/officeart/2005/8/layout/target3"/>
    <dgm:cxn modelId="{6AD0305E-28C8-4A68-AF6B-6A82E7EE1129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Dolní Benešov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Martina </a:t>
          </a:r>
          <a:r>
            <a:rPr lang="cs-CZ" sz="2000" kern="1200" dirty="0" err="1" smtClean="0"/>
            <a:t>Steyerová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NÁZEV: VY_32_INOVACE_12_Český jazyk – 9. </a:t>
          </a:r>
          <a:r>
            <a:rPr lang="cs-CZ" sz="1800" kern="1200" dirty="0" smtClean="0"/>
            <a:t>ročník</a:t>
          </a:r>
          <a:endParaRPr lang="cs-CZ" sz="18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Alois Jirásek</a:t>
          </a:r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smtClean="0"/>
            <a:t>ČÍSLO PROJEKTU: CZ.1.07/1.4.00/21.1262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715460-8DAB-44D1-A00F-FD1B50FA33EB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04EFA5-66F8-41BF-888B-6ED3CAAC0E5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549407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http://cs.wikipedia.org/wiki/Soubor:Jan_Vil%C3%ADmek_-_Alois_Jir%C3%A1sek.jpg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04EFA5-66F8-41BF-888B-6ED3CAAC0E5A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17673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616C4-E6C9-4422-99A3-B24B6D9552BB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á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D5606CF2-3351-42B4-A914-18710955ECA5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616C4-E6C9-4422-99A3-B24B6D9552BB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D5606CF2-3351-42B4-A914-18710955ECA5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616C4-E6C9-4422-99A3-B24B6D9552BB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D5606CF2-3351-42B4-A914-18710955ECA5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13E616C4-E6C9-4422-99A3-B24B6D9552BB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606CF2-3351-42B4-A914-18710955ECA5}" type="slidenum">
              <a:rPr lang="cs-CZ" smtClean="0"/>
              <a:t>‹#›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616C4-E6C9-4422-99A3-B24B6D9552BB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Ová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á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D5606CF2-3351-42B4-A914-18710955ECA5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616C4-E6C9-4422-99A3-B24B6D9552BB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D5606CF2-3351-42B4-A914-18710955ECA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616C4-E6C9-4422-99A3-B24B6D9552BB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D5606CF2-3351-42B4-A914-18710955ECA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D5606CF2-3351-42B4-A914-18710955ECA5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616C4-E6C9-4422-99A3-B24B6D9552BB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nice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á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D5606CF2-3351-42B4-A914-18710955ECA5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13E616C4-E6C9-4422-99A3-B24B6D9552BB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616C4-E6C9-4422-99A3-B24B6D9552BB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606CF2-3351-42B4-A914-18710955ECA5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D5606CF2-3351-42B4-A914-18710955ECA5}" type="slidenum">
              <a:rPr lang="cs-CZ" smtClean="0"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616C4-E6C9-4422-99A3-B24B6D9552BB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13E616C4-E6C9-4422-99A3-B24B6D9552BB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D5606CF2-3351-42B4-A914-18710955ECA5}" type="slidenum">
              <a:rPr lang="cs-CZ" smtClean="0"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027190810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3453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Žáci se formou prezentace seznámí s životem a dílem Aloise Jiráska a </a:t>
            </a:r>
            <a:r>
              <a:rPr lang="cs-CZ" dirty="0" smtClean="0"/>
              <a:t>prostřednictvím </a:t>
            </a:r>
            <a:r>
              <a:rPr lang="cs-CZ" dirty="0" smtClean="0"/>
              <a:t>křížovky si zopakují předešlé učivo. </a:t>
            </a:r>
            <a:endParaRPr lang="cs-CZ" dirty="0"/>
          </a:p>
          <a:p>
            <a:r>
              <a:rPr lang="cs-CZ" dirty="0" smtClean="0"/>
              <a:t>Prezentaci lze použít jako zápis do sešitu.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58191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908720"/>
            <a:ext cx="6400800" cy="5544616"/>
          </a:xfrm>
        </p:spPr>
        <p:txBody>
          <a:bodyPr/>
          <a:lstStyle/>
          <a:p>
            <a:pPr algn="l"/>
            <a:r>
              <a:rPr lang="cs-CZ" dirty="0" smtClean="0"/>
              <a:t>Vytvoř políčka: </a:t>
            </a:r>
          </a:p>
          <a:p>
            <a:r>
              <a:rPr lang="cs-CZ" sz="4000" dirty="0" smtClean="0"/>
              <a:t>0 </a:t>
            </a:r>
            <a:r>
              <a:rPr lang="cs-CZ" sz="4000" cap="none" dirty="0" smtClean="0"/>
              <a:t>x</a:t>
            </a:r>
            <a:r>
              <a:rPr lang="cs-CZ" sz="4000" dirty="0" smtClean="0"/>
              <a:t> 2</a:t>
            </a:r>
          </a:p>
          <a:p>
            <a:r>
              <a:rPr lang="cs-CZ" sz="4000" dirty="0" smtClean="0"/>
              <a:t>5 </a:t>
            </a:r>
            <a:r>
              <a:rPr lang="cs-CZ" sz="4000" cap="none" dirty="0" smtClean="0"/>
              <a:t>x</a:t>
            </a:r>
            <a:r>
              <a:rPr lang="cs-CZ" sz="4000" dirty="0" smtClean="0"/>
              <a:t> 1</a:t>
            </a:r>
          </a:p>
          <a:p>
            <a:r>
              <a:rPr lang="cs-CZ" sz="4000" dirty="0" smtClean="0"/>
              <a:t>5 </a:t>
            </a:r>
            <a:r>
              <a:rPr lang="cs-CZ" sz="4000" cap="none" dirty="0" smtClean="0"/>
              <a:t>x</a:t>
            </a:r>
            <a:r>
              <a:rPr lang="cs-CZ" sz="4000" dirty="0" smtClean="0"/>
              <a:t> 0</a:t>
            </a:r>
          </a:p>
          <a:p>
            <a:r>
              <a:rPr lang="cs-CZ" sz="4000" dirty="0" smtClean="0"/>
              <a:t>8 </a:t>
            </a:r>
            <a:r>
              <a:rPr lang="cs-CZ" sz="4000" cap="none" dirty="0" smtClean="0"/>
              <a:t>x</a:t>
            </a:r>
            <a:r>
              <a:rPr lang="cs-CZ" sz="4000" dirty="0" smtClean="0"/>
              <a:t> 0</a:t>
            </a:r>
          </a:p>
          <a:p>
            <a:r>
              <a:rPr lang="cs-CZ" sz="4000" dirty="0" smtClean="0"/>
              <a:t>5 </a:t>
            </a:r>
            <a:r>
              <a:rPr lang="cs-CZ" sz="4000" cap="none" dirty="0" smtClean="0"/>
              <a:t>x</a:t>
            </a:r>
            <a:r>
              <a:rPr lang="cs-CZ" sz="4000" dirty="0" smtClean="0"/>
              <a:t> 5</a:t>
            </a:r>
          </a:p>
          <a:p>
            <a:r>
              <a:rPr lang="cs-CZ" sz="4000" dirty="0" smtClean="0"/>
              <a:t>3 </a:t>
            </a:r>
            <a:r>
              <a:rPr lang="cs-CZ" sz="4000" cap="none" dirty="0" smtClean="0"/>
              <a:t>x</a:t>
            </a:r>
            <a:r>
              <a:rPr lang="cs-CZ" sz="4000" dirty="0" smtClean="0"/>
              <a:t> 3</a:t>
            </a:r>
          </a:p>
          <a:p>
            <a:r>
              <a:rPr lang="cs-CZ" sz="4000" dirty="0" smtClean="0"/>
              <a:t>3 </a:t>
            </a:r>
            <a:r>
              <a:rPr lang="cs-CZ" sz="4000" cap="none" dirty="0" smtClean="0"/>
              <a:t>x</a:t>
            </a:r>
            <a:r>
              <a:rPr lang="cs-CZ" sz="4000" dirty="0" smtClean="0"/>
              <a:t> 3</a:t>
            </a:r>
          </a:p>
          <a:p>
            <a:pPr algn="l"/>
            <a:endParaRPr lang="cs-CZ" sz="4000" dirty="0"/>
          </a:p>
          <a:p>
            <a:pPr algn="l"/>
            <a:endParaRPr lang="cs-CZ" sz="4000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60649"/>
            <a:ext cx="7772400" cy="576063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LITERÁRNÍ KŘÍŽOVKA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13720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dnadpis 1"/>
          <p:cNvSpPr>
            <a:spLocks noGrp="1"/>
          </p:cNvSpPr>
          <p:nvPr>
            <p:ph type="subTitle" idx="1"/>
          </p:nvPr>
        </p:nvSpPr>
        <p:spPr>
          <a:xfrm>
            <a:off x="467544" y="116632"/>
            <a:ext cx="8280920" cy="6480720"/>
          </a:xfrm>
        </p:spPr>
        <p:txBody>
          <a:bodyPr/>
          <a:lstStyle/>
          <a:p>
            <a:pPr algn="l"/>
            <a:r>
              <a:rPr lang="cs-CZ" sz="1800" cap="none" dirty="0">
                <a:solidFill>
                  <a:schemeClr val="tx1"/>
                </a:solidFill>
              </a:rPr>
              <a:t>1.Uveď křestní jméno autora, který se podepisoval rovnoramenným trojúhelníkem</a:t>
            </a:r>
            <a:r>
              <a:rPr lang="cs-CZ" sz="1800" cap="none" dirty="0" smtClean="0">
                <a:solidFill>
                  <a:schemeClr val="tx1"/>
                </a:solidFill>
              </a:rPr>
              <a:t>.</a:t>
            </a:r>
          </a:p>
          <a:p>
            <a:pPr algn="l"/>
            <a:endParaRPr lang="cs-CZ" sz="1800" cap="none" dirty="0">
              <a:solidFill>
                <a:schemeClr val="tx1"/>
              </a:solidFill>
            </a:endParaRPr>
          </a:p>
          <a:p>
            <a:pPr algn="l"/>
            <a:r>
              <a:rPr lang="cs-CZ" sz="1800" cap="none" dirty="0" smtClean="0">
                <a:solidFill>
                  <a:schemeClr val="tx1"/>
                </a:solidFill>
              </a:rPr>
              <a:t>2. Uveď </a:t>
            </a:r>
            <a:r>
              <a:rPr lang="cs-CZ" sz="1800" cap="none" dirty="0">
                <a:solidFill>
                  <a:schemeClr val="tx1"/>
                </a:solidFill>
              </a:rPr>
              <a:t>jméno dcery lakomce </a:t>
            </a:r>
            <a:r>
              <a:rPr lang="cs-CZ" sz="1800" cap="none" dirty="0" err="1">
                <a:solidFill>
                  <a:schemeClr val="tx1"/>
                </a:solidFill>
              </a:rPr>
              <a:t>Grandeta</a:t>
            </a:r>
            <a:r>
              <a:rPr lang="cs-CZ" sz="1800" cap="none" dirty="0">
                <a:solidFill>
                  <a:schemeClr val="tx1"/>
                </a:solidFill>
              </a:rPr>
              <a:t> z díla </a:t>
            </a:r>
            <a:r>
              <a:rPr lang="cs-CZ" sz="1800" cap="none" dirty="0" err="1">
                <a:solidFill>
                  <a:schemeClr val="tx1"/>
                </a:solidFill>
              </a:rPr>
              <a:t>Honoré</a:t>
            </a:r>
            <a:r>
              <a:rPr lang="cs-CZ" sz="1800" cap="none" dirty="0">
                <a:solidFill>
                  <a:schemeClr val="tx1"/>
                </a:solidFill>
              </a:rPr>
              <a:t> de Balzaca. </a:t>
            </a:r>
            <a:endParaRPr lang="cs-CZ" sz="1800" cap="none" dirty="0" smtClean="0">
              <a:solidFill>
                <a:schemeClr val="tx1"/>
              </a:solidFill>
            </a:endParaRPr>
          </a:p>
          <a:p>
            <a:pPr algn="l"/>
            <a:endParaRPr lang="cs-CZ" sz="1800" cap="none" dirty="0">
              <a:solidFill>
                <a:schemeClr val="tx1"/>
              </a:solidFill>
            </a:endParaRPr>
          </a:p>
          <a:p>
            <a:pPr algn="l"/>
            <a:r>
              <a:rPr lang="cs-CZ" sz="1800" cap="none" dirty="0" smtClean="0">
                <a:solidFill>
                  <a:schemeClr val="tx1"/>
                </a:solidFill>
              </a:rPr>
              <a:t>3. Jakým titulem byl oslovován Faust?</a:t>
            </a:r>
          </a:p>
          <a:p>
            <a:pPr algn="l"/>
            <a:endParaRPr lang="cs-CZ" sz="1800" cap="none" dirty="0">
              <a:solidFill>
                <a:schemeClr val="tx1"/>
              </a:solidFill>
            </a:endParaRPr>
          </a:p>
          <a:p>
            <a:pPr algn="l"/>
            <a:r>
              <a:rPr lang="cs-CZ" sz="1800" cap="none" dirty="0" smtClean="0">
                <a:solidFill>
                  <a:schemeClr val="tx1"/>
                </a:solidFill>
              </a:rPr>
              <a:t>4. Uveď příjmení ženy, z díla G. Flauberta, která vlivem četby milostných románů toužila po vášnivé lásce. </a:t>
            </a:r>
          </a:p>
          <a:p>
            <a:pPr algn="l"/>
            <a:endParaRPr lang="cs-CZ" sz="1800" cap="none" dirty="0">
              <a:solidFill>
                <a:schemeClr val="tx1"/>
              </a:solidFill>
            </a:endParaRPr>
          </a:p>
          <a:p>
            <a:pPr algn="l"/>
            <a:r>
              <a:rPr lang="cs-CZ" sz="1800" cap="none" dirty="0" smtClean="0">
                <a:solidFill>
                  <a:schemeClr val="tx1"/>
                </a:solidFill>
              </a:rPr>
              <a:t>5. Uveď příjmení anglického autora Romea a Julie. </a:t>
            </a:r>
          </a:p>
          <a:p>
            <a:pPr algn="l"/>
            <a:endParaRPr lang="cs-CZ" sz="1800" cap="none" dirty="0">
              <a:solidFill>
                <a:schemeClr val="tx1"/>
              </a:solidFill>
            </a:endParaRPr>
          </a:p>
          <a:p>
            <a:pPr algn="l"/>
            <a:r>
              <a:rPr lang="cs-CZ" sz="1800" cap="none" dirty="0" smtClean="0">
                <a:solidFill>
                  <a:schemeClr val="tx1"/>
                </a:solidFill>
              </a:rPr>
              <a:t>6. Neruda byl vynikajícím tvůrcem žurnalistického útvaru. Jak se tento útvar nazývá? </a:t>
            </a:r>
          </a:p>
          <a:p>
            <a:pPr algn="l"/>
            <a:endParaRPr lang="cs-CZ" sz="1800" cap="none" dirty="0">
              <a:solidFill>
                <a:schemeClr val="tx1"/>
              </a:solidFill>
            </a:endParaRPr>
          </a:p>
          <a:p>
            <a:pPr algn="l"/>
            <a:r>
              <a:rPr lang="cs-CZ" sz="1800" cap="none" dirty="0" smtClean="0">
                <a:solidFill>
                  <a:schemeClr val="tx1"/>
                </a:solidFill>
              </a:rPr>
              <a:t>7. Jak se jmenovala milá Fausta, která byla v díle popravena? </a:t>
            </a:r>
            <a:endParaRPr lang="cs-CZ" sz="1800" cap="none" dirty="0">
              <a:solidFill>
                <a:schemeClr val="tx1"/>
              </a:solidFill>
            </a:endParaRPr>
          </a:p>
          <a:p>
            <a:pPr marL="457200" indent="-457200" algn="l">
              <a:buAutoNum type="arabicPeriod"/>
            </a:pPr>
            <a:endParaRPr lang="cs-CZ" sz="1800" cap="none" dirty="0">
              <a:solidFill>
                <a:schemeClr val="tx1"/>
              </a:solidFill>
            </a:endParaRPr>
          </a:p>
          <a:p>
            <a:pPr algn="l"/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ctrTitle"/>
          </p:nvPr>
        </p:nvSpPr>
        <p:spPr>
          <a:xfrm flipV="1">
            <a:off x="685800" y="116632"/>
            <a:ext cx="7772400" cy="264368"/>
          </a:xfrm>
        </p:spPr>
        <p:txBody>
          <a:bodyPr>
            <a:normAutofit fontScale="90000"/>
          </a:bodyPr>
          <a:lstStyle/>
          <a:p>
            <a:pPr algn="l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63190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Odpovědi: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1. </a:t>
            </a:r>
            <a:r>
              <a:rPr lang="cs-CZ" dirty="0" smtClean="0">
                <a:solidFill>
                  <a:srgbClr val="FF0000"/>
                </a:solidFill>
              </a:rPr>
              <a:t>J</a:t>
            </a:r>
            <a:r>
              <a:rPr lang="cs-CZ" dirty="0" smtClean="0"/>
              <a:t>an</a:t>
            </a:r>
          </a:p>
          <a:p>
            <a:r>
              <a:rPr lang="cs-CZ" dirty="0" smtClean="0"/>
              <a:t>2. Evžen</a:t>
            </a:r>
            <a:r>
              <a:rPr lang="cs-CZ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e</a:t>
            </a:r>
          </a:p>
          <a:p>
            <a:r>
              <a:rPr lang="cs-CZ" dirty="0" smtClean="0"/>
              <a:t>3. Dokto</a:t>
            </a:r>
            <a:r>
              <a:rPr lang="cs-CZ" dirty="0" smtClean="0">
                <a:solidFill>
                  <a:srgbClr val="FF0000"/>
                </a:solidFill>
              </a:rPr>
              <a:t>r</a:t>
            </a:r>
          </a:p>
          <a:p>
            <a:r>
              <a:rPr lang="cs-CZ" dirty="0" smtClean="0"/>
              <a:t>4. Bovaryov</a:t>
            </a:r>
            <a:r>
              <a:rPr lang="cs-CZ" dirty="0" smtClean="0">
                <a:solidFill>
                  <a:srgbClr val="FF0000"/>
                </a:solidFill>
              </a:rPr>
              <a:t>á</a:t>
            </a:r>
          </a:p>
          <a:p>
            <a:r>
              <a:rPr lang="cs-CZ" dirty="0" smtClean="0"/>
              <a:t>5. Shake</a:t>
            </a:r>
            <a:r>
              <a:rPr lang="cs-CZ" dirty="0" smtClean="0">
                <a:solidFill>
                  <a:srgbClr val="FF0000"/>
                </a:solidFill>
              </a:rPr>
              <a:t>s</a:t>
            </a:r>
            <a:r>
              <a:rPr lang="cs-CZ" dirty="0" smtClean="0"/>
              <a:t>peare</a:t>
            </a:r>
          </a:p>
          <a:p>
            <a:r>
              <a:rPr lang="cs-CZ" dirty="0" smtClean="0"/>
              <a:t>6. Fej</a:t>
            </a:r>
            <a:r>
              <a:rPr lang="cs-CZ" dirty="0" smtClean="0">
                <a:solidFill>
                  <a:srgbClr val="FF0000"/>
                </a:solidFill>
              </a:rPr>
              <a:t>e</a:t>
            </a:r>
            <a:r>
              <a:rPr lang="cs-CZ" dirty="0" smtClean="0"/>
              <a:t>ton</a:t>
            </a:r>
          </a:p>
          <a:p>
            <a:r>
              <a:rPr lang="cs-CZ" dirty="0" smtClean="0"/>
              <a:t>7. Mar</a:t>
            </a:r>
            <a:r>
              <a:rPr lang="cs-CZ" dirty="0" smtClean="0">
                <a:solidFill>
                  <a:srgbClr val="FF0000"/>
                </a:solidFill>
              </a:rPr>
              <a:t>k</a:t>
            </a:r>
            <a:r>
              <a:rPr lang="cs-CZ" dirty="0" smtClean="0"/>
              <a:t>éta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464013"/>
            <a:ext cx="3888432" cy="48971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69203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968152"/>
          </a:xfrm>
        </p:spPr>
        <p:txBody>
          <a:bodyPr>
            <a:normAutofit fontScale="90000"/>
          </a:bodyPr>
          <a:lstStyle/>
          <a:p>
            <a:r>
              <a:rPr lang="cs-CZ" u="sng" dirty="0" smtClean="0">
                <a:solidFill>
                  <a:srgbClr val="FF0000"/>
                </a:solidFill>
              </a:rPr>
              <a:t>HISTORICKÁ PRÓZA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ALOIS JIRÁSEK (1851 – 1930)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752" y="1916832"/>
            <a:ext cx="8503920" cy="4182216"/>
          </a:xfrm>
        </p:spPr>
        <p:txBody>
          <a:bodyPr>
            <a:normAutofit/>
          </a:bodyPr>
          <a:lstStyle/>
          <a:p>
            <a:pPr algn="just"/>
            <a:r>
              <a:rPr lang="cs-CZ" dirty="0" smtClean="0"/>
              <a:t>Narodil se v Hronově, působil jako středoškolský profesor.</a:t>
            </a:r>
          </a:p>
          <a:p>
            <a:pPr algn="just"/>
            <a:r>
              <a:rPr lang="cs-CZ" dirty="0" smtClean="0"/>
              <a:t>vlastenec, bojoval za samostatnost národa, </a:t>
            </a:r>
          </a:p>
          <a:p>
            <a:pPr algn="just"/>
            <a:r>
              <a:rPr lang="cs-CZ" dirty="0" smtClean="0"/>
              <a:t>v díle zachycuje pravěk, poslední Přemyslovce, husitství, dobu pobělohorskou a národní obrození, </a:t>
            </a:r>
          </a:p>
          <a:p>
            <a:pPr algn="just"/>
            <a:r>
              <a:rPr lang="cs-CZ" dirty="0"/>
              <a:t>z</a:t>
            </a:r>
            <a:r>
              <a:rPr lang="cs-CZ" dirty="0" smtClean="0"/>
              <a:t>a vrchol českých dějin považoval husitství.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33605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DÍLO: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752" y="1700808"/>
            <a:ext cx="8503920" cy="4398240"/>
          </a:xfrm>
        </p:spPr>
        <p:txBody>
          <a:bodyPr>
            <a:normAutofit fontScale="85000" lnSpcReduction="20000"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SKALÁCI, SKÁLY, PSOHLAVCI </a:t>
            </a:r>
            <a:r>
              <a:rPr lang="cs-CZ" dirty="0" smtClean="0"/>
              <a:t>– boj lidu proti útlaku a nespravedlnosti.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>
                <a:solidFill>
                  <a:srgbClr val="FF0000"/>
                </a:solidFill>
              </a:rPr>
              <a:t>STARÉ POVĚSTI ČESKÉ </a:t>
            </a:r>
            <a:r>
              <a:rPr lang="cs-CZ" dirty="0" smtClean="0"/>
              <a:t>– populární zpracování dávných pověstí.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>
                <a:solidFill>
                  <a:srgbClr val="FF0000"/>
                </a:solidFill>
              </a:rPr>
              <a:t>MEZI PROUDY; PROTI VŠEM; BRATRSTVO </a:t>
            </a:r>
            <a:r>
              <a:rPr lang="cs-CZ" dirty="0" smtClean="0"/>
              <a:t>– romány o husitství.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>
                <a:solidFill>
                  <a:srgbClr val="FF0000"/>
                </a:solidFill>
              </a:rPr>
              <a:t>F. L. VĚK; FILOZOFSKÁ HISTORIE; U NÁS </a:t>
            </a:r>
            <a:r>
              <a:rPr lang="cs-CZ" dirty="0" smtClean="0"/>
              <a:t>– doba národního obrození.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/>
              <a:t>a</a:t>
            </a:r>
            <a:r>
              <a:rPr lang="cs-CZ" dirty="0" smtClean="0"/>
              <a:t> další…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79555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sz="1600" dirty="0" smtClean="0"/>
              <a:t>Prezentace je dílem autorky ze dne 25. 11. 2012.</a:t>
            </a:r>
          </a:p>
          <a:p>
            <a:endParaRPr lang="cs-CZ" sz="1600" dirty="0"/>
          </a:p>
          <a:p>
            <a:r>
              <a:rPr lang="cs-CZ" sz="1600" b="1" dirty="0" smtClean="0"/>
              <a:t>Obrázek:</a:t>
            </a:r>
          </a:p>
          <a:p>
            <a:r>
              <a:rPr lang="cs-CZ" sz="1600" i="1" dirty="0">
                <a:latin typeface="Cambria" pitchFamily="18" charset="0"/>
              </a:rPr>
              <a:t>Www.cs.wikipedia.org</a:t>
            </a:r>
            <a:r>
              <a:rPr lang="cs-CZ" sz="1600" dirty="0">
                <a:latin typeface="Cambria" pitchFamily="18" charset="0"/>
              </a:rPr>
              <a:t> [online]. c2012 [cit. </a:t>
            </a:r>
            <a:r>
              <a:rPr lang="cs-CZ" sz="1600" smtClean="0">
                <a:latin typeface="Cambria" pitchFamily="18" charset="0"/>
              </a:rPr>
              <a:t>2012-11-25]. </a:t>
            </a:r>
            <a:r>
              <a:rPr lang="cs-CZ" sz="1600" dirty="0" smtClean="0">
                <a:latin typeface="Cambria" pitchFamily="18" charset="0"/>
              </a:rPr>
              <a:t>Alois Jirásek. Dostupné </a:t>
            </a:r>
            <a:r>
              <a:rPr lang="cs-CZ" sz="1600" dirty="0">
                <a:latin typeface="Cambria" pitchFamily="18" charset="0"/>
              </a:rPr>
              <a:t>z WWW</a:t>
            </a:r>
            <a:r>
              <a:rPr lang="cs-CZ" sz="1600" dirty="0" smtClean="0">
                <a:latin typeface="Cambria" pitchFamily="18" charset="0"/>
              </a:rPr>
              <a:t>:&lt;</a:t>
            </a:r>
            <a:r>
              <a:rPr lang="cs-CZ" sz="1600" dirty="0"/>
              <a:t>http://cs.wikipedia.org/wiki/Soubor:Jan_Vil%C3%ADmek_-_</a:t>
            </a:r>
            <a:r>
              <a:rPr lang="cs-CZ" sz="1600" dirty="0" smtClean="0"/>
              <a:t>Alois_Jir%C3%A1sek.jpg</a:t>
            </a:r>
            <a:r>
              <a:rPr lang="cs-CZ" sz="1600" dirty="0" smtClean="0">
                <a:latin typeface="Cambria" pitchFamily="18" charset="0"/>
              </a:rPr>
              <a:t>&gt;.</a:t>
            </a:r>
            <a:endParaRPr lang="cs-CZ" sz="1600" dirty="0">
              <a:latin typeface="Cambria" pitchFamily="18" charset="0"/>
            </a:endParaRPr>
          </a:p>
          <a:p>
            <a:endParaRPr lang="cs-CZ" sz="16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50070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76</TotalTime>
  <Words>339</Words>
  <Application>Microsoft Office PowerPoint</Application>
  <PresentationFormat>Předvádění na obrazovce (4:3)</PresentationFormat>
  <Paragraphs>60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Administrativní</vt:lpstr>
      <vt:lpstr>Prezentace aplikace PowerPoint</vt:lpstr>
      <vt:lpstr>ANOTACE</vt:lpstr>
      <vt:lpstr>LITERÁRNÍ KŘÍŽOVKA</vt:lpstr>
      <vt:lpstr>Prezentace aplikace PowerPoint</vt:lpstr>
      <vt:lpstr>Odpovědi:</vt:lpstr>
      <vt:lpstr>HISTORICKÁ PRÓZA ALOIS JIRÁSEK (1851 – 1930)</vt:lpstr>
      <vt:lpstr>DÍLO: </vt:lpstr>
      <vt:lpstr>ANOTACE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LITERÁRNÍ KŘÍŽOVKA</dc:title>
  <dc:creator>08F3</dc:creator>
  <cp:lastModifiedBy>08F3</cp:lastModifiedBy>
  <cp:revision>27</cp:revision>
  <dcterms:created xsi:type="dcterms:W3CDTF">2011-11-28T05:17:25Z</dcterms:created>
  <dcterms:modified xsi:type="dcterms:W3CDTF">2012-12-19T16:45:25Z</dcterms:modified>
</cp:coreProperties>
</file>