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7" r:id="rId2"/>
    <p:sldId id="258" r:id="rId3"/>
    <p:sldId id="256" r:id="rId4"/>
    <p:sldId id="260" r:id="rId5"/>
    <p:sldId id="259" r:id="rId6"/>
    <p:sldId id="261" r:id="rId7"/>
    <p:sldId id="262" r:id="rId8"/>
    <p:sldId id="263" r:id="rId9"/>
    <p:sldId id="267" r:id="rId10"/>
    <p:sldId id="268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60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VY_32_INOVACE_14_Český jazyk – 9.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Martina </a:t>
          </a:r>
          <a:r>
            <a:rPr lang="cs-CZ" sz="2000" dirty="0" err="1" smtClean="0"/>
            <a:t>Steyerová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Jan Neruda</a:t>
          </a: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4A0B332-9573-42BE-8563-E7922EC3BAF2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ED13196-45BA-4C2B-9D18-F39A4E97A5B9}" type="presOf" srcId="{4C35D32F-0EAB-4CD7-82EE-45574DC2A586}" destId="{890E4F0B-2866-4A3F-A3C7-2A14B1797930}" srcOrd="1" destOrd="0" presId="urn:microsoft.com/office/officeart/2005/8/layout/target3"/>
    <dgm:cxn modelId="{DAFBBB33-384B-4FDA-8CCF-26FE8AA3844E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CC35DA1-6209-45BD-BDE6-154B3C3BEE24}" type="presOf" srcId="{B651F6E3-6281-48DB-9319-2AEAFDAE7572}" destId="{6BB5E863-4638-4E1D-BFDE-399D028AC4ED}" srcOrd="1" destOrd="0" presId="urn:microsoft.com/office/officeart/2005/8/layout/target3"/>
    <dgm:cxn modelId="{CC3CC9DC-1984-44EE-B60D-641C0D063B70}" type="presOf" srcId="{4C35D32F-0EAB-4CD7-82EE-45574DC2A586}" destId="{8BEBB6EC-1DAA-4CAC-8A25-BC0FCBD5DBD5}" srcOrd="0" destOrd="0" presId="urn:microsoft.com/office/officeart/2005/8/layout/target3"/>
    <dgm:cxn modelId="{B3C86E61-D136-4D82-9BC8-44F99B2B2D10}" type="presOf" srcId="{D8197B8C-B260-4A16-BDF4-0947B075E274}" destId="{25B08C86-7E15-44DC-BE7F-FFB55DD49D12}" srcOrd="0" destOrd="0" presId="urn:microsoft.com/office/officeart/2005/8/layout/target3"/>
    <dgm:cxn modelId="{E9FE35F2-4120-4912-9189-EECB87546643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6AE41B5-C2AB-4A45-8D82-0D30985574D0}" type="presOf" srcId="{D8197B8C-B260-4A16-BDF4-0947B075E274}" destId="{5A5FFA88-C948-4069-8E93-59FA12366E83}" srcOrd="1" destOrd="0" presId="urn:microsoft.com/office/officeart/2005/8/layout/target3"/>
    <dgm:cxn modelId="{8E1DF851-BC7C-44EC-9E56-426F57DFDED8}" type="presOf" srcId="{D1D4F407-5343-4D3F-B5B9-D407B03CAEB4}" destId="{D005CE8C-CC26-4C3E-AC11-E15060ECD759}" srcOrd="0" destOrd="0" presId="urn:microsoft.com/office/officeart/2005/8/layout/target3"/>
    <dgm:cxn modelId="{D2530C7A-ADE1-461E-9D12-4190CA43FA8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FC02AC9-BC09-4563-B5F5-6AEE4C9FB64B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3141C94-080B-43DF-AE37-8669E2BC4A93}" type="presParOf" srcId="{333A1088-737F-45CB-B68E-254E46348037}" destId="{F5ABB229-8D3B-4694-996A-96F23CF14429}" srcOrd="0" destOrd="0" presId="urn:microsoft.com/office/officeart/2005/8/layout/target3"/>
    <dgm:cxn modelId="{01F28BB0-B9BE-4756-A4CA-ABDC0A71CE7F}" type="presParOf" srcId="{333A1088-737F-45CB-B68E-254E46348037}" destId="{F41139FD-01EE-4571-8B17-4FB00FC51163}" srcOrd="1" destOrd="0" presId="urn:microsoft.com/office/officeart/2005/8/layout/target3"/>
    <dgm:cxn modelId="{9A94C655-8CF5-4248-B58D-C0E7E38E7B93}" type="presParOf" srcId="{333A1088-737F-45CB-B68E-254E46348037}" destId="{D005CE8C-CC26-4C3E-AC11-E15060ECD759}" srcOrd="2" destOrd="0" presId="urn:microsoft.com/office/officeart/2005/8/layout/target3"/>
    <dgm:cxn modelId="{15EB7C2F-C36C-4E2B-9F28-4178C3824922}" type="presParOf" srcId="{333A1088-737F-45CB-B68E-254E46348037}" destId="{2C702D82-9B77-49B7-9568-BB8EB47C3372}" srcOrd="3" destOrd="0" presId="urn:microsoft.com/office/officeart/2005/8/layout/target3"/>
    <dgm:cxn modelId="{8E226114-7E6B-4573-9EDF-96D8F4291742}" type="presParOf" srcId="{333A1088-737F-45CB-B68E-254E46348037}" destId="{A52A0455-90FF-4808-ABD0-F02540D31D5A}" srcOrd="4" destOrd="0" presId="urn:microsoft.com/office/officeart/2005/8/layout/target3"/>
    <dgm:cxn modelId="{135DDEC0-C740-4523-8D5D-55D6968447CF}" type="presParOf" srcId="{333A1088-737F-45CB-B68E-254E46348037}" destId="{6140AFEC-043D-4C43-A2F9-D0F5331DF3A3}" srcOrd="5" destOrd="0" presId="urn:microsoft.com/office/officeart/2005/8/layout/target3"/>
    <dgm:cxn modelId="{37BBC5DC-EC78-44AB-B101-88E152C99A53}" type="presParOf" srcId="{333A1088-737F-45CB-B68E-254E46348037}" destId="{9358AC05-5D7D-4327-9F80-1AD486AEA664}" srcOrd="6" destOrd="0" presId="urn:microsoft.com/office/officeart/2005/8/layout/target3"/>
    <dgm:cxn modelId="{8A841767-A30D-4E51-B9EF-7CD53F737E14}" type="presParOf" srcId="{333A1088-737F-45CB-B68E-254E46348037}" destId="{313FC574-E1CD-4FB4-B054-0B805CE0447D}" srcOrd="7" destOrd="0" presId="urn:microsoft.com/office/officeart/2005/8/layout/target3"/>
    <dgm:cxn modelId="{9314BCAD-8DEC-49EE-BEDD-270F52423971}" type="presParOf" srcId="{333A1088-737F-45CB-B68E-254E46348037}" destId="{619D679B-A015-4ECF-8348-D1034C574F40}" srcOrd="8" destOrd="0" presId="urn:microsoft.com/office/officeart/2005/8/layout/target3"/>
    <dgm:cxn modelId="{B9ED9135-FF49-4440-805D-5C4031D02E03}" type="presParOf" srcId="{333A1088-737F-45CB-B68E-254E46348037}" destId="{322283A8-4A27-4CDA-BAE3-F381106A9174}" srcOrd="9" destOrd="0" presId="urn:microsoft.com/office/officeart/2005/8/layout/target3"/>
    <dgm:cxn modelId="{D1223A38-1DAE-4B55-A0D6-BDF59304A1D6}" type="presParOf" srcId="{333A1088-737F-45CB-B68E-254E46348037}" destId="{FFC9F71D-1B4F-4AD9-A4A6-86ADEFC8AF5C}" srcOrd="10" destOrd="0" presId="urn:microsoft.com/office/officeart/2005/8/layout/target3"/>
    <dgm:cxn modelId="{DD722054-3C77-48D7-97A7-CA78A4ADCFD4}" type="presParOf" srcId="{333A1088-737F-45CB-B68E-254E46348037}" destId="{25B08C86-7E15-44DC-BE7F-FFB55DD49D12}" srcOrd="11" destOrd="0" presId="urn:microsoft.com/office/officeart/2005/8/layout/target3"/>
    <dgm:cxn modelId="{0A0AC00E-8D0D-4EF0-A9E5-DB48BAB80CC5}" type="presParOf" srcId="{333A1088-737F-45CB-B68E-254E46348037}" destId="{76644BE8-9D7C-4C09-B250-3D10AF48CBB7}" srcOrd="12" destOrd="0" presId="urn:microsoft.com/office/officeart/2005/8/layout/target3"/>
    <dgm:cxn modelId="{41B2E76D-6EAE-44D7-8978-1DE9713802C0}" type="presParOf" srcId="{333A1088-737F-45CB-B68E-254E46348037}" destId="{EE85B701-7295-41C0-BA7A-34D3756A2AE6}" srcOrd="13" destOrd="0" presId="urn:microsoft.com/office/officeart/2005/8/layout/target3"/>
    <dgm:cxn modelId="{47D8A946-6300-41DA-962D-8CC2EBDFF377}" type="presParOf" srcId="{333A1088-737F-45CB-B68E-254E46348037}" destId="{8BEBB6EC-1DAA-4CAC-8A25-BC0FCBD5DBD5}" srcOrd="14" destOrd="0" presId="urn:microsoft.com/office/officeart/2005/8/layout/target3"/>
    <dgm:cxn modelId="{8C2FB2DD-6965-4704-948F-B4E4045D9ADE}" type="presParOf" srcId="{333A1088-737F-45CB-B68E-254E46348037}" destId="{AED2198E-93D5-4001-81B4-73124B309672}" srcOrd="15" destOrd="0" presId="urn:microsoft.com/office/officeart/2005/8/layout/target3"/>
    <dgm:cxn modelId="{8624DEBB-8E86-4FAA-915C-418BB23937F7}" type="presParOf" srcId="{333A1088-737F-45CB-B68E-254E46348037}" destId="{2BE915AB-18AA-4053-B92C-3BFC9ED204BB}" srcOrd="16" destOrd="0" presId="urn:microsoft.com/office/officeart/2005/8/layout/target3"/>
    <dgm:cxn modelId="{0114E130-AF01-4592-BC80-83FDED8E2837}" type="presParOf" srcId="{333A1088-737F-45CB-B68E-254E46348037}" destId="{6BB5E863-4638-4E1D-BFDE-399D028AC4ED}" srcOrd="17" destOrd="0" presId="urn:microsoft.com/office/officeart/2005/8/layout/target3"/>
    <dgm:cxn modelId="{D33C4174-DDD8-46CD-92C3-29BFDC5464DE}" type="presParOf" srcId="{333A1088-737F-45CB-B68E-254E46348037}" destId="{5A5FFA88-C948-4069-8E93-59FA12366E83}" srcOrd="18" destOrd="0" presId="urn:microsoft.com/office/officeart/2005/8/layout/target3"/>
    <dgm:cxn modelId="{0781EDCC-AF36-40E2-8CF2-2FEB6910E46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Martina </a:t>
          </a:r>
          <a:r>
            <a:rPr lang="cs-CZ" sz="2000" kern="1200" dirty="0" err="1" smtClean="0"/>
            <a:t>Steyerová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VY_32_INOVACE_14_Český jazyk – 9.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Jan Neruda</a:t>
          </a: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9E0FC9-1DD2-47E2-8FF5-BEDA2C055CD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F2271B-E56F-4001-A27B-443DB0D407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1928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http://www.youtube.com/watch?v=SqpYr3jJRys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F2271B-E56F-4001-A27B-443DB0D407A5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7420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http://www.youtube.com/watch?v=ppVYVfh68EU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F2271B-E56F-4001-A27B-443DB0D407A5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37810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SqpYr3jJRy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pVYVfh68EU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8008594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359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se formou prezentace seznámí s českou literaturou 2. poloviny 19. století a s životem a dílem Jana Nerudy. </a:t>
            </a:r>
          </a:p>
          <a:p>
            <a:r>
              <a:rPr lang="cs-CZ" dirty="0" smtClean="0"/>
              <a:t>Prezentace slouží rovněž jako zápis do sešitu.</a:t>
            </a:r>
          </a:p>
          <a:p>
            <a:r>
              <a:rPr lang="cs-CZ" dirty="0" smtClean="0"/>
              <a:t>Součástí prezentace je filmová ukázka povídky Přivedla žebráka na mizinu. </a:t>
            </a:r>
          </a:p>
          <a:p>
            <a:r>
              <a:rPr lang="cs-CZ" dirty="0" smtClean="0"/>
              <a:t>Prostřednictvím úkolu si žáci prohloubí nabyté vědomosti.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7348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Česká literatura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2</a:t>
            </a:r>
            <a:r>
              <a:rPr lang="cs-CZ" dirty="0"/>
              <a:t>. poloviny 19. století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1606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MÁJOVCI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Název mladé generace básníků a prozaiků, kteří se přihlásili k odkazu K. H. Máchy.</a:t>
            </a:r>
          </a:p>
          <a:p>
            <a:r>
              <a:rPr lang="cs-CZ" dirty="0" smtClean="0"/>
              <a:t>Hlavní rysy:</a:t>
            </a:r>
          </a:p>
          <a:p>
            <a:r>
              <a:rPr lang="cs-CZ" dirty="0" smtClean="0"/>
              <a:t>Odvrat od minulosti k přítomnosti, rozhled po evropské kultuře, snaha o zobrazení skutečnosti, volání po umělecké svobodě. </a:t>
            </a:r>
          </a:p>
          <a:p>
            <a:r>
              <a:rPr lang="cs-CZ" dirty="0" smtClean="0"/>
              <a:t>Vydání almanachu Máj (1858), kde také přispěli B. Němcová, či K. J. Erben.</a:t>
            </a:r>
          </a:p>
          <a:p>
            <a:r>
              <a:rPr lang="cs-CZ" dirty="0" smtClean="0"/>
              <a:t>Do družiny májovců patřil mimo jiné také JAN NERUDA.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155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Jan Neruda</a:t>
            </a:r>
            <a:br>
              <a:rPr lang="cs-CZ" dirty="0" smtClean="0"/>
            </a:br>
            <a:r>
              <a:rPr lang="cs-CZ" dirty="0" smtClean="0"/>
              <a:t>(1834 – 1891)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9484" y="1628800"/>
            <a:ext cx="3285728" cy="4400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956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r>
              <a:rPr lang="cs-CZ" dirty="0" smtClean="0"/>
              <a:t>Od dětství žil na Malé Straně a ta jej inspirovalo pro budoucí tvorbu. </a:t>
            </a:r>
          </a:p>
          <a:p>
            <a:r>
              <a:rPr lang="cs-CZ" dirty="0" smtClean="0"/>
              <a:t>Studia práv a filozofie nedokončil, proto se začal věnovat literatuře a novinařině. </a:t>
            </a:r>
          </a:p>
          <a:p>
            <a:r>
              <a:rPr lang="cs-CZ" dirty="0"/>
              <a:t>Významnou součástí jeho tvorby byly FEJETONY, </a:t>
            </a:r>
            <a:r>
              <a:rPr lang="cs-CZ" dirty="0" smtClean="0"/>
              <a:t>které </a:t>
            </a:r>
            <a:r>
              <a:rPr lang="cs-CZ" dirty="0"/>
              <a:t>uveřejňoval v denním tisku </a:t>
            </a:r>
            <a:r>
              <a:rPr lang="cs-CZ" dirty="0" smtClean="0"/>
              <a:t>a </a:t>
            </a:r>
            <a:r>
              <a:rPr lang="cs-CZ" dirty="0"/>
              <a:t>podepisoval je trojúhelníkem </a:t>
            </a:r>
            <a:r>
              <a:rPr lang="el-GR" dirty="0">
                <a:solidFill>
                  <a:prstClr val="black"/>
                </a:solidFill>
                <a:latin typeface="Times New Roman"/>
              </a:rPr>
              <a:t>Δ.</a:t>
            </a:r>
            <a:r>
              <a:rPr lang="cs-CZ" dirty="0"/>
              <a:t> Napsal jich téměř 2000. </a:t>
            </a:r>
            <a:endParaRPr lang="cs-CZ" dirty="0" smtClean="0"/>
          </a:p>
          <a:p>
            <a:r>
              <a:rPr lang="cs-CZ" dirty="0" smtClean="0"/>
              <a:t>V soukromí žil životem starého mládence.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0901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POEZIE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Hřbitovní kvítí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Knihy veršů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Písně kosmické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Balady a romance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Prosté motivy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Zpěvy páteční</a:t>
            </a:r>
          </a:p>
          <a:p>
            <a:endParaRPr lang="cs-CZ" dirty="0"/>
          </a:p>
          <a:p>
            <a:r>
              <a:rPr lang="cs-CZ" dirty="0" smtClean="0"/>
              <a:t>Poezie plná pesimismu a beznaděje.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7978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PRÓZA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Arabesky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Povídky malostranské</a:t>
            </a:r>
          </a:p>
          <a:p>
            <a:pPr marL="0" indent="0">
              <a:buNone/>
            </a:pPr>
            <a:r>
              <a:rPr lang="cs-CZ" dirty="0" smtClean="0"/>
              <a:t>- soubor 13 povídek, vrcholné Nerudovo dílo.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8312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Přivedla žebráka na mizinu – video 1. část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lačítko akce: Video 3">
            <a:hlinkClick r:id="rId3" highlightClick="1"/>
          </p:cNvPr>
          <p:cNvSpPr/>
          <p:nvPr/>
        </p:nvSpPr>
        <p:spPr>
          <a:xfrm>
            <a:off x="3707904" y="3068960"/>
            <a:ext cx="1042416" cy="1042416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7564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Přivedla žebráka na mizinu – video </a:t>
            </a:r>
            <a:r>
              <a:rPr lang="cs-CZ" dirty="0" smtClean="0"/>
              <a:t>2. </a:t>
            </a:r>
            <a:r>
              <a:rPr lang="cs-CZ" dirty="0"/>
              <a:t>část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lačítko akce: Video 3">
            <a:hlinkClick r:id="rId3" highlightClick="1"/>
          </p:cNvPr>
          <p:cNvSpPr/>
          <p:nvPr/>
        </p:nvSpPr>
        <p:spPr>
          <a:xfrm>
            <a:off x="3779912" y="2996952"/>
            <a:ext cx="1042416" cy="1042416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1801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Uveď další tři autory, kteří patřili do skupiny májovců.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8630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Např. </a:t>
            </a:r>
          </a:p>
          <a:p>
            <a:r>
              <a:rPr lang="cs-CZ" dirty="0" smtClean="0"/>
              <a:t>Vítězslav Hálek</a:t>
            </a:r>
          </a:p>
          <a:p>
            <a:r>
              <a:rPr lang="cs-CZ" dirty="0" smtClean="0"/>
              <a:t>Jakub Arbes</a:t>
            </a:r>
          </a:p>
          <a:p>
            <a:r>
              <a:rPr lang="cs-CZ" dirty="0" smtClean="0"/>
              <a:t>Karolina Světlá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0159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900" dirty="0" smtClean="0"/>
              <a:t>Prezentace byla vytvořena za pomoci vlastních materiálů autorky dne 2. 12. 2012.</a:t>
            </a:r>
          </a:p>
          <a:p>
            <a:endParaRPr lang="cs-CZ" sz="1900" dirty="0"/>
          </a:p>
          <a:p>
            <a:r>
              <a:rPr lang="cs-CZ" sz="1900" dirty="0" smtClean="0"/>
              <a:t>Obrázek: </a:t>
            </a:r>
          </a:p>
          <a:p>
            <a:r>
              <a:rPr lang="cs-CZ" sz="1900" i="1" dirty="0">
                <a:latin typeface="Cambria" pitchFamily="18" charset="0"/>
              </a:rPr>
              <a:t>Www.cs.wikipedia.org</a:t>
            </a:r>
            <a:r>
              <a:rPr lang="cs-CZ" sz="1900" dirty="0">
                <a:latin typeface="Cambria" pitchFamily="18" charset="0"/>
              </a:rPr>
              <a:t> [online]. c2012 [cit. </a:t>
            </a:r>
            <a:r>
              <a:rPr lang="cs-CZ" sz="1900" dirty="0" smtClean="0">
                <a:latin typeface="Cambria" pitchFamily="18" charset="0"/>
              </a:rPr>
              <a:t>2012-12-02]. Jan Neruda. </a:t>
            </a:r>
            <a:r>
              <a:rPr lang="cs-CZ" sz="1900" dirty="0">
                <a:latin typeface="Cambria" pitchFamily="18" charset="0"/>
              </a:rPr>
              <a:t>Dostupné z WWW</a:t>
            </a:r>
            <a:r>
              <a:rPr lang="cs-CZ" sz="1900" dirty="0" smtClean="0">
                <a:latin typeface="Cambria" pitchFamily="18" charset="0"/>
              </a:rPr>
              <a:t>:&lt;</a:t>
            </a:r>
            <a:r>
              <a:rPr lang="cs-CZ" sz="1900" dirty="0"/>
              <a:t>http://cs.wikipedia.org/wiki/Soubor:Jan_Vil%C3%ADmek_-_Jan_Neruda.jpg</a:t>
            </a:r>
            <a:r>
              <a:rPr lang="cs-CZ" sz="1900" dirty="0" smtClean="0">
                <a:latin typeface="Cambria" pitchFamily="18" charset="0"/>
              </a:rPr>
              <a:t>&gt;.</a:t>
            </a:r>
          </a:p>
          <a:p>
            <a:endParaRPr lang="cs-CZ" sz="1900" dirty="0">
              <a:latin typeface="Cambria" pitchFamily="18" charset="0"/>
            </a:endParaRPr>
          </a:p>
          <a:p>
            <a:r>
              <a:rPr lang="cs-CZ" sz="1900" dirty="0" smtClean="0">
                <a:latin typeface="Cambria" pitchFamily="18" charset="0"/>
              </a:rPr>
              <a:t>Video 1. část</a:t>
            </a:r>
          </a:p>
          <a:p>
            <a:r>
              <a:rPr lang="cs-CZ" sz="1800" i="1" dirty="0">
                <a:latin typeface="Cambria" pitchFamily="18" charset="0"/>
              </a:rPr>
              <a:t>Www.youtube.com </a:t>
            </a:r>
            <a:r>
              <a:rPr lang="cs-CZ" sz="1800" dirty="0">
                <a:latin typeface="Cambria" pitchFamily="18" charset="0"/>
              </a:rPr>
              <a:t>[online]. c2012 [cit. </a:t>
            </a:r>
            <a:r>
              <a:rPr lang="cs-CZ" sz="1800" dirty="0" smtClean="0">
                <a:latin typeface="Cambria" pitchFamily="18" charset="0"/>
              </a:rPr>
              <a:t>2012-12-02]. </a:t>
            </a:r>
            <a:r>
              <a:rPr lang="cs-CZ" sz="1800" b="1" dirty="0"/>
              <a:t>Povídky malostranské: Přivedla žebráka na mizinu (1984) (1/2</a:t>
            </a:r>
            <a:r>
              <a:rPr lang="cs-CZ" sz="1800" b="1" dirty="0" smtClean="0"/>
              <a:t>)</a:t>
            </a:r>
            <a:r>
              <a:rPr lang="cs-CZ" sz="1800" dirty="0" smtClean="0">
                <a:latin typeface="Cambria" pitchFamily="18" charset="0"/>
              </a:rPr>
              <a:t>. </a:t>
            </a:r>
            <a:r>
              <a:rPr lang="cs-CZ" sz="1800" dirty="0">
                <a:latin typeface="Cambria" pitchFamily="18" charset="0"/>
              </a:rPr>
              <a:t>Dostupné z WWW: </a:t>
            </a:r>
            <a:r>
              <a:rPr lang="cs-CZ" sz="1800" dirty="0" smtClean="0">
                <a:latin typeface="Cambria" pitchFamily="18" charset="0"/>
              </a:rPr>
              <a:t>&lt;</a:t>
            </a:r>
            <a:r>
              <a:rPr lang="cs-CZ" sz="1800" dirty="0"/>
              <a:t>http://</a:t>
            </a:r>
            <a:r>
              <a:rPr lang="cs-CZ" sz="1800" dirty="0" smtClean="0"/>
              <a:t>www.youtube.com/</a:t>
            </a:r>
            <a:r>
              <a:rPr lang="cs-CZ" sz="1800" dirty="0" err="1" smtClean="0"/>
              <a:t>watch?v</a:t>
            </a:r>
            <a:r>
              <a:rPr lang="cs-CZ" sz="1800" dirty="0" smtClean="0"/>
              <a:t>=SqpYr3jJRys</a:t>
            </a:r>
            <a:r>
              <a:rPr lang="cs-CZ" sz="1800" dirty="0" smtClean="0">
                <a:latin typeface="Cambria" pitchFamily="18" charset="0"/>
              </a:rPr>
              <a:t>&gt;.</a:t>
            </a:r>
            <a:endParaRPr lang="cs-CZ" sz="1800" dirty="0">
              <a:latin typeface="Cambria" pitchFamily="18" charset="0"/>
            </a:endParaRPr>
          </a:p>
          <a:p>
            <a:pPr marL="0" indent="0">
              <a:buNone/>
            </a:pPr>
            <a:endParaRPr lang="cs-CZ" sz="1900" dirty="0">
              <a:latin typeface="Cambria" pitchFamily="18" charset="0"/>
            </a:endParaRPr>
          </a:p>
          <a:p>
            <a:r>
              <a:rPr lang="cs-CZ" sz="1900" dirty="0" smtClean="0">
                <a:latin typeface="Cambria" pitchFamily="18" charset="0"/>
              </a:rPr>
              <a:t>Video 2. část</a:t>
            </a:r>
          </a:p>
          <a:p>
            <a:r>
              <a:rPr lang="cs-CZ" sz="1800" i="1" dirty="0">
                <a:latin typeface="Cambria" pitchFamily="18" charset="0"/>
              </a:rPr>
              <a:t>Www.youtube.com </a:t>
            </a:r>
            <a:r>
              <a:rPr lang="cs-CZ" sz="1800" dirty="0">
                <a:latin typeface="Cambria" pitchFamily="18" charset="0"/>
              </a:rPr>
              <a:t>[online]. c2012 [cit. </a:t>
            </a:r>
            <a:r>
              <a:rPr lang="cs-CZ" sz="1800" dirty="0" smtClean="0">
                <a:latin typeface="Cambria" pitchFamily="18" charset="0"/>
              </a:rPr>
              <a:t>2012-12-02]. </a:t>
            </a:r>
            <a:r>
              <a:rPr lang="cs-CZ" sz="1800" dirty="0">
                <a:latin typeface="Cambria" pitchFamily="18" charset="0"/>
              </a:rPr>
              <a:t>]. </a:t>
            </a:r>
            <a:r>
              <a:rPr lang="cs-CZ" sz="1800" b="1" dirty="0"/>
              <a:t>Povídky malostranské: Přivedla žebráka na mizinu (1984) </a:t>
            </a:r>
            <a:r>
              <a:rPr lang="cs-CZ" sz="1800" b="1" dirty="0" smtClean="0"/>
              <a:t>(2/2</a:t>
            </a:r>
            <a:r>
              <a:rPr lang="cs-CZ" sz="1800" b="1" dirty="0"/>
              <a:t>)</a:t>
            </a:r>
            <a:r>
              <a:rPr lang="cs-CZ" sz="1800" dirty="0" smtClean="0">
                <a:latin typeface="Cambria" pitchFamily="18" charset="0"/>
              </a:rPr>
              <a:t>. </a:t>
            </a:r>
            <a:r>
              <a:rPr lang="cs-CZ" sz="1800" dirty="0">
                <a:latin typeface="Cambria" pitchFamily="18" charset="0"/>
              </a:rPr>
              <a:t>Dostupné z WWW: </a:t>
            </a:r>
            <a:r>
              <a:rPr lang="cs-CZ" sz="1800" dirty="0" smtClean="0">
                <a:latin typeface="Cambria" pitchFamily="18" charset="0"/>
              </a:rPr>
              <a:t>&lt;</a:t>
            </a:r>
            <a:r>
              <a:rPr lang="cs-CZ" sz="1800" dirty="0"/>
              <a:t>http://</a:t>
            </a:r>
            <a:r>
              <a:rPr lang="cs-CZ" sz="1800" dirty="0" smtClean="0"/>
              <a:t>www.youtube.com/</a:t>
            </a:r>
            <a:r>
              <a:rPr lang="cs-CZ" sz="1800" dirty="0" err="1" smtClean="0"/>
              <a:t>watch?v</a:t>
            </a:r>
            <a:r>
              <a:rPr lang="cs-CZ" sz="1800" dirty="0" smtClean="0"/>
              <a:t>=ppVYVfh68EU</a:t>
            </a:r>
            <a:r>
              <a:rPr lang="cs-CZ" sz="1800" dirty="0" smtClean="0">
                <a:latin typeface="Cambria" pitchFamily="18" charset="0"/>
              </a:rPr>
              <a:t>&gt;.</a:t>
            </a:r>
            <a:endParaRPr lang="cs-CZ" sz="1800" dirty="0">
              <a:latin typeface="Cambria" pitchFamily="18" charset="0"/>
            </a:endParaRPr>
          </a:p>
          <a:p>
            <a:endParaRPr lang="cs-CZ" sz="1800" b="1" dirty="0">
              <a:latin typeface="Cambria" pitchFamily="18" charset="0"/>
            </a:endParaRPr>
          </a:p>
          <a:p>
            <a:endParaRPr lang="cs-CZ" sz="1800" dirty="0">
              <a:latin typeface="Cambria" pitchFamily="18" charset="0"/>
            </a:endParaRPr>
          </a:p>
          <a:p>
            <a:endParaRPr lang="cs-CZ" sz="1900" dirty="0">
              <a:latin typeface="Cambria" pitchFamily="18" charset="0"/>
            </a:endParaRPr>
          </a:p>
          <a:p>
            <a:endParaRPr lang="cs-CZ" sz="19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2142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30</TotalTime>
  <Words>407</Words>
  <Application>Microsoft Office PowerPoint</Application>
  <PresentationFormat>Předvádění na obrazovce (4:3)</PresentationFormat>
  <Paragraphs>62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Došky</vt:lpstr>
      <vt:lpstr>Prezentace aplikace PowerPoint</vt:lpstr>
      <vt:lpstr>ANOTACE</vt:lpstr>
      <vt:lpstr>Česká literatura  2. poloviny 19. století</vt:lpstr>
      <vt:lpstr>MÁJOVCI</vt:lpstr>
      <vt:lpstr>Jan Neruda (1834 – 1891)</vt:lpstr>
      <vt:lpstr>ŽIVOT</vt:lpstr>
      <vt:lpstr>POEZIE</vt:lpstr>
      <vt:lpstr>PRÓZA</vt:lpstr>
      <vt:lpstr>Přivedla žebráka na mizinu – video 1. část</vt:lpstr>
      <vt:lpstr>Přivedla žebráka na mizinu – video 2. část</vt:lpstr>
      <vt:lpstr>Prezentace aplikace PowerPoint</vt:lpstr>
      <vt:lpstr>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08F3</dc:creator>
  <cp:lastModifiedBy>08F3</cp:lastModifiedBy>
  <cp:revision>12</cp:revision>
  <dcterms:created xsi:type="dcterms:W3CDTF">2012-12-19T15:07:51Z</dcterms:created>
  <dcterms:modified xsi:type="dcterms:W3CDTF">2012-12-19T16:46:42Z</dcterms:modified>
</cp:coreProperties>
</file>