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6" r:id="rId2"/>
    <p:sldId id="267" r:id="rId3"/>
    <p:sldId id="256" r:id="rId4"/>
    <p:sldId id="257" r:id="rId5"/>
    <p:sldId id="258" r:id="rId6"/>
    <p:sldId id="269" r:id="rId7"/>
    <p:sldId id="270" r:id="rId8"/>
    <p:sldId id="271" r:id="rId9"/>
    <p:sldId id="268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VY_32_INOVACE_17_Český jazyk – 9.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Karel Havlíček Borovský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C39EE2-7484-4137-B8AF-9086A23B4BF6}" type="presOf" srcId="{D8197B8C-B260-4A16-BDF4-0947B075E274}" destId="{5A5FFA88-C948-4069-8E93-59FA12366E83}" srcOrd="1" destOrd="0" presId="urn:microsoft.com/office/officeart/2005/8/layout/target3"/>
    <dgm:cxn modelId="{F08B94C9-F63A-441D-A7B3-38235DAB7F9C}" type="presOf" srcId="{D1D4F407-5343-4D3F-B5B9-D407B03CAEB4}" destId="{D005CE8C-CC26-4C3E-AC11-E15060ECD759}" srcOrd="0" destOrd="0" presId="urn:microsoft.com/office/officeart/2005/8/layout/target3"/>
    <dgm:cxn modelId="{E1307E66-09D3-4DC4-B209-889305358BE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FAD3D1A-BFAA-4F51-9DB9-B4B199F8DBFA}" type="presOf" srcId="{4C35D32F-0EAB-4CD7-82EE-45574DC2A586}" destId="{8BEBB6EC-1DAA-4CAC-8A25-BC0FCBD5DBD5}" srcOrd="0" destOrd="0" presId="urn:microsoft.com/office/officeart/2005/8/layout/target3"/>
    <dgm:cxn modelId="{753136A8-03D0-48F0-9C0B-6815546F37AB}" type="presOf" srcId="{B651F6E3-6281-48DB-9319-2AEAFDAE7572}" destId="{619D679B-A015-4ECF-8348-D1034C574F40}" srcOrd="0" destOrd="0" presId="urn:microsoft.com/office/officeart/2005/8/layout/target3"/>
    <dgm:cxn modelId="{62CE24AA-F267-458F-A502-3E83EFB509CD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99E77F3-1167-4CB3-935E-1AB5B96812E5}" type="presOf" srcId="{B651F6E3-6281-48DB-9319-2AEAFDAE7572}" destId="{6BB5E863-4638-4E1D-BFDE-399D028AC4ED}" srcOrd="1" destOrd="0" presId="urn:microsoft.com/office/officeart/2005/8/layout/target3"/>
    <dgm:cxn modelId="{96612581-F682-4E1C-8DA6-F48A1EE45F58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3E921C-4AE5-40E3-8285-AFA965390E17}" type="presOf" srcId="{D1B46980-6531-4606-95E6-44980827E919}" destId="{6140AFEC-043D-4C43-A2F9-D0F5331DF3A3}" srcOrd="0" destOrd="0" presId="urn:microsoft.com/office/officeart/2005/8/layout/target3"/>
    <dgm:cxn modelId="{DC9AE95D-AAC7-4597-AA46-5BDC8C520FE6}" type="presOf" srcId="{D1B46980-6531-4606-95E6-44980827E919}" destId="{2BE915AB-18AA-4053-B92C-3BFC9ED204BB}" srcOrd="1" destOrd="0" presId="urn:microsoft.com/office/officeart/2005/8/layout/target3"/>
    <dgm:cxn modelId="{98D080FA-1651-4FD0-9499-6FE0D0C4834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26B4DE5-0C13-4225-9FA3-3825F8A3F9B7}" type="presParOf" srcId="{333A1088-737F-45CB-B68E-254E46348037}" destId="{F5ABB229-8D3B-4694-996A-96F23CF14429}" srcOrd="0" destOrd="0" presId="urn:microsoft.com/office/officeart/2005/8/layout/target3"/>
    <dgm:cxn modelId="{C661B38B-8743-4842-8056-65F389514784}" type="presParOf" srcId="{333A1088-737F-45CB-B68E-254E46348037}" destId="{F41139FD-01EE-4571-8B17-4FB00FC51163}" srcOrd="1" destOrd="0" presId="urn:microsoft.com/office/officeart/2005/8/layout/target3"/>
    <dgm:cxn modelId="{6D986E31-0615-40CA-9E54-06F5F4D91491}" type="presParOf" srcId="{333A1088-737F-45CB-B68E-254E46348037}" destId="{D005CE8C-CC26-4C3E-AC11-E15060ECD759}" srcOrd="2" destOrd="0" presId="urn:microsoft.com/office/officeart/2005/8/layout/target3"/>
    <dgm:cxn modelId="{580867A9-BFEE-4566-98C5-F5EA761B2219}" type="presParOf" srcId="{333A1088-737F-45CB-B68E-254E46348037}" destId="{2C702D82-9B77-49B7-9568-BB8EB47C3372}" srcOrd="3" destOrd="0" presId="urn:microsoft.com/office/officeart/2005/8/layout/target3"/>
    <dgm:cxn modelId="{CE1AF645-CD65-4417-BA9C-3BFA29DBFCA3}" type="presParOf" srcId="{333A1088-737F-45CB-B68E-254E46348037}" destId="{A52A0455-90FF-4808-ABD0-F02540D31D5A}" srcOrd="4" destOrd="0" presId="urn:microsoft.com/office/officeart/2005/8/layout/target3"/>
    <dgm:cxn modelId="{E2BFDB7A-C302-4D1B-BCBE-FEF0501934A4}" type="presParOf" srcId="{333A1088-737F-45CB-B68E-254E46348037}" destId="{6140AFEC-043D-4C43-A2F9-D0F5331DF3A3}" srcOrd="5" destOrd="0" presId="urn:microsoft.com/office/officeart/2005/8/layout/target3"/>
    <dgm:cxn modelId="{0A3FBFB8-1995-44F7-B783-C2CF278070E8}" type="presParOf" srcId="{333A1088-737F-45CB-B68E-254E46348037}" destId="{9358AC05-5D7D-4327-9F80-1AD486AEA664}" srcOrd="6" destOrd="0" presId="urn:microsoft.com/office/officeart/2005/8/layout/target3"/>
    <dgm:cxn modelId="{D4BAAFFA-AAC5-4F88-8232-C5F995A496C7}" type="presParOf" srcId="{333A1088-737F-45CB-B68E-254E46348037}" destId="{313FC574-E1CD-4FB4-B054-0B805CE0447D}" srcOrd="7" destOrd="0" presId="urn:microsoft.com/office/officeart/2005/8/layout/target3"/>
    <dgm:cxn modelId="{27EFE15D-2E03-4833-8EFF-415421D8A9C6}" type="presParOf" srcId="{333A1088-737F-45CB-B68E-254E46348037}" destId="{619D679B-A015-4ECF-8348-D1034C574F40}" srcOrd="8" destOrd="0" presId="urn:microsoft.com/office/officeart/2005/8/layout/target3"/>
    <dgm:cxn modelId="{B5F42AF3-CA8F-4ABA-856F-34A7A3160480}" type="presParOf" srcId="{333A1088-737F-45CB-B68E-254E46348037}" destId="{322283A8-4A27-4CDA-BAE3-F381106A9174}" srcOrd="9" destOrd="0" presId="urn:microsoft.com/office/officeart/2005/8/layout/target3"/>
    <dgm:cxn modelId="{635F95EA-6DD5-4725-A57A-6ADC60EFBFA1}" type="presParOf" srcId="{333A1088-737F-45CB-B68E-254E46348037}" destId="{FFC9F71D-1B4F-4AD9-A4A6-86ADEFC8AF5C}" srcOrd="10" destOrd="0" presId="urn:microsoft.com/office/officeart/2005/8/layout/target3"/>
    <dgm:cxn modelId="{A7CCE1E0-4B2C-488C-A8B6-7BF17B1E115F}" type="presParOf" srcId="{333A1088-737F-45CB-B68E-254E46348037}" destId="{25B08C86-7E15-44DC-BE7F-FFB55DD49D12}" srcOrd="11" destOrd="0" presId="urn:microsoft.com/office/officeart/2005/8/layout/target3"/>
    <dgm:cxn modelId="{E2241F74-6A49-4330-AE4D-2764661F27C0}" type="presParOf" srcId="{333A1088-737F-45CB-B68E-254E46348037}" destId="{76644BE8-9D7C-4C09-B250-3D10AF48CBB7}" srcOrd="12" destOrd="0" presId="urn:microsoft.com/office/officeart/2005/8/layout/target3"/>
    <dgm:cxn modelId="{CEE7F91F-E466-4D4A-B9EB-AB2FC846837A}" type="presParOf" srcId="{333A1088-737F-45CB-B68E-254E46348037}" destId="{EE85B701-7295-41C0-BA7A-34D3756A2AE6}" srcOrd="13" destOrd="0" presId="urn:microsoft.com/office/officeart/2005/8/layout/target3"/>
    <dgm:cxn modelId="{F82264D6-0179-4844-8695-F92CED9B623F}" type="presParOf" srcId="{333A1088-737F-45CB-B68E-254E46348037}" destId="{8BEBB6EC-1DAA-4CAC-8A25-BC0FCBD5DBD5}" srcOrd="14" destOrd="0" presId="urn:microsoft.com/office/officeart/2005/8/layout/target3"/>
    <dgm:cxn modelId="{E8032D2A-F8A6-49D5-9032-6E8CCE638A35}" type="presParOf" srcId="{333A1088-737F-45CB-B68E-254E46348037}" destId="{AED2198E-93D5-4001-81B4-73124B309672}" srcOrd="15" destOrd="0" presId="urn:microsoft.com/office/officeart/2005/8/layout/target3"/>
    <dgm:cxn modelId="{7B752FB3-7D61-40CD-A438-F153A0114805}" type="presParOf" srcId="{333A1088-737F-45CB-B68E-254E46348037}" destId="{2BE915AB-18AA-4053-B92C-3BFC9ED204BB}" srcOrd="16" destOrd="0" presId="urn:microsoft.com/office/officeart/2005/8/layout/target3"/>
    <dgm:cxn modelId="{2D69DA06-620F-43E9-84E7-470BF770D3C1}" type="presParOf" srcId="{333A1088-737F-45CB-B68E-254E46348037}" destId="{6BB5E863-4638-4E1D-BFDE-399D028AC4ED}" srcOrd="17" destOrd="0" presId="urn:microsoft.com/office/officeart/2005/8/layout/target3"/>
    <dgm:cxn modelId="{B993DCA3-CBB7-41CE-8688-40ECCB84DB1C}" type="presParOf" srcId="{333A1088-737F-45CB-B68E-254E46348037}" destId="{5A5FFA88-C948-4069-8E93-59FA12366E83}" srcOrd="18" destOrd="0" presId="urn:microsoft.com/office/officeart/2005/8/layout/target3"/>
    <dgm:cxn modelId="{6E05E7A7-78F1-4A33-9B06-DBAAF213E16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VY_32_INOVACE_17_Český jazyk – 9.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Karel Havlíček Borovský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AF008C-F134-435F-BE1A-950EE8EC76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4F8FEE-1D18-4C3F-B908-BEF19C04B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223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4F8FEE-1D18-4C3F-B908-BEF19C04BD3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08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784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060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514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463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543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2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509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971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912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295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60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BBACB-E7EA-4AA2-AB72-A5C3D985BF7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23978-6027-462E-9458-5B058A2E6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743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10071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06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Formou prezentace se žáci seznámí s životem a dílem Karla Havlíčka Borovského. </a:t>
            </a:r>
          </a:p>
          <a:p>
            <a:r>
              <a:rPr lang="cs-CZ" dirty="0" smtClean="0"/>
              <a:t>Název jednoho z děl autora žáci vyluští za pomoci křížovky a otázek vztahujících se k literatuře.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0699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512167"/>
          </a:xfrm>
        </p:spPr>
        <p:txBody>
          <a:bodyPr/>
          <a:lstStyle/>
          <a:p>
            <a:r>
              <a:rPr lang="cs-CZ" dirty="0" smtClean="0"/>
              <a:t>Karel Havlíček Borovský</a:t>
            </a:r>
            <a:br>
              <a:rPr lang="cs-CZ" dirty="0" smtClean="0"/>
            </a:br>
            <a:r>
              <a:rPr lang="cs-CZ" dirty="0" smtClean="0"/>
              <a:t>(1821 – 1856)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92895"/>
            <a:ext cx="2945433" cy="3667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677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Novinář, literární kritik, básník, politik.</a:t>
            </a:r>
            <a:endParaRPr lang="cs-CZ" dirty="0"/>
          </a:p>
          <a:p>
            <a:pPr lvl="0"/>
            <a:r>
              <a:rPr lang="cs-CZ" dirty="0" smtClean="0"/>
              <a:t>Chtěl </a:t>
            </a:r>
            <a:r>
              <a:rPr lang="cs-CZ" dirty="0"/>
              <a:t>být knězem, </a:t>
            </a:r>
            <a:r>
              <a:rPr lang="cs-CZ" dirty="0" smtClean="0"/>
              <a:t>byl přesvědčen, že právě kněz může působit nejvíce na lidi, rozšiřovat vlastenectví. Pro své názory byl však ze studia vyloučen           začal psát </a:t>
            </a:r>
            <a:r>
              <a:rPr lang="cs-CZ" b="1" dirty="0" smtClean="0"/>
              <a:t>epigramy</a:t>
            </a:r>
            <a:r>
              <a:rPr lang="cs-CZ" dirty="0" smtClean="0"/>
              <a:t>, které byly zaměřeny proti církvi. </a:t>
            </a:r>
          </a:p>
          <a:p>
            <a:pPr lvl="0"/>
            <a:r>
              <a:rPr lang="cs-CZ" dirty="0" smtClean="0"/>
              <a:t>Působil jako vychovatel v Moskvě. </a:t>
            </a:r>
          </a:p>
          <a:p>
            <a:pPr lvl="0"/>
            <a:r>
              <a:rPr lang="cs-CZ" dirty="0" smtClean="0"/>
              <a:t>Po návratu zahájil svou novinářskou a politickou kariéru. </a:t>
            </a:r>
          </a:p>
          <a:p>
            <a:pPr lvl="0"/>
            <a:r>
              <a:rPr lang="cs-CZ" dirty="0" smtClean="0"/>
              <a:t>Byl </a:t>
            </a:r>
            <a:r>
              <a:rPr lang="cs-CZ" dirty="0"/>
              <a:t>několikrát souzen</a:t>
            </a:r>
            <a:r>
              <a:rPr lang="cs-CZ" dirty="0" smtClean="0"/>
              <a:t>, ke konci roku 1851 byl násilně převezen do Brixenu (Tyrolsko), kde žil 4 </a:t>
            </a:r>
            <a:r>
              <a:rPr lang="cs-CZ" dirty="0"/>
              <a:t>roky </a:t>
            </a:r>
            <a:r>
              <a:rPr lang="cs-CZ" dirty="0" smtClean="0"/>
              <a:t>ve vyhnanství, napsal zde svá největší básnická díla.</a:t>
            </a:r>
          </a:p>
          <a:p>
            <a:pPr lvl="0"/>
            <a:r>
              <a:rPr lang="cs-CZ" dirty="0" smtClean="0"/>
              <a:t>Když mu byl umožněn návrat domů, byla jeho plicní choroba v pokročilém stadiu a zanedlouho zemřel.</a:t>
            </a:r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790444" y="2475658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21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Epigramy (Církvi, králi, vlasti, múzám, světu) </a:t>
            </a:r>
            <a:r>
              <a:rPr lang="cs-CZ" dirty="0" smtClean="0"/>
              <a:t>– soubory epigramů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= kritická, vtipná satirická báseň ostře se vyjadřující k určité události nebo osobě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Tyrolské elegie </a:t>
            </a:r>
            <a:r>
              <a:rPr lang="cs-CZ" dirty="0" smtClean="0"/>
              <a:t>– autobiografické, satira, ironické zobrazení tajného převozu do Brixenu a vyhnanství. </a:t>
            </a:r>
          </a:p>
          <a:p>
            <a:r>
              <a:rPr lang="cs-CZ" b="1" dirty="0" smtClean="0"/>
              <a:t>Křest sv. Vladimíra </a:t>
            </a:r>
            <a:r>
              <a:rPr lang="cs-CZ" dirty="0" smtClean="0"/>
              <a:t>– torzo.</a:t>
            </a:r>
          </a:p>
        </p:txBody>
      </p:sp>
    </p:spTree>
    <p:extLst>
      <p:ext uri="{BB962C8B-B14F-4D97-AF65-F5344CB8AC3E}">
        <p14:creationId xmlns:p14="http://schemas.microsoft.com/office/powerpoint/2010/main" val="232613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Další dílo, které K. H. Borovský </a:t>
            </a:r>
            <a:r>
              <a:rPr lang="cs-CZ" dirty="0" smtClean="0"/>
              <a:t>napsal, </a:t>
            </a:r>
            <a:r>
              <a:rPr lang="cs-CZ" dirty="0" smtClean="0"/>
              <a:t>je satira o králi s oslíma </a:t>
            </a:r>
            <a:r>
              <a:rPr lang="cs-CZ" dirty="0" smtClean="0"/>
              <a:t>ušima. </a:t>
            </a:r>
            <a:r>
              <a:rPr lang="cs-CZ" dirty="0"/>
              <a:t>J</a:t>
            </a:r>
            <a:r>
              <a:rPr lang="cs-CZ" dirty="0" smtClean="0"/>
              <a:t>menuje </a:t>
            </a:r>
            <a:r>
              <a:rPr lang="cs-CZ" dirty="0" smtClean="0"/>
              <a:t>se Král _ _ _ _ _ (tajenka křížovky ti napoví).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8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Přepiš do sešitu.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8131410"/>
              </p:ext>
            </p:extLst>
          </p:nvPr>
        </p:nvGraphicFramePr>
        <p:xfrm>
          <a:off x="467542" y="2060846"/>
          <a:ext cx="7992892" cy="4248475"/>
        </p:xfrm>
        <a:graphic>
          <a:graphicData uri="http://schemas.openxmlformats.org/drawingml/2006/table">
            <a:tbl>
              <a:tblPr firstRow="1" firstCol="1" bandRow="1"/>
              <a:tblGrid>
                <a:gridCol w="665495"/>
                <a:gridCol w="665495"/>
                <a:gridCol w="665495"/>
                <a:gridCol w="665495"/>
                <a:gridCol w="666364"/>
                <a:gridCol w="666364"/>
                <a:gridCol w="666364"/>
                <a:gridCol w="666364"/>
                <a:gridCol w="666364"/>
                <a:gridCol w="666364"/>
                <a:gridCol w="666364"/>
                <a:gridCol w="666364"/>
              </a:tblGrid>
              <a:tr h="8496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96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96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8496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8496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647825" y="3381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251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1. </a:t>
            </a:r>
            <a:r>
              <a:rPr lang="cs-CZ" dirty="0"/>
              <a:t>Uveď dílo Karla Čapka, ve kterém vystupovala postava doktora </a:t>
            </a:r>
            <a:r>
              <a:rPr lang="cs-CZ" dirty="0" err="1"/>
              <a:t>Galéna</a:t>
            </a:r>
            <a:r>
              <a:rPr lang="cs-CZ" dirty="0"/>
              <a:t>.  </a:t>
            </a:r>
          </a:p>
          <a:p>
            <a:pPr lvl="0"/>
            <a:r>
              <a:rPr lang="cs-CZ" dirty="0" smtClean="0"/>
              <a:t>2. </a:t>
            </a:r>
            <a:r>
              <a:rPr lang="cs-CZ" dirty="0"/>
              <a:t>Jak nazval Bohumil Hrabal dílo a zároveň postavy, které hledají své sny v běžném životě a jsou jimi doslova posedlí?</a:t>
            </a:r>
          </a:p>
          <a:p>
            <a:pPr lvl="0"/>
            <a:r>
              <a:rPr lang="cs-CZ" dirty="0" smtClean="0"/>
              <a:t>3. Kolikero </a:t>
            </a:r>
            <a:r>
              <a:rPr lang="cs-CZ" dirty="0"/>
              <a:t>pohádek pro děti se vyskytuje v názvu díla Karla Čapka?</a:t>
            </a:r>
          </a:p>
          <a:p>
            <a:pPr lvl="0"/>
            <a:r>
              <a:rPr lang="cs-CZ" dirty="0" smtClean="0"/>
              <a:t>4. Film </a:t>
            </a:r>
            <a:r>
              <a:rPr lang="cs-CZ" dirty="0"/>
              <a:t>Ostře sledované vlaky byl v zahraničí roku 1967 oceněn. Jaký nese název tato cena?</a:t>
            </a:r>
          </a:p>
          <a:p>
            <a:r>
              <a:rPr lang="cs-CZ" dirty="0" smtClean="0"/>
              <a:t>5. Kdo </a:t>
            </a:r>
            <a:r>
              <a:rPr lang="cs-CZ" dirty="0"/>
              <a:t>ilustroval knihu Osudy dobrého vojáka Švejka za světové války? </a:t>
            </a:r>
          </a:p>
        </p:txBody>
      </p:sp>
    </p:spTree>
    <p:extLst>
      <p:ext uri="{BB962C8B-B14F-4D97-AF65-F5344CB8AC3E}">
        <p14:creationId xmlns:p14="http://schemas.microsoft.com/office/powerpoint/2010/main" val="173143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471997"/>
              </p:ext>
            </p:extLst>
          </p:nvPr>
        </p:nvGraphicFramePr>
        <p:xfrm>
          <a:off x="611560" y="2073915"/>
          <a:ext cx="7920876" cy="3072120"/>
        </p:xfrm>
        <a:graphic>
          <a:graphicData uri="http://schemas.openxmlformats.org/drawingml/2006/table">
            <a:tbl>
              <a:tblPr firstRow="1" firstCol="1" bandRow="1"/>
              <a:tblGrid>
                <a:gridCol w="659501"/>
                <a:gridCol w="659501"/>
                <a:gridCol w="659501"/>
                <a:gridCol w="659501"/>
                <a:gridCol w="660359"/>
                <a:gridCol w="660359"/>
                <a:gridCol w="660359"/>
                <a:gridCol w="660359"/>
                <a:gridCol w="660359"/>
                <a:gridCol w="660359"/>
                <a:gridCol w="660359"/>
                <a:gridCol w="660359"/>
              </a:tblGrid>
              <a:tr h="6144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4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rgbClr val="BFBFB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4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6144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6144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647825" y="3381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5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Prezentace byla vytvořena dne </a:t>
            </a:r>
            <a:r>
              <a:rPr lang="cs-CZ" sz="1800" dirty="0"/>
              <a:t>9</a:t>
            </a:r>
            <a:r>
              <a:rPr lang="cs-CZ" sz="1800" dirty="0" smtClean="0"/>
              <a:t>. 12. 2012 za pomoci vlastních materiálů autorky. </a:t>
            </a:r>
          </a:p>
          <a:p>
            <a:endParaRPr lang="cs-CZ" sz="1800" b="1" dirty="0" smtClean="0"/>
          </a:p>
          <a:p>
            <a:r>
              <a:rPr lang="cs-CZ" sz="1800" b="1" dirty="0" smtClean="0"/>
              <a:t>Obrázek: </a:t>
            </a:r>
          </a:p>
          <a:p>
            <a:r>
              <a:rPr lang="cs-CZ" sz="1800" i="1" dirty="0" smtClean="0">
                <a:latin typeface="Cambria" pitchFamily="18" charset="0"/>
              </a:rPr>
              <a:t>Www.cs.wikipedia.org</a:t>
            </a:r>
            <a:r>
              <a:rPr lang="cs-CZ" sz="1800" dirty="0" smtClean="0">
                <a:latin typeface="Cambria" pitchFamily="18" charset="0"/>
              </a:rPr>
              <a:t> [online]. c2012 [cit. </a:t>
            </a:r>
            <a:r>
              <a:rPr lang="cs-CZ" sz="1800" smtClean="0">
                <a:latin typeface="Cambria" pitchFamily="18" charset="0"/>
              </a:rPr>
              <a:t>2012-12-09]. </a:t>
            </a:r>
            <a:r>
              <a:rPr lang="cs-CZ" sz="1800" dirty="0" smtClean="0">
                <a:latin typeface="Cambria" pitchFamily="18" charset="0"/>
              </a:rPr>
              <a:t>Karel </a:t>
            </a:r>
            <a:r>
              <a:rPr lang="cs-CZ" sz="1800" dirty="0">
                <a:latin typeface="Cambria" pitchFamily="18" charset="0"/>
              </a:rPr>
              <a:t>H</a:t>
            </a:r>
            <a:r>
              <a:rPr lang="cs-CZ" sz="1800" dirty="0" smtClean="0">
                <a:latin typeface="Cambria" pitchFamily="18" charset="0"/>
              </a:rPr>
              <a:t>avlíček Borovský. Dostupné z WWW:&lt;</a:t>
            </a:r>
            <a:r>
              <a:rPr lang="cs-CZ" sz="1800" dirty="0" smtClean="0"/>
              <a:t>http://cs.wikipedia.org/wiki/Soubor:Jan_Vil%C3%ADmek_-_Karel_Havl%C3%AD%C4%8Dek_Borovsk%C3%BD.jpg</a:t>
            </a:r>
            <a:r>
              <a:rPr lang="cs-CZ" sz="1800" dirty="0" smtClean="0">
                <a:latin typeface="Cambria" pitchFamily="18" charset="0"/>
              </a:rPr>
              <a:t>&gt;.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45061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88</TotalTime>
  <Words>369</Words>
  <Application>Microsoft Office PowerPoint</Application>
  <PresentationFormat>Předvádění na obrazovce (4:3)</PresentationFormat>
  <Paragraphs>158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Karel Havlíček Borovský (1821 – 1856)</vt:lpstr>
      <vt:lpstr>ŽIVOT</vt:lpstr>
      <vt:lpstr>DÍLO</vt:lpstr>
      <vt:lpstr>Prezentace aplikace PowerPoint</vt:lpstr>
      <vt:lpstr>Přepiš do sešitu.</vt:lpstr>
      <vt:lpstr>OTÁZKY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Havlíček Borovský (1821 – 1856)</dc:title>
  <dc:creator>08F3</dc:creator>
  <cp:lastModifiedBy>08F3</cp:lastModifiedBy>
  <cp:revision>21</cp:revision>
  <dcterms:created xsi:type="dcterms:W3CDTF">2012-12-16T19:25:28Z</dcterms:created>
  <dcterms:modified xsi:type="dcterms:W3CDTF">2012-12-19T16:50:13Z</dcterms:modified>
</cp:coreProperties>
</file>