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8" r:id="rId2"/>
    <p:sldId id="266" r:id="rId3"/>
    <p:sldId id="257" r:id="rId4"/>
    <p:sldId id="259" r:id="rId5"/>
    <p:sldId id="260" r:id="rId6"/>
    <p:sldId id="261" r:id="rId7"/>
    <p:sldId id="262" r:id="rId8"/>
    <p:sldId id="258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VY_32_INOVACE_19_Český jazyk – 9.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Přechodníky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429A97-C9D0-447D-B773-7C821FC7693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CDE140-499C-4623-B4AA-6F18617B1DB8}" type="presOf" srcId="{4C35D32F-0EAB-4CD7-82EE-45574DC2A586}" destId="{8BEBB6EC-1DAA-4CAC-8A25-BC0FCBD5DBD5}" srcOrd="0" destOrd="0" presId="urn:microsoft.com/office/officeart/2005/8/layout/target3"/>
    <dgm:cxn modelId="{C68D4D18-4C04-484C-966F-418870F1ACB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ED3BE5-B637-463F-8628-F00BC18F5781}" type="presOf" srcId="{B651F6E3-6281-48DB-9319-2AEAFDAE7572}" destId="{619D679B-A015-4ECF-8348-D1034C574F40}" srcOrd="0" destOrd="0" presId="urn:microsoft.com/office/officeart/2005/8/layout/target3"/>
    <dgm:cxn modelId="{CBD2409A-157E-469B-96AF-B5E343CECDFD}" type="presOf" srcId="{D8197B8C-B260-4A16-BDF4-0947B075E274}" destId="{25B08C86-7E15-44DC-BE7F-FFB55DD49D12}" srcOrd="0" destOrd="0" presId="urn:microsoft.com/office/officeart/2005/8/layout/target3"/>
    <dgm:cxn modelId="{F181FA7C-18E7-4779-B378-B013313BAD7C}" type="presOf" srcId="{757F3AB3-0718-4624-B441-E567A8F0AB56}" destId="{333A1088-737F-45CB-B68E-254E46348037}" srcOrd="0" destOrd="0" presId="urn:microsoft.com/office/officeart/2005/8/layout/target3"/>
    <dgm:cxn modelId="{FFD6A571-F77A-4323-AE14-A8D13225D8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BD4FE7-955B-44E5-8611-CE148FBA1D77}" type="presOf" srcId="{D8197B8C-B260-4A16-BDF4-0947B075E274}" destId="{5A5FFA88-C948-4069-8E93-59FA12366E83}" srcOrd="1" destOrd="0" presId="urn:microsoft.com/office/officeart/2005/8/layout/target3"/>
    <dgm:cxn modelId="{F1BCFCCB-3F60-4251-A603-365461C7A10C}" type="presOf" srcId="{D1B46980-6531-4606-95E6-44980827E919}" destId="{6140AFEC-043D-4C43-A2F9-D0F5331DF3A3}" srcOrd="0" destOrd="0" presId="urn:microsoft.com/office/officeart/2005/8/layout/target3"/>
    <dgm:cxn modelId="{95086089-7E66-4778-B4AE-243763C88B9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586AE66-345B-4B93-8B60-4AFF410CF17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AD320AB-31F7-4B19-8C36-2DFE0FFD82E4}" type="presParOf" srcId="{333A1088-737F-45CB-B68E-254E46348037}" destId="{F5ABB229-8D3B-4694-996A-96F23CF14429}" srcOrd="0" destOrd="0" presId="urn:microsoft.com/office/officeart/2005/8/layout/target3"/>
    <dgm:cxn modelId="{731CA0B1-5AB9-4CDA-90E9-F2E8FF5AC9CD}" type="presParOf" srcId="{333A1088-737F-45CB-B68E-254E46348037}" destId="{F41139FD-01EE-4571-8B17-4FB00FC51163}" srcOrd="1" destOrd="0" presId="urn:microsoft.com/office/officeart/2005/8/layout/target3"/>
    <dgm:cxn modelId="{27DF2777-0E63-4AB4-B633-97DEAF66C256}" type="presParOf" srcId="{333A1088-737F-45CB-B68E-254E46348037}" destId="{D005CE8C-CC26-4C3E-AC11-E15060ECD759}" srcOrd="2" destOrd="0" presId="urn:microsoft.com/office/officeart/2005/8/layout/target3"/>
    <dgm:cxn modelId="{954F92C8-1BEF-4EE1-8740-2B0C853F4919}" type="presParOf" srcId="{333A1088-737F-45CB-B68E-254E46348037}" destId="{2C702D82-9B77-49B7-9568-BB8EB47C3372}" srcOrd="3" destOrd="0" presId="urn:microsoft.com/office/officeart/2005/8/layout/target3"/>
    <dgm:cxn modelId="{D0ED7AF0-D940-4487-BF0D-1A345BA98C4F}" type="presParOf" srcId="{333A1088-737F-45CB-B68E-254E46348037}" destId="{A52A0455-90FF-4808-ABD0-F02540D31D5A}" srcOrd="4" destOrd="0" presId="urn:microsoft.com/office/officeart/2005/8/layout/target3"/>
    <dgm:cxn modelId="{B7EE2B26-A5A7-46C7-87D1-AB373EE3B1D7}" type="presParOf" srcId="{333A1088-737F-45CB-B68E-254E46348037}" destId="{6140AFEC-043D-4C43-A2F9-D0F5331DF3A3}" srcOrd="5" destOrd="0" presId="urn:microsoft.com/office/officeart/2005/8/layout/target3"/>
    <dgm:cxn modelId="{20B036A5-D66D-4B7F-B975-B8AB68BA84C3}" type="presParOf" srcId="{333A1088-737F-45CB-B68E-254E46348037}" destId="{9358AC05-5D7D-4327-9F80-1AD486AEA664}" srcOrd="6" destOrd="0" presId="urn:microsoft.com/office/officeart/2005/8/layout/target3"/>
    <dgm:cxn modelId="{D22DAECE-293E-4FE8-AC3F-A0618D73C42C}" type="presParOf" srcId="{333A1088-737F-45CB-B68E-254E46348037}" destId="{313FC574-E1CD-4FB4-B054-0B805CE0447D}" srcOrd="7" destOrd="0" presId="urn:microsoft.com/office/officeart/2005/8/layout/target3"/>
    <dgm:cxn modelId="{21336021-7A5B-4196-9917-91AC155DCE65}" type="presParOf" srcId="{333A1088-737F-45CB-B68E-254E46348037}" destId="{619D679B-A015-4ECF-8348-D1034C574F40}" srcOrd="8" destOrd="0" presId="urn:microsoft.com/office/officeart/2005/8/layout/target3"/>
    <dgm:cxn modelId="{85410C59-CBB7-438F-8E11-6CE0EE0820A7}" type="presParOf" srcId="{333A1088-737F-45CB-B68E-254E46348037}" destId="{322283A8-4A27-4CDA-BAE3-F381106A9174}" srcOrd="9" destOrd="0" presId="urn:microsoft.com/office/officeart/2005/8/layout/target3"/>
    <dgm:cxn modelId="{36604529-D8D6-47A2-9E22-69D020CCB221}" type="presParOf" srcId="{333A1088-737F-45CB-B68E-254E46348037}" destId="{FFC9F71D-1B4F-4AD9-A4A6-86ADEFC8AF5C}" srcOrd="10" destOrd="0" presId="urn:microsoft.com/office/officeart/2005/8/layout/target3"/>
    <dgm:cxn modelId="{2F2AA5AF-687C-4E30-BF38-3B09E8DB791E}" type="presParOf" srcId="{333A1088-737F-45CB-B68E-254E46348037}" destId="{25B08C86-7E15-44DC-BE7F-FFB55DD49D12}" srcOrd="11" destOrd="0" presId="urn:microsoft.com/office/officeart/2005/8/layout/target3"/>
    <dgm:cxn modelId="{664EB11E-C591-4E52-AD62-593D65EB39E8}" type="presParOf" srcId="{333A1088-737F-45CB-B68E-254E46348037}" destId="{76644BE8-9D7C-4C09-B250-3D10AF48CBB7}" srcOrd="12" destOrd="0" presId="urn:microsoft.com/office/officeart/2005/8/layout/target3"/>
    <dgm:cxn modelId="{B9706500-096A-4351-8012-BB40D07192BB}" type="presParOf" srcId="{333A1088-737F-45CB-B68E-254E46348037}" destId="{EE85B701-7295-41C0-BA7A-34D3756A2AE6}" srcOrd="13" destOrd="0" presId="urn:microsoft.com/office/officeart/2005/8/layout/target3"/>
    <dgm:cxn modelId="{2291E418-782B-4A13-BAAE-E0B496CCB0A9}" type="presParOf" srcId="{333A1088-737F-45CB-B68E-254E46348037}" destId="{8BEBB6EC-1DAA-4CAC-8A25-BC0FCBD5DBD5}" srcOrd="14" destOrd="0" presId="urn:microsoft.com/office/officeart/2005/8/layout/target3"/>
    <dgm:cxn modelId="{835867B3-3BFB-4D27-8ADD-B663C386165C}" type="presParOf" srcId="{333A1088-737F-45CB-B68E-254E46348037}" destId="{AED2198E-93D5-4001-81B4-73124B309672}" srcOrd="15" destOrd="0" presId="urn:microsoft.com/office/officeart/2005/8/layout/target3"/>
    <dgm:cxn modelId="{B85191B5-1E75-42C0-8134-60E10C3CA3DA}" type="presParOf" srcId="{333A1088-737F-45CB-B68E-254E46348037}" destId="{2BE915AB-18AA-4053-B92C-3BFC9ED204BB}" srcOrd="16" destOrd="0" presId="urn:microsoft.com/office/officeart/2005/8/layout/target3"/>
    <dgm:cxn modelId="{7FE525E5-4D35-4855-884B-11EC7E9A0928}" type="presParOf" srcId="{333A1088-737F-45CB-B68E-254E46348037}" destId="{6BB5E863-4638-4E1D-BFDE-399D028AC4ED}" srcOrd="17" destOrd="0" presId="urn:microsoft.com/office/officeart/2005/8/layout/target3"/>
    <dgm:cxn modelId="{74D52D09-739C-4ED1-96FB-864B3767AA3E}" type="presParOf" srcId="{333A1088-737F-45CB-B68E-254E46348037}" destId="{5A5FFA88-C948-4069-8E93-59FA12366E83}" srcOrd="18" destOrd="0" presId="urn:microsoft.com/office/officeart/2005/8/layout/target3"/>
    <dgm:cxn modelId="{C764B843-12BA-42F1-AEFA-3823D56C9B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VY_32_INOVACE_19_Český jazyk – 9.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Přechodníky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5CFB8-4AE4-46E9-B201-AAA33E3A7FF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11B357A-EC5B-4084-8E39-9ECC9227DA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77772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47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vysvětlení nového učiva. </a:t>
            </a:r>
          </a:p>
          <a:p>
            <a:r>
              <a:rPr lang="cs-CZ" dirty="0" smtClean="0"/>
              <a:t>Zaměřujeme se zde pouze na přechodník přítomný.</a:t>
            </a:r>
          </a:p>
          <a:p>
            <a:r>
              <a:rPr lang="cs-CZ" dirty="0" smtClean="0"/>
              <a:t>V závěru si žáci </a:t>
            </a:r>
            <a:r>
              <a:rPr lang="cs-CZ" dirty="0" smtClean="0"/>
              <a:t>ověří za pomoci tabulek, </a:t>
            </a:r>
            <a:r>
              <a:rPr lang="cs-CZ" dirty="0" smtClean="0"/>
              <a:t>zda danému učivu </a:t>
            </a:r>
            <a:r>
              <a:rPr lang="cs-CZ" dirty="0" smtClean="0"/>
              <a:t>porozuměli.</a:t>
            </a:r>
            <a:endParaRPr lang="cs-CZ" dirty="0" smtClean="0"/>
          </a:p>
          <a:p>
            <a:r>
              <a:rPr lang="cs-CZ" dirty="0" smtClean="0"/>
              <a:t>Slouží jako zápis do sešitu.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92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PŘECHODNÍKY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Autofit/>
          </a:bodyPr>
          <a:lstStyle/>
          <a:p>
            <a:pPr algn="just"/>
            <a:r>
              <a:rPr lang="cs-CZ" sz="2800" b="1" dirty="0" smtClean="0"/>
              <a:t>Přechodníky </a:t>
            </a:r>
            <a:r>
              <a:rPr lang="cs-CZ" sz="2800" dirty="0" smtClean="0"/>
              <a:t>jsou </a:t>
            </a:r>
            <a:r>
              <a:rPr lang="cs-CZ" sz="2800" b="1" u="sng" dirty="0" smtClean="0"/>
              <a:t>neurčité </a:t>
            </a:r>
            <a:r>
              <a:rPr lang="cs-CZ" sz="2800" b="1" u="sng" dirty="0"/>
              <a:t>slovesné </a:t>
            </a:r>
            <a:r>
              <a:rPr lang="cs-CZ" sz="2800" b="1" u="sng" dirty="0" smtClean="0"/>
              <a:t>tvary.</a:t>
            </a:r>
          </a:p>
          <a:p>
            <a:pPr algn="just"/>
            <a:endParaRPr lang="cs-CZ" sz="2800" b="1" u="sng" dirty="0"/>
          </a:p>
          <a:p>
            <a:pPr algn="just"/>
            <a:r>
              <a:rPr lang="pl-PL" sz="2800" b="1" u="sng" dirty="0" smtClean="0"/>
              <a:t>Ve větě jsou doplňkem!</a:t>
            </a:r>
          </a:p>
          <a:p>
            <a:pPr marL="0" indent="0" algn="just">
              <a:buNone/>
            </a:pPr>
            <a:endParaRPr lang="cs-CZ" sz="2800" b="1" u="sng" dirty="0"/>
          </a:p>
          <a:p>
            <a:pPr algn="just"/>
            <a:r>
              <a:rPr lang="cs-CZ" sz="2800" dirty="0" smtClean="0"/>
              <a:t>Jsou </a:t>
            </a:r>
            <a:r>
              <a:rPr lang="cs-CZ" sz="2800" dirty="0"/>
              <a:t>to </a:t>
            </a:r>
            <a:r>
              <a:rPr lang="cs-CZ" sz="2800" b="1" u="sng" dirty="0"/>
              <a:t>tvary knižní</a:t>
            </a:r>
            <a:r>
              <a:rPr lang="cs-CZ" sz="2800" dirty="0"/>
              <a:t> a užívá se jich převážně v psaných projevech, navíc dnes </a:t>
            </a:r>
            <a:r>
              <a:rPr lang="cs-CZ" sz="2800" dirty="0" smtClean="0"/>
              <a:t>jsou </a:t>
            </a:r>
            <a:r>
              <a:rPr lang="pl-PL" sz="2800" dirty="0" smtClean="0"/>
              <a:t>často </a:t>
            </a:r>
            <a:r>
              <a:rPr lang="pl-PL" sz="2800" dirty="0"/>
              <a:t>pociťovány jako </a:t>
            </a:r>
            <a:r>
              <a:rPr lang="pl-PL" sz="2800" b="1" u="sng" dirty="0"/>
              <a:t>tvary </a:t>
            </a:r>
            <a:r>
              <a:rPr lang="pl-PL" sz="2800" b="1" u="sng" dirty="0" smtClean="0"/>
              <a:t>zastaralé.</a:t>
            </a:r>
          </a:p>
          <a:p>
            <a:pPr marL="0" indent="0" algn="just">
              <a:buNone/>
            </a:pPr>
            <a:endParaRPr lang="pl-PL" sz="2800" b="1" u="sng" dirty="0" smtClean="0"/>
          </a:p>
          <a:p>
            <a:pPr algn="just"/>
            <a:r>
              <a:rPr lang="pl-PL" sz="2800" b="1" u="sng" dirty="0" smtClean="0"/>
              <a:t>Nejčastěji se objevují v umělecké literatuře</a:t>
            </a:r>
            <a:r>
              <a:rPr lang="pl-PL" sz="2800" dirty="0" smtClean="0"/>
              <a:t>, u některých autorů i dnes. </a:t>
            </a:r>
          </a:p>
          <a:p>
            <a:pPr marL="0" indent="0" algn="just">
              <a:buNone/>
            </a:pPr>
            <a:endParaRPr lang="pl-PL" b="1" u="sng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380" y="1347784"/>
            <a:ext cx="1894995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Přechodníky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/>
              <a:t>Přechodníky </a:t>
            </a:r>
            <a:r>
              <a:rPr lang="cs-CZ" dirty="0">
                <a:solidFill>
                  <a:srgbClr val="FF0000"/>
                </a:solidFill>
              </a:rPr>
              <a:t>vyjadřují děj, který doprovází a doplňuje základní děj </a:t>
            </a:r>
            <a:r>
              <a:rPr lang="cs-CZ" dirty="0"/>
              <a:t>vyjádřený </a:t>
            </a:r>
            <a:r>
              <a:rPr lang="cs-CZ" dirty="0" smtClean="0"/>
              <a:t>přísudkovým slovesem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Přechodníkem můžeme vyjádřit ale jeden z dějů jen tehdy, mají-li děje </a:t>
            </a:r>
            <a:r>
              <a:rPr lang="cs-CZ" dirty="0" smtClean="0">
                <a:solidFill>
                  <a:srgbClr val="FF0000"/>
                </a:solidFill>
              </a:rPr>
              <a:t>společný podmět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Př.: </a:t>
            </a:r>
            <a:endParaRPr lang="cs-CZ" dirty="0" smtClean="0"/>
          </a:p>
          <a:p>
            <a:r>
              <a:rPr lang="cs-CZ" i="1" u="sng" dirty="0" smtClean="0"/>
              <a:t>Chlapec</a:t>
            </a:r>
            <a:r>
              <a:rPr lang="cs-CZ" i="1" dirty="0" smtClean="0"/>
              <a:t> </a:t>
            </a:r>
            <a:r>
              <a:rPr lang="cs-CZ" i="1" dirty="0">
                <a:solidFill>
                  <a:srgbClr val="FF0000"/>
                </a:solidFill>
              </a:rPr>
              <a:t>jsa</a:t>
            </a:r>
            <a:r>
              <a:rPr lang="cs-CZ" i="1" dirty="0"/>
              <a:t> zaujat </a:t>
            </a:r>
            <a:r>
              <a:rPr lang="cs-CZ" i="1" dirty="0" smtClean="0"/>
              <a:t>hrou, </a:t>
            </a:r>
            <a:r>
              <a:rPr lang="cs-CZ" i="1" dirty="0">
                <a:solidFill>
                  <a:srgbClr val="FF0000"/>
                </a:solidFill>
              </a:rPr>
              <a:t>neslyšel</a:t>
            </a:r>
            <a:r>
              <a:rPr lang="cs-CZ" i="1" dirty="0"/>
              <a:t> matčin hlas</a:t>
            </a:r>
            <a:r>
              <a:rPr lang="cs-CZ" i="1" dirty="0" smtClean="0"/>
              <a:t>. 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rgbClr val="FF0000"/>
                </a:solidFill>
              </a:rPr>
              <a:t>Nelze</a:t>
            </a:r>
            <a:r>
              <a:rPr lang="cs-CZ" dirty="0" smtClean="0"/>
              <a:t> tedy říci:</a:t>
            </a:r>
          </a:p>
          <a:p>
            <a:r>
              <a:rPr lang="cs-CZ" i="1" dirty="0" smtClean="0"/>
              <a:t>Dívaje se z okna, sestra ho kopla.</a:t>
            </a:r>
          </a:p>
          <a:p>
            <a:endParaRPr lang="cs-CZ" i="1" dirty="0"/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5592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řechodníky </a:t>
            </a:r>
            <a:r>
              <a:rPr lang="cs-CZ" dirty="0"/>
              <a:t>mají </a:t>
            </a:r>
            <a:r>
              <a:rPr lang="cs-CZ" b="1" dirty="0">
                <a:solidFill>
                  <a:srgbClr val="FF0000"/>
                </a:solidFill>
              </a:rPr>
              <a:t>3 tvary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/>
              <a:t>a</a:t>
            </a:r>
            <a:r>
              <a:rPr lang="cs-CZ" dirty="0"/>
              <a:t>) pro rod </a:t>
            </a:r>
            <a:r>
              <a:rPr lang="cs-CZ" dirty="0" smtClean="0"/>
              <a:t>mužský č. j.</a:t>
            </a:r>
            <a:endParaRPr lang="cs-CZ" dirty="0"/>
          </a:p>
          <a:p>
            <a:r>
              <a:rPr lang="cs-CZ" dirty="0"/>
              <a:t>b) pro rod ženský a </a:t>
            </a:r>
            <a:r>
              <a:rPr lang="cs-CZ" dirty="0" smtClean="0"/>
              <a:t>střední č. j.</a:t>
            </a:r>
            <a:endParaRPr lang="cs-CZ" dirty="0"/>
          </a:p>
          <a:p>
            <a:r>
              <a:rPr lang="cs-CZ" dirty="0"/>
              <a:t>c) společný tvar pro množné číslo všech </a:t>
            </a:r>
            <a:r>
              <a:rPr lang="cs-CZ" dirty="0" smtClean="0"/>
              <a:t>rodů</a:t>
            </a:r>
          </a:p>
          <a:p>
            <a:endParaRPr lang="cs-CZ" dirty="0"/>
          </a:p>
          <a:p>
            <a:r>
              <a:rPr lang="cs-CZ" dirty="0"/>
              <a:t>- rozlišujeme </a:t>
            </a:r>
            <a:r>
              <a:rPr lang="cs-CZ" b="1" dirty="0">
                <a:solidFill>
                  <a:srgbClr val="FF0000"/>
                </a:solidFill>
              </a:rPr>
              <a:t>2 druhy přechodníků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dirty="0"/>
              <a:t>přechodník přítomný</a:t>
            </a:r>
          </a:p>
          <a:p>
            <a:r>
              <a:rPr lang="cs-CZ" dirty="0"/>
              <a:t>- přechodník minulý</a:t>
            </a:r>
          </a:p>
        </p:txBody>
      </p:sp>
    </p:spTree>
    <p:extLst>
      <p:ext uri="{BB962C8B-B14F-4D97-AF65-F5344CB8AC3E}">
        <p14:creationId xmlns:p14="http://schemas.microsoft.com/office/powerpoint/2010/main" val="231443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Přechodník přítomný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4704"/>
            <a:ext cx="8686800" cy="6093296"/>
          </a:xfrm>
        </p:spPr>
        <p:txBody>
          <a:bodyPr>
            <a:normAutofit fontScale="92500" lnSpcReduction="20000"/>
          </a:bodyPr>
          <a:lstStyle/>
          <a:p>
            <a:pPr algn="just"/>
            <a:endParaRPr lang="cs-CZ" sz="2400" dirty="0" smtClean="0"/>
          </a:p>
          <a:p>
            <a:pPr algn="just"/>
            <a:r>
              <a:rPr lang="cs-CZ" sz="2400" dirty="0" smtClean="0"/>
              <a:t>(</a:t>
            </a:r>
            <a:r>
              <a:rPr lang="cs-CZ" sz="2400" dirty="0"/>
              <a:t>PŘÍTOMNÝ se nazývá proto, že se tvoří z </a:t>
            </a:r>
            <a:r>
              <a:rPr lang="cs-CZ" sz="2400" i="1" dirty="0"/>
              <a:t>kmene</a:t>
            </a:r>
            <a:r>
              <a:rPr lang="cs-CZ" sz="2400" dirty="0"/>
              <a:t> přítomného.)</a:t>
            </a:r>
          </a:p>
          <a:p>
            <a:pPr algn="just"/>
            <a:r>
              <a:rPr lang="cs-CZ" sz="2400" dirty="0"/>
              <a:t>(*Kmen = část slova, která zůstane po oddělení koncovky, např. </a:t>
            </a:r>
            <a:r>
              <a:rPr lang="cs-CZ" sz="2400" b="1" dirty="0" err="1"/>
              <a:t>horsk</a:t>
            </a:r>
            <a:r>
              <a:rPr lang="cs-CZ" sz="2400" b="1" dirty="0"/>
              <a:t> </a:t>
            </a:r>
            <a:r>
              <a:rPr lang="cs-CZ" sz="2400" dirty="0"/>
              <a:t>– ý, </a:t>
            </a:r>
            <a:r>
              <a:rPr lang="cs-CZ" sz="2400" b="1" dirty="0"/>
              <a:t>dělal </a:t>
            </a:r>
            <a:r>
              <a:rPr lang="cs-CZ" sz="2400" dirty="0"/>
              <a:t>- i).</a:t>
            </a:r>
          </a:p>
          <a:p>
            <a:pPr algn="just"/>
            <a:endParaRPr lang="cs-CZ" sz="2400" u="sng" dirty="0"/>
          </a:p>
          <a:p>
            <a:pPr algn="just"/>
            <a:r>
              <a:rPr lang="cs-CZ" sz="2400" b="1" u="sng" dirty="0" smtClean="0"/>
              <a:t>Vyjadřuje </a:t>
            </a:r>
            <a:r>
              <a:rPr lang="cs-CZ" sz="2400" b="1" u="sng" dirty="0"/>
              <a:t>děj probíhající současně </a:t>
            </a:r>
            <a:r>
              <a:rPr lang="cs-CZ" sz="2400" b="1" u="sng" dirty="0" smtClean="0"/>
              <a:t> s </a:t>
            </a:r>
            <a:r>
              <a:rPr lang="cs-CZ" sz="2400" b="1" u="sng" dirty="0"/>
              <a:t>dějem přísudkového </a:t>
            </a:r>
            <a:r>
              <a:rPr lang="cs-CZ" sz="2400" b="1" u="sng" dirty="0" smtClean="0"/>
              <a:t>slovesa.</a:t>
            </a:r>
          </a:p>
          <a:p>
            <a:pPr marL="0" indent="0" algn="just">
              <a:buNone/>
            </a:pPr>
            <a:endParaRPr lang="cs-CZ" sz="2400" b="1" u="sng" dirty="0"/>
          </a:p>
          <a:p>
            <a:pPr algn="just"/>
            <a:r>
              <a:rPr lang="cs-CZ" sz="2400" b="1" u="sng" dirty="0">
                <a:solidFill>
                  <a:srgbClr val="FF0000"/>
                </a:solidFill>
              </a:rPr>
              <a:t>T</a:t>
            </a:r>
            <a:r>
              <a:rPr lang="cs-CZ" sz="2400" b="1" u="sng" dirty="0" smtClean="0">
                <a:solidFill>
                  <a:srgbClr val="FF0000"/>
                </a:solidFill>
              </a:rPr>
              <a:t>voří </a:t>
            </a:r>
            <a:r>
              <a:rPr lang="cs-CZ" sz="2400" b="1" u="sng" dirty="0">
                <a:solidFill>
                  <a:srgbClr val="FF0000"/>
                </a:solidFill>
              </a:rPr>
              <a:t>se </a:t>
            </a:r>
            <a:r>
              <a:rPr lang="cs-CZ" sz="2400" b="1" u="sng" dirty="0" smtClean="0">
                <a:solidFill>
                  <a:srgbClr val="FF0000"/>
                </a:solidFill>
              </a:rPr>
              <a:t>od </a:t>
            </a:r>
            <a:r>
              <a:rPr lang="cs-CZ" sz="2400" b="1" u="sng" dirty="0">
                <a:solidFill>
                  <a:srgbClr val="FF0000"/>
                </a:solidFill>
              </a:rPr>
              <a:t>sloves </a:t>
            </a:r>
            <a:r>
              <a:rPr lang="cs-CZ" sz="2400" b="1" u="sng" dirty="0" smtClean="0">
                <a:solidFill>
                  <a:srgbClr val="FF0000"/>
                </a:solidFill>
              </a:rPr>
              <a:t>nedokonavých!!!</a:t>
            </a:r>
          </a:p>
          <a:p>
            <a:pPr algn="just"/>
            <a:endParaRPr lang="cs-CZ" sz="2800" u="sng" dirty="0" smtClean="0"/>
          </a:p>
          <a:p>
            <a:pPr algn="just"/>
            <a:r>
              <a:rPr lang="cs-CZ" sz="2800" b="1" u="sng" dirty="0" smtClean="0">
                <a:solidFill>
                  <a:srgbClr val="FF0000"/>
                </a:solidFill>
              </a:rPr>
              <a:t>POSTUP:</a:t>
            </a:r>
          </a:p>
          <a:p>
            <a:pPr algn="just"/>
            <a:endParaRPr lang="cs-CZ" sz="2800" u="sng" dirty="0"/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1. Zjistit, </a:t>
            </a:r>
            <a:r>
              <a:rPr lang="cs-CZ" sz="2800" b="1" u="sng" dirty="0" smtClean="0">
                <a:solidFill>
                  <a:srgbClr val="FF0000"/>
                </a:solidFill>
              </a:rPr>
              <a:t>zda je sloveso nedokonavé, nebo dokonavé</a:t>
            </a:r>
            <a:r>
              <a:rPr lang="cs-CZ" sz="2800" b="1" u="sng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2. Vytvořit </a:t>
            </a:r>
            <a:r>
              <a:rPr lang="cs-CZ" sz="2800" b="1" u="sng" dirty="0" smtClean="0">
                <a:solidFill>
                  <a:srgbClr val="FF0000"/>
                </a:solidFill>
              </a:rPr>
              <a:t>3. osobu čísla množného času přítomného </a:t>
            </a:r>
            <a:r>
              <a:rPr lang="cs-CZ" sz="2800" b="1" u="sng" dirty="0" smtClean="0">
                <a:solidFill>
                  <a:schemeClr val="tx1"/>
                </a:solidFill>
              </a:rPr>
              <a:t>(např. oni čt</a:t>
            </a:r>
            <a:r>
              <a:rPr lang="cs-CZ" sz="2800" b="1" u="sng" dirty="0" smtClean="0">
                <a:solidFill>
                  <a:srgbClr val="FF0000"/>
                </a:solidFill>
              </a:rPr>
              <a:t>ou</a:t>
            </a:r>
            <a:r>
              <a:rPr lang="cs-CZ" sz="2800" b="1" u="sng" dirty="0" smtClean="0">
                <a:solidFill>
                  <a:schemeClr val="tx1"/>
                </a:solidFill>
              </a:rPr>
              <a:t>, nebo oni poslouchaj</a:t>
            </a:r>
            <a:r>
              <a:rPr lang="cs-CZ" sz="2800" b="1" u="sng" dirty="0" smtClean="0">
                <a:solidFill>
                  <a:srgbClr val="FF0000"/>
                </a:solidFill>
              </a:rPr>
              <a:t>í</a:t>
            </a:r>
            <a:r>
              <a:rPr lang="cs-CZ" sz="2800" b="1" u="sng" dirty="0" smtClean="0">
                <a:solidFill>
                  <a:schemeClr val="tx1"/>
                </a:solidFill>
              </a:rPr>
              <a:t>).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3. Zjistit </a:t>
            </a:r>
            <a:r>
              <a:rPr lang="cs-CZ" sz="2800" b="1" u="sng" dirty="0" smtClean="0">
                <a:solidFill>
                  <a:srgbClr val="FF0000"/>
                </a:solidFill>
              </a:rPr>
              <a:t>číslo a rod podmětu </a:t>
            </a:r>
            <a:r>
              <a:rPr lang="cs-CZ" sz="2800" b="1" u="sng" dirty="0" smtClean="0">
                <a:solidFill>
                  <a:schemeClr val="tx1"/>
                </a:solidFill>
              </a:rPr>
              <a:t>věty.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4. Podle zjištěného čísla a rodu nahradit </a:t>
            </a:r>
            <a:r>
              <a:rPr lang="cs-CZ" sz="2800" b="1" u="sng" dirty="0" smtClean="0">
                <a:solidFill>
                  <a:srgbClr val="FF0000"/>
                </a:solidFill>
              </a:rPr>
              <a:t>– ou, -í </a:t>
            </a:r>
            <a:r>
              <a:rPr lang="cs-CZ" sz="2800" b="1" u="sng" dirty="0" smtClean="0">
                <a:solidFill>
                  <a:schemeClr val="tx1"/>
                </a:solidFill>
              </a:rPr>
              <a:t>odpovídající příponou přechodníku, viz </a:t>
            </a:r>
            <a:r>
              <a:rPr lang="cs-CZ" sz="2800" b="1" u="sng" dirty="0" smtClean="0">
                <a:solidFill>
                  <a:srgbClr val="FF0000"/>
                </a:solidFill>
              </a:rPr>
              <a:t>tabulka.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12096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296144"/>
          </a:xfrm>
        </p:spPr>
        <p:txBody>
          <a:bodyPr>
            <a:noAutofit/>
          </a:bodyPr>
          <a:lstStyle/>
          <a:p>
            <a:r>
              <a:rPr lang="cs-CZ" sz="2800" u="sng" dirty="0"/>
              <a:t>U sloves zakončených na </a:t>
            </a:r>
            <a:r>
              <a:rPr lang="cs-CZ" sz="2800" u="sng" dirty="0">
                <a:solidFill>
                  <a:srgbClr val="FF0000"/>
                </a:solidFill>
              </a:rPr>
              <a:t>–ou </a:t>
            </a:r>
            <a:r>
              <a:rPr lang="cs-CZ" sz="2800" u="sng" dirty="0" smtClean="0"/>
              <a:t>(např. nes</a:t>
            </a:r>
            <a:r>
              <a:rPr lang="cs-CZ" sz="2800" b="1" u="sng" dirty="0" smtClean="0">
                <a:solidFill>
                  <a:srgbClr val="FF0000"/>
                </a:solidFill>
              </a:rPr>
              <a:t>ou</a:t>
            </a:r>
            <a:r>
              <a:rPr lang="cs-CZ" sz="2800" u="sng" dirty="0"/>
              <a:t>) má </a:t>
            </a:r>
            <a:r>
              <a:rPr lang="cs-CZ" sz="2800" dirty="0"/>
              <a:t>tento přechodník </a:t>
            </a:r>
            <a:r>
              <a:rPr lang="cs-CZ" sz="2800" u="sng" dirty="0"/>
              <a:t>koncovky: 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8481697"/>
              </p:ext>
            </p:extLst>
          </p:nvPr>
        </p:nvGraphicFramePr>
        <p:xfrm>
          <a:off x="251520" y="1916832"/>
          <a:ext cx="8686800" cy="3183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208705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 mužský</a:t>
                      </a:r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r>
                        <a:rPr lang="cs-CZ" sz="2800" baseline="0" dirty="0" smtClean="0"/>
                        <a:t>č. jednotné</a:t>
                      </a:r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 ženský </a:t>
                      </a:r>
                    </a:p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 střední</a:t>
                      </a:r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č. jednotné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 mužský,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ženský a střední</a:t>
                      </a:r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r>
                        <a:rPr lang="cs-CZ" sz="2800" baseline="0" dirty="0" smtClean="0"/>
                        <a:t>č. množné</a:t>
                      </a:r>
                      <a:endParaRPr lang="cs-CZ" sz="2800" dirty="0"/>
                    </a:p>
                  </a:txBody>
                  <a:tcPr/>
                </a:tc>
              </a:tr>
              <a:tr h="109659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-a</a:t>
                      </a:r>
                    </a:p>
                    <a:p>
                      <a:pPr algn="ctr"/>
                      <a:r>
                        <a:rPr lang="cs-CZ" sz="2800" dirty="0" smtClean="0"/>
                        <a:t>nesa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ouc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/>
                        <a:t>nesouc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ouce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/>
                        <a:t>nesouce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705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64096"/>
          </a:xfrm>
        </p:spPr>
        <p:txBody>
          <a:bodyPr>
            <a:normAutofit fontScale="90000"/>
          </a:bodyPr>
          <a:lstStyle/>
          <a:p>
            <a:r>
              <a:rPr lang="cs-CZ" sz="3100" u="sng" dirty="0" smtClean="0"/>
              <a:t>U sloves zakončených na </a:t>
            </a:r>
            <a:r>
              <a:rPr lang="cs-CZ" sz="3100" b="1" u="sng" dirty="0" smtClean="0">
                <a:solidFill>
                  <a:srgbClr val="FF0000"/>
                </a:solidFill>
              </a:rPr>
              <a:t>–í </a:t>
            </a:r>
            <a:r>
              <a:rPr lang="cs-CZ" sz="3100" u="sng" dirty="0" smtClean="0"/>
              <a:t>(např. zpívaj</a:t>
            </a:r>
            <a:r>
              <a:rPr lang="cs-CZ" sz="3100" b="1" u="sng" dirty="0" smtClean="0">
                <a:solidFill>
                  <a:srgbClr val="FF0000"/>
                </a:solidFill>
              </a:rPr>
              <a:t>í</a:t>
            </a:r>
            <a:r>
              <a:rPr lang="cs-CZ" sz="3100" u="sng" dirty="0" smtClean="0"/>
              <a:t>) má </a:t>
            </a:r>
            <a:r>
              <a:rPr lang="cs-CZ" sz="3100" dirty="0" smtClean="0"/>
              <a:t>tento přechodník </a:t>
            </a:r>
            <a:r>
              <a:rPr lang="cs-CZ" sz="3100" u="sng" dirty="0" smtClean="0"/>
              <a:t>koncovky: </a:t>
            </a:r>
            <a:endParaRPr lang="cs-CZ" sz="3100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336080"/>
              </p:ext>
            </p:extLst>
          </p:nvPr>
        </p:nvGraphicFramePr>
        <p:xfrm>
          <a:off x="304800" y="1554161"/>
          <a:ext cx="8686800" cy="29273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112900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 mužský</a:t>
                      </a:r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r>
                        <a:rPr lang="cs-CZ" sz="2800" baseline="0" dirty="0" smtClean="0"/>
                        <a:t>č. jednotné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 ženský </a:t>
                      </a:r>
                    </a:p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 střední</a:t>
                      </a:r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č. jednotné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rod mužský,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ženský a střední</a:t>
                      </a:r>
                    </a:p>
                    <a:p>
                      <a:pPr algn="ctr"/>
                      <a:endParaRPr lang="cs-CZ" sz="2800" baseline="0" dirty="0" smtClean="0"/>
                    </a:p>
                    <a:p>
                      <a:pPr algn="ctr"/>
                      <a:r>
                        <a:rPr lang="cs-CZ" sz="2800" baseline="0" dirty="0" smtClean="0"/>
                        <a:t>č. množné</a:t>
                      </a:r>
                      <a:endParaRPr lang="cs-CZ" sz="2800" dirty="0"/>
                    </a:p>
                  </a:txBody>
                  <a:tcPr/>
                </a:tc>
              </a:tr>
              <a:tr h="112900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-e</a:t>
                      </a:r>
                    </a:p>
                    <a:p>
                      <a:pPr algn="ctr"/>
                      <a:r>
                        <a:rPr lang="cs-CZ" sz="2800" dirty="0" smtClean="0"/>
                        <a:t>zpívaje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íc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/>
                        <a:t>zpívajíc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íce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dirty="0" smtClean="0"/>
                        <a:t>zpívajíce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993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16632"/>
            <a:ext cx="86868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 tvar odpovídajícího přechodníku: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</a:pPr>
            <a:endParaRPr lang="cs-CZ" sz="2600" dirty="0" smtClean="0"/>
          </a:p>
          <a:p>
            <a:pPr>
              <a:lnSpc>
                <a:spcPct val="170000"/>
              </a:lnSpc>
            </a:pPr>
            <a:r>
              <a:rPr lang="cs-CZ" sz="2600" dirty="0" smtClean="0"/>
              <a:t>1. </a:t>
            </a:r>
            <a:r>
              <a:rPr lang="pt-BR" sz="2600" dirty="0" smtClean="0"/>
              <a:t>Díval se </a:t>
            </a:r>
            <a:r>
              <a:rPr lang="pt-BR" sz="2600" dirty="0"/>
              <a:t>na televizi, .......................................... </a:t>
            </a:r>
            <a:r>
              <a:rPr lang="pt-BR" sz="2600" b="1" dirty="0"/>
              <a:t>(jíst) </a:t>
            </a:r>
            <a:r>
              <a:rPr lang="pt-BR" sz="2600" dirty="0"/>
              <a:t>u toho večeři.</a:t>
            </a:r>
          </a:p>
          <a:p>
            <a:pPr>
              <a:lnSpc>
                <a:spcPct val="170000"/>
              </a:lnSpc>
            </a:pPr>
            <a:r>
              <a:rPr lang="pl-PL" sz="2600" dirty="0" smtClean="0"/>
              <a:t>2. Pepík</a:t>
            </a:r>
            <a:r>
              <a:rPr lang="pl-PL" sz="2600" dirty="0"/>
              <a:t>, ........................................... </a:t>
            </a:r>
            <a:r>
              <a:rPr lang="pl-PL" sz="2600" b="1" dirty="0"/>
              <a:t>(chtít) </a:t>
            </a:r>
            <a:r>
              <a:rPr lang="pl-PL" sz="2600" dirty="0"/>
              <a:t>mi pomoci, umazal se od bláta.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3. Pes…………………………………………… </a:t>
            </a:r>
            <a:r>
              <a:rPr lang="cs-CZ" sz="2600" b="1" dirty="0" smtClean="0"/>
              <a:t>(obíhat) </a:t>
            </a:r>
            <a:r>
              <a:rPr lang="cs-CZ" sz="2600" dirty="0" smtClean="0"/>
              <a:t>stavení, vytrvale štěkal. </a:t>
            </a:r>
            <a:endParaRPr lang="cs-CZ" sz="2600" dirty="0"/>
          </a:p>
          <a:p>
            <a:pPr>
              <a:lnSpc>
                <a:spcPct val="170000"/>
              </a:lnSpc>
            </a:pPr>
            <a:r>
              <a:rPr lang="cs-CZ" sz="2600" dirty="0" smtClean="0"/>
              <a:t>4. ................................................ </a:t>
            </a:r>
            <a:r>
              <a:rPr lang="cs-CZ" sz="2600" b="1" dirty="0"/>
              <a:t>(mít) </a:t>
            </a:r>
            <a:r>
              <a:rPr lang="cs-CZ" sz="2600" dirty="0"/>
              <a:t>malé miminko, jsou stále doma.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5. ......................................... </a:t>
            </a:r>
            <a:r>
              <a:rPr lang="cs-CZ" sz="2600" b="1" dirty="0" smtClean="0"/>
              <a:t>(</a:t>
            </a:r>
            <a:r>
              <a:rPr lang="cs-CZ" sz="2600" b="1" dirty="0"/>
              <a:t>vidět) </a:t>
            </a:r>
            <a:r>
              <a:rPr lang="cs-CZ" sz="2600" dirty="0"/>
              <a:t>babičku s těžkou taškou, utíkala jsem jí pomoci.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6. ................................................. </a:t>
            </a:r>
            <a:r>
              <a:rPr lang="cs-CZ" sz="2600" b="1" dirty="0"/>
              <a:t>(vědět)</a:t>
            </a:r>
            <a:r>
              <a:rPr lang="cs-CZ" sz="2600" dirty="0"/>
              <a:t>, že má mnoho práce, neobtěžovala jsem ji.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7. Vlaštovka................................................. </a:t>
            </a:r>
            <a:r>
              <a:rPr lang="cs-CZ" sz="2600" b="1" dirty="0" smtClean="0"/>
              <a:t>(létat) </a:t>
            </a:r>
            <a:r>
              <a:rPr lang="cs-CZ" sz="2600" dirty="0" smtClean="0"/>
              <a:t>nad vodou, </a:t>
            </a:r>
            <a:r>
              <a:rPr lang="cs-CZ" sz="2400" dirty="0" smtClean="0"/>
              <a:t>lapala hmyz. 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8. Dítě ……………………………………… </a:t>
            </a:r>
            <a:r>
              <a:rPr lang="cs-CZ" sz="2600" b="1" dirty="0" smtClean="0"/>
              <a:t>(tisknout) </a:t>
            </a:r>
            <a:r>
              <a:rPr lang="cs-CZ" sz="2600" dirty="0" smtClean="0"/>
              <a:t>panenku v náručí, radostně se smálo. </a:t>
            </a:r>
          </a:p>
          <a:p>
            <a:pPr>
              <a:lnSpc>
                <a:spcPct val="170000"/>
              </a:lnSpc>
            </a:pPr>
            <a:r>
              <a:rPr lang="cs-CZ" sz="2600" dirty="0" smtClean="0"/>
              <a:t>9. Malý chlapec ……………………………….. </a:t>
            </a:r>
            <a:r>
              <a:rPr lang="cs-CZ" sz="2600" b="1" dirty="0" smtClean="0"/>
              <a:t>(nést) </a:t>
            </a:r>
            <a:r>
              <a:rPr lang="cs-CZ" sz="2600" dirty="0" smtClean="0"/>
              <a:t>domů nákup, vesele si pískal.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15759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</a:t>
            </a:r>
            <a:r>
              <a:rPr lang="cs-CZ" dirty="0" err="1" smtClean="0"/>
              <a:t>jeďe</a:t>
            </a:r>
            <a:endParaRPr lang="cs-CZ" dirty="0" smtClean="0"/>
          </a:p>
          <a:p>
            <a:r>
              <a:rPr lang="cs-CZ" dirty="0" smtClean="0"/>
              <a:t>2. chtěje</a:t>
            </a:r>
          </a:p>
          <a:p>
            <a:r>
              <a:rPr lang="cs-CZ" dirty="0" smtClean="0"/>
              <a:t>3. obíhaje</a:t>
            </a:r>
          </a:p>
          <a:p>
            <a:r>
              <a:rPr lang="cs-CZ" dirty="0" smtClean="0"/>
              <a:t>4. majíce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vidíc</a:t>
            </a:r>
            <a:endParaRPr lang="cs-CZ" dirty="0" smtClean="0"/>
          </a:p>
          <a:p>
            <a:r>
              <a:rPr lang="cs-CZ" dirty="0" smtClean="0"/>
              <a:t>6. </a:t>
            </a:r>
            <a:r>
              <a:rPr lang="cs-CZ" dirty="0" err="1" smtClean="0"/>
              <a:t>vědíc</a:t>
            </a:r>
            <a:endParaRPr lang="cs-CZ" dirty="0" smtClean="0"/>
          </a:p>
          <a:p>
            <a:r>
              <a:rPr lang="cs-CZ" dirty="0" smtClean="0"/>
              <a:t>7. létajíc</a:t>
            </a:r>
          </a:p>
          <a:p>
            <a:r>
              <a:rPr lang="cs-CZ" dirty="0" smtClean="0"/>
              <a:t>8. tisknouc</a:t>
            </a:r>
          </a:p>
          <a:p>
            <a:r>
              <a:rPr lang="cs-CZ" dirty="0" smtClean="0"/>
              <a:t>9. nesa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37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</a:t>
            </a:r>
            <a:r>
              <a:rPr lang="cs-CZ" dirty="0" smtClean="0"/>
              <a:t>byla vytvořena za pomoci vlastních materiálů </a:t>
            </a:r>
            <a:r>
              <a:rPr lang="cs-CZ" smtClean="0"/>
              <a:t>autorky dne </a:t>
            </a:r>
            <a:r>
              <a:rPr lang="cs-CZ" dirty="0" smtClean="0"/>
              <a:t>12. 12. 2012.</a:t>
            </a:r>
          </a:p>
          <a:p>
            <a:r>
              <a:rPr lang="cs-CZ" dirty="0" smtClean="0"/>
              <a:t>Obrázek: </a:t>
            </a:r>
            <a:r>
              <a:rPr lang="cs-CZ" dirty="0" smtClean="0">
                <a:latin typeface="Cambria" pitchFamily="18" charset="0"/>
              </a:rPr>
              <a:t>otevřená </a:t>
            </a:r>
            <a:r>
              <a:rPr lang="cs-CZ" dirty="0">
                <a:latin typeface="Cambria" pitchFamily="18" charset="0"/>
              </a:rPr>
              <a:t>galerie Microsoft Office </a:t>
            </a:r>
            <a:r>
              <a:rPr lang="cs-CZ" dirty="0" smtClean="0">
                <a:latin typeface="Cambria" pitchFamily="18" charset="0"/>
              </a:rPr>
              <a:t>12. 12. 2012</a:t>
            </a:r>
            <a:r>
              <a:rPr lang="cs-CZ" dirty="0">
                <a:latin typeface="Cambria" pitchFamily="18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86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132</TotalTime>
  <Words>612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PŘECHODNÍKY</vt:lpstr>
      <vt:lpstr>Přechodníky obecně</vt:lpstr>
      <vt:lpstr>Prezentace aplikace PowerPoint</vt:lpstr>
      <vt:lpstr>Přechodník přítomný </vt:lpstr>
      <vt:lpstr>U sloves zakončených na –ou (např. nesou) má tento přechodník koncovky:  </vt:lpstr>
      <vt:lpstr>U sloves zakončených na –í (např. zpívají) má tento přechodník koncovky: </vt:lpstr>
      <vt:lpstr>Utvoř tvar odpovídajícího přechodníku: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PŘECHODNÍKY</dc:title>
  <dc:creator>08F3</dc:creator>
  <cp:lastModifiedBy>08F3</cp:lastModifiedBy>
  <cp:revision>42</cp:revision>
  <dcterms:created xsi:type="dcterms:W3CDTF">2012-02-09T16:13:10Z</dcterms:created>
  <dcterms:modified xsi:type="dcterms:W3CDTF">2012-12-19T16:54:00Z</dcterms:modified>
</cp:coreProperties>
</file>