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61" r:id="rId6"/>
    <p:sldId id="258" r:id="rId7"/>
    <p:sldId id="259" r:id="rId8"/>
    <p:sldId id="262" r:id="rId9"/>
    <p:sldId id="260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VY_32_INOVACE_02_Hudební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Původ hudby; pravěk a starověk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EF3F81-BAAC-4935-85A1-C867ADEA882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1FCF17-73EA-4E10-A843-05B5668A7691}" type="presOf" srcId="{4C35D32F-0EAB-4CD7-82EE-45574DC2A586}" destId="{8BEBB6EC-1DAA-4CAC-8A25-BC0FCBD5DBD5}" srcOrd="0" destOrd="0" presId="urn:microsoft.com/office/officeart/2005/8/layout/target3"/>
    <dgm:cxn modelId="{4B391606-494A-4BD8-942C-D17C5436CE55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A0DFC1-D877-4EB8-AB3E-7B6E273A9CFE}" type="presOf" srcId="{D1B46980-6531-4606-95E6-44980827E919}" destId="{2BE915AB-18AA-4053-B92C-3BFC9ED204BB}" srcOrd="1" destOrd="0" presId="urn:microsoft.com/office/officeart/2005/8/layout/target3"/>
    <dgm:cxn modelId="{9D68CF1D-2E90-4FC4-A878-43038A35991C}" type="presOf" srcId="{B651F6E3-6281-48DB-9319-2AEAFDAE7572}" destId="{6BB5E863-4638-4E1D-BFDE-399D028AC4ED}" srcOrd="1" destOrd="0" presId="urn:microsoft.com/office/officeart/2005/8/layout/target3"/>
    <dgm:cxn modelId="{1FA03E92-292F-4207-A098-E9EF963D1907}" type="presOf" srcId="{B651F6E3-6281-48DB-9319-2AEAFDAE7572}" destId="{619D679B-A015-4ECF-8348-D1034C574F40}" srcOrd="0" destOrd="0" presId="urn:microsoft.com/office/officeart/2005/8/layout/target3"/>
    <dgm:cxn modelId="{C697D793-44B2-4B2B-B2B3-86330DE83F89}" type="presOf" srcId="{D8197B8C-B260-4A16-BDF4-0947B075E274}" destId="{5A5FFA88-C948-4069-8E93-59FA12366E83}" srcOrd="1" destOrd="0" presId="urn:microsoft.com/office/officeart/2005/8/layout/target3"/>
    <dgm:cxn modelId="{E6B85E75-B77C-4F73-B995-77FC0743B3BD}" type="presOf" srcId="{D1D4F407-5343-4D3F-B5B9-D407B03CAEB4}" destId="{D005CE8C-CC26-4C3E-AC11-E15060ECD759}" srcOrd="0" destOrd="0" presId="urn:microsoft.com/office/officeart/2005/8/layout/target3"/>
    <dgm:cxn modelId="{23D65D45-62EE-43FC-966B-4CB8A9EBEF2B}" type="presOf" srcId="{D8197B8C-B260-4A16-BDF4-0947B075E274}" destId="{25B08C86-7E15-44DC-BE7F-FFB55DD49D12}" srcOrd="0" destOrd="0" presId="urn:microsoft.com/office/officeart/2005/8/layout/target3"/>
    <dgm:cxn modelId="{B8EDD374-067B-467D-830D-3C933A0B25AF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A41D510-EEFB-4BCE-BFAF-59B9E2B84AF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4F9EC3-08A5-43E8-A2C7-0B0E8B8442B4}" type="presParOf" srcId="{333A1088-737F-45CB-B68E-254E46348037}" destId="{F5ABB229-8D3B-4694-996A-96F23CF14429}" srcOrd="0" destOrd="0" presId="urn:microsoft.com/office/officeart/2005/8/layout/target3"/>
    <dgm:cxn modelId="{E90EEDA7-F525-4EA4-A102-1571D93FCD55}" type="presParOf" srcId="{333A1088-737F-45CB-B68E-254E46348037}" destId="{F41139FD-01EE-4571-8B17-4FB00FC51163}" srcOrd="1" destOrd="0" presId="urn:microsoft.com/office/officeart/2005/8/layout/target3"/>
    <dgm:cxn modelId="{D8DCE2D5-1032-4B72-9F0E-406B2AD1C757}" type="presParOf" srcId="{333A1088-737F-45CB-B68E-254E46348037}" destId="{D005CE8C-CC26-4C3E-AC11-E15060ECD759}" srcOrd="2" destOrd="0" presId="urn:microsoft.com/office/officeart/2005/8/layout/target3"/>
    <dgm:cxn modelId="{0C90407C-2354-471D-94B5-73E6B28550E9}" type="presParOf" srcId="{333A1088-737F-45CB-B68E-254E46348037}" destId="{2C702D82-9B77-49B7-9568-BB8EB47C3372}" srcOrd="3" destOrd="0" presId="urn:microsoft.com/office/officeart/2005/8/layout/target3"/>
    <dgm:cxn modelId="{7475CB7C-B5DA-4156-A100-9842199F4AB3}" type="presParOf" srcId="{333A1088-737F-45CB-B68E-254E46348037}" destId="{A52A0455-90FF-4808-ABD0-F02540D31D5A}" srcOrd="4" destOrd="0" presId="urn:microsoft.com/office/officeart/2005/8/layout/target3"/>
    <dgm:cxn modelId="{61159A14-0959-43DF-99C0-3084DC731345}" type="presParOf" srcId="{333A1088-737F-45CB-B68E-254E46348037}" destId="{6140AFEC-043D-4C43-A2F9-D0F5331DF3A3}" srcOrd="5" destOrd="0" presId="urn:microsoft.com/office/officeart/2005/8/layout/target3"/>
    <dgm:cxn modelId="{6A6CFAD4-BCFE-4FAC-97E3-34534B726342}" type="presParOf" srcId="{333A1088-737F-45CB-B68E-254E46348037}" destId="{9358AC05-5D7D-4327-9F80-1AD486AEA664}" srcOrd="6" destOrd="0" presId="urn:microsoft.com/office/officeart/2005/8/layout/target3"/>
    <dgm:cxn modelId="{668E6E4C-7F2F-4061-95C7-04558CF3DC4A}" type="presParOf" srcId="{333A1088-737F-45CB-B68E-254E46348037}" destId="{313FC574-E1CD-4FB4-B054-0B805CE0447D}" srcOrd="7" destOrd="0" presId="urn:microsoft.com/office/officeart/2005/8/layout/target3"/>
    <dgm:cxn modelId="{5B3D1050-7F71-4FFC-B4FA-3E08D5398593}" type="presParOf" srcId="{333A1088-737F-45CB-B68E-254E46348037}" destId="{619D679B-A015-4ECF-8348-D1034C574F40}" srcOrd="8" destOrd="0" presId="urn:microsoft.com/office/officeart/2005/8/layout/target3"/>
    <dgm:cxn modelId="{3360103C-23EB-4ED3-B166-7EAE7CE0B01E}" type="presParOf" srcId="{333A1088-737F-45CB-B68E-254E46348037}" destId="{322283A8-4A27-4CDA-BAE3-F381106A9174}" srcOrd="9" destOrd="0" presId="urn:microsoft.com/office/officeart/2005/8/layout/target3"/>
    <dgm:cxn modelId="{AD91E50C-DB1D-4CF1-86A8-C2BA3FE69566}" type="presParOf" srcId="{333A1088-737F-45CB-B68E-254E46348037}" destId="{FFC9F71D-1B4F-4AD9-A4A6-86ADEFC8AF5C}" srcOrd="10" destOrd="0" presId="urn:microsoft.com/office/officeart/2005/8/layout/target3"/>
    <dgm:cxn modelId="{C8A439D9-ED24-4210-8428-9A1BDDA3E6A5}" type="presParOf" srcId="{333A1088-737F-45CB-B68E-254E46348037}" destId="{25B08C86-7E15-44DC-BE7F-FFB55DD49D12}" srcOrd="11" destOrd="0" presId="urn:microsoft.com/office/officeart/2005/8/layout/target3"/>
    <dgm:cxn modelId="{C3CFBF61-3CD7-4C01-8A69-4143367E07B0}" type="presParOf" srcId="{333A1088-737F-45CB-B68E-254E46348037}" destId="{76644BE8-9D7C-4C09-B250-3D10AF48CBB7}" srcOrd="12" destOrd="0" presId="urn:microsoft.com/office/officeart/2005/8/layout/target3"/>
    <dgm:cxn modelId="{495EA618-AECA-444B-B15E-5FAE5409E348}" type="presParOf" srcId="{333A1088-737F-45CB-B68E-254E46348037}" destId="{EE85B701-7295-41C0-BA7A-34D3756A2AE6}" srcOrd="13" destOrd="0" presId="urn:microsoft.com/office/officeart/2005/8/layout/target3"/>
    <dgm:cxn modelId="{56602B8D-1E69-4BD9-8003-81092837217D}" type="presParOf" srcId="{333A1088-737F-45CB-B68E-254E46348037}" destId="{8BEBB6EC-1DAA-4CAC-8A25-BC0FCBD5DBD5}" srcOrd="14" destOrd="0" presId="urn:microsoft.com/office/officeart/2005/8/layout/target3"/>
    <dgm:cxn modelId="{69B3A43D-0B59-4998-9606-3C7088BBAC53}" type="presParOf" srcId="{333A1088-737F-45CB-B68E-254E46348037}" destId="{AED2198E-93D5-4001-81B4-73124B309672}" srcOrd="15" destOrd="0" presId="urn:microsoft.com/office/officeart/2005/8/layout/target3"/>
    <dgm:cxn modelId="{75E071D5-6870-42C4-BB3E-3C3FE3E6174A}" type="presParOf" srcId="{333A1088-737F-45CB-B68E-254E46348037}" destId="{2BE915AB-18AA-4053-B92C-3BFC9ED204BB}" srcOrd="16" destOrd="0" presId="urn:microsoft.com/office/officeart/2005/8/layout/target3"/>
    <dgm:cxn modelId="{5B02515B-30F9-4E60-82CB-6ADC6F7FD504}" type="presParOf" srcId="{333A1088-737F-45CB-B68E-254E46348037}" destId="{6BB5E863-4638-4E1D-BFDE-399D028AC4ED}" srcOrd="17" destOrd="0" presId="urn:microsoft.com/office/officeart/2005/8/layout/target3"/>
    <dgm:cxn modelId="{AD1E3217-E9BA-4E11-8B0B-E23F85E21341}" type="presParOf" srcId="{333A1088-737F-45CB-B68E-254E46348037}" destId="{5A5FFA88-C948-4069-8E93-59FA12366E83}" srcOrd="18" destOrd="0" presId="urn:microsoft.com/office/officeart/2005/8/layout/target3"/>
    <dgm:cxn modelId="{C404778A-C61E-49C9-B579-86B2F3067E9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VY_32_INOVACE_02_Hudební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Původ hudby; pravěk a starověk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0A9C196-DDC3-4504-8A4A-914DE137388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D8B539-977C-4929-8812-B32D12FF39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378753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56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Žáci se formou prezentace seznámí s počátky hudby. Zaměříme se na období pravěku a starověku. Formou zadaných úkolů si budou své znalosti o daném období dále prohlubovat.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36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Původ hudby; </a:t>
            </a:r>
            <a:r>
              <a:rPr lang="cs-CZ" dirty="0" smtClean="0"/>
              <a:t>pravěk a starověk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009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Původ hudby, pravěk</a:t>
            </a:r>
            <a:endParaRPr lang="cs-CZ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061176"/>
          </a:xfrm>
        </p:spPr>
        <p:txBody>
          <a:bodyPr/>
          <a:lstStyle/>
          <a:p>
            <a:r>
              <a:rPr lang="cs-CZ" dirty="0" smtClean="0"/>
              <a:t>(asi od 40 tis. př. n. l. do 4. – 3. tis. př. n. l.)</a:t>
            </a:r>
          </a:p>
          <a:p>
            <a:r>
              <a:rPr lang="cs-CZ" dirty="0" smtClean="0"/>
              <a:t>Existují </a:t>
            </a:r>
            <a:r>
              <a:rPr lang="cs-CZ" dirty="0"/>
              <a:t>následující </a:t>
            </a:r>
            <a:r>
              <a:rPr lang="cs-CZ" b="1" u="sng" dirty="0"/>
              <a:t>názory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Hudba se vyvinula </a:t>
            </a:r>
            <a:r>
              <a:rPr lang="cs-CZ" b="1" dirty="0"/>
              <a:t>napodobováním zpěvu </a:t>
            </a:r>
            <a:r>
              <a:rPr lang="cs-CZ" b="1" dirty="0" smtClean="0"/>
              <a:t>ptáků</a:t>
            </a:r>
            <a:r>
              <a:rPr lang="cs-CZ" dirty="0" smtClean="0"/>
              <a:t>.</a:t>
            </a:r>
          </a:p>
          <a:p>
            <a:r>
              <a:rPr lang="cs-CZ" dirty="0"/>
              <a:t>Hudba vznikla jako </a:t>
            </a:r>
            <a:r>
              <a:rPr lang="cs-CZ" b="1" dirty="0"/>
              <a:t>doprovod společné práce</a:t>
            </a:r>
            <a:r>
              <a:rPr lang="cs-CZ" dirty="0"/>
              <a:t>. Rytmická složka hudby pomáhala udržovat pracovní tempo</a:t>
            </a:r>
            <a:r>
              <a:rPr lang="cs-CZ" dirty="0" smtClean="0"/>
              <a:t>.</a:t>
            </a:r>
          </a:p>
          <a:p>
            <a:r>
              <a:rPr lang="pt-BR" dirty="0"/>
              <a:t>Hudba </a:t>
            </a:r>
            <a:r>
              <a:rPr lang="pt-BR" b="1" dirty="0"/>
              <a:t>se vyvinula společně s řečí</a:t>
            </a:r>
            <a:r>
              <a:rPr lang="pt-BR" dirty="0" smtClean="0"/>
              <a:t>.</a:t>
            </a:r>
            <a:endParaRPr lang="cs-CZ" dirty="0" smtClean="0"/>
          </a:p>
          <a:p>
            <a:r>
              <a:rPr lang="cs-CZ" dirty="0" smtClean="0"/>
              <a:t>Hudba vznikla z potřeby </a:t>
            </a:r>
            <a:r>
              <a:rPr lang="cs-CZ" b="1" dirty="0" smtClean="0"/>
              <a:t>„promlouvat“ </a:t>
            </a:r>
            <a:r>
              <a:rPr lang="cs-CZ" dirty="0" smtClean="0"/>
              <a:t>jejím prostřednictvím </a:t>
            </a:r>
            <a:r>
              <a:rPr lang="cs-CZ" b="1" dirty="0" smtClean="0"/>
              <a:t>k </a:t>
            </a:r>
            <a:r>
              <a:rPr lang="cs-CZ" b="1" dirty="0"/>
              <a:t>B</a:t>
            </a:r>
            <a:r>
              <a:rPr lang="cs-CZ" b="1" dirty="0" smtClean="0"/>
              <a:t>ohům </a:t>
            </a:r>
            <a:r>
              <a:rPr lang="cs-CZ" baseline="-25000" dirty="0"/>
              <a:t>=</a:t>
            </a:r>
            <a:r>
              <a:rPr lang="cs-CZ" dirty="0" smtClean="0"/>
              <a:t> magická funkce.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16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Vyhledej v encyklopedii nebo na internetu další zajímavosti o počátcích hudby a doplň je do sešitu!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1265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starověk</a:t>
            </a:r>
            <a:endParaRPr lang="cs-CZ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(od 4. – 3. tis. př. n. l. do 5. stol. n. l.)</a:t>
            </a:r>
          </a:p>
          <a:p>
            <a:r>
              <a:rPr lang="cs-CZ" b="1" dirty="0" smtClean="0"/>
              <a:t>ČÍNA, kultura židovská, ŘECKO A ŘÍM </a:t>
            </a:r>
            <a:r>
              <a:rPr lang="cs-CZ" dirty="0" smtClean="0"/>
              <a:t>– vysoká hudební úroveň.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ŘECKO</a:t>
            </a:r>
            <a:r>
              <a:rPr lang="cs-CZ" dirty="0" smtClean="0"/>
              <a:t> </a:t>
            </a:r>
          </a:p>
          <a:p>
            <a:r>
              <a:rPr lang="cs-CZ" dirty="0" smtClean="0"/>
              <a:t>- „hudba převychovává“</a:t>
            </a:r>
          </a:p>
          <a:p>
            <a:r>
              <a:rPr lang="cs-CZ" dirty="0" smtClean="0"/>
              <a:t>- sborový i sólový zpěv</a:t>
            </a:r>
          </a:p>
          <a:p>
            <a:r>
              <a:rPr lang="cs-CZ" dirty="0" smtClean="0"/>
              <a:t>- nástroje: kithara, lyra, aulos (předchůdce hoboje), varhany</a:t>
            </a:r>
          </a:p>
          <a:p>
            <a:r>
              <a:rPr lang="cs-CZ" dirty="0" smtClean="0"/>
              <a:t>- nejstarší dochovaná hudební památka: </a:t>
            </a:r>
            <a:r>
              <a:rPr lang="cs-CZ" b="1" dirty="0" err="1" smtClean="0"/>
              <a:t>Seikilova</a:t>
            </a:r>
            <a:r>
              <a:rPr lang="cs-CZ" b="1" dirty="0" smtClean="0"/>
              <a:t> píseň </a:t>
            </a:r>
            <a:r>
              <a:rPr lang="cs-CZ" dirty="0" smtClean="0"/>
              <a:t>– notový zápis vytesán do náhrobního kamene.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131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ŘÍM</a:t>
            </a:r>
          </a:p>
          <a:p>
            <a:r>
              <a:rPr lang="cs-CZ" dirty="0" smtClean="0"/>
              <a:t>- hudební kultura převzata z Řecka</a:t>
            </a:r>
          </a:p>
          <a:p>
            <a:r>
              <a:rPr lang="cs-CZ" dirty="0" smtClean="0"/>
              <a:t>- sborový i sólový zpěv</a:t>
            </a:r>
          </a:p>
          <a:p>
            <a:r>
              <a:rPr lang="cs-CZ" dirty="0" smtClean="0"/>
              <a:t>- hudba v pantomimě</a:t>
            </a:r>
          </a:p>
          <a:p>
            <a:r>
              <a:rPr lang="cs-CZ" dirty="0" smtClean="0"/>
              <a:t>- hlučná hudba k vyburcování bojovníků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01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Vyhledej doplňující informace o počátcích hudby v Egyptě a doplň je do sešitu.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4151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MOŽNÁ ŘEŠENÍ ÚKOLŮ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1. ÚKOL</a:t>
            </a:r>
          </a:p>
          <a:p>
            <a:r>
              <a:rPr lang="cs-CZ" dirty="0" smtClean="0"/>
              <a:t>V pravěku byla hudba součástí nejrůznějších rituálů. Pomocí zpěvu, tance a jednoduchých nástrojů lidé přivolávali dobrý lov nebo se snažili zahnat nepřítele. </a:t>
            </a:r>
          </a:p>
          <a:p>
            <a:r>
              <a:rPr lang="cs-CZ" dirty="0" smtClean="0"/>
              <a:t>K prvním hudebním nástrojům patřily různé píšťaly zhotovené z kostí zvířat a bubny potažené kůží.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78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2. ÚKOL</a:t>
            </a:r>
          </a:p>
          <a:p>
            <a:r>
              <a:rPr lang="cs-CZ" dirty="0" smtClean="0"/>
              <a:t>Ve starém Egyptě byla hudba součástí náboženských obřadů a královských slavností. Z hudebních nástrojů se používaly zejména různé druhy harfy, flétna zhotovená z rákosu a bicí nástroje.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650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Text je dílem </a:t>
            </a:r>
            <a:r>
              <a:rPr lang="cs-CZ" sz="1800" smtClean="0"/>
              <a:t>autorky </a:t>
            </a:r>
            <a:r>
              <a:rPr lang="cs-CZ" sz="1800" smtClean="0"/>
              <a:t>ze dne 16</a:t>
            </a:r>
            <a:r>
              <a:rPr lang="cs-CZ" sz="1800" dirty="0"/>
              <a:t>. 10. </a:t>
            </a:r>
            <a:r>
              <a:rPr lang="cs-CZ" sz="1800" dirty="0" smtClean="0"/>
              <a:t>2011. </a:t>
            </a:r>
          </a:p>
          <a:p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37837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222</TotalTime>
  <Words>380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Původ hudby; pravěk a starověk</vt:lpstr>
      <vt:lpstr>Původ hudby, pravěk</vt:lpstr>
      <vt:lpstr>1. ÚKOL</vt:lpstr>
      <vt:lpstr>starověk</vt:lpstr>
      <vt:lpstr>Prezentace aplikace PowerPoint</vt:lpstr>
      <vt:lpstr>2. ÚKOL</vt:lpstr>
      <vt:lpstr>MOŽNÁ ŘEŠENÍ ÚKOLŮ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hudby, pravěk a starověk</dc:title>
  <dc:creator>08F3</dc:creator>
  <cp:lastModifiedBy>08F3</cp:lastModifiedBy>
  <cp:revision>25</cp:revision>
  <dcterms:created xsi:type="dcterms:W3CDTF">2011-09-29T15:50:04Z</dcterms:created>
  <dcterms:modified xsi:type="dcterms:W3CDTF">2012-12-16T12:51:45Z</dcterms:modified>
</cp:coreProperties>
</file>