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61" r:id="rId2"/>
    <p:sldId id="262" r:id="rId3"/>
    <p:sldId id="256" r:id="rId4"/>
    <p:sldId id="257" r:id="rId5"/>
    <p:sldId id="258" r:id="rId6"/>
    <p:sldId id="259" r:id="rId7"/>
    <p:sldId id="260" r:id="rId8"/>
    <p:sldId id="263" r:id="rId9"/>
    <p:sldId id="264" r:id="rId10"/>
    <p:sldId id="267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800" dirty="0" smtClean="0"/>
            <a:t>NÁZEV: VY_32_INOVACE_03_Hudební výchova – 8. ročník</a:t>
          </a:r>
          <a:endParaRPr lang="cs-CZ" sz="18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 sz="180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 sz="1800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800" dirty="0" smtClean="0"/>
            <a:t>NÁZEV ŠKOLY: ZŠ Dolní Benešov, příspěvková organizace</a:t>
          </a:r>
          <a:endParaRPr lang="cs-CZ" sz="18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 sz="1800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 sz="1800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800" dirty="0" smtClean="0"/>
            <a:t>AUTOR: Mgr. Martina </a:t>
          </a:r>
          <a:r>
            <a:rPr lang="cs-CZ" sz="1800" dirty="0" err="1" smtClean="0"/>
            <a:t>Steyerová</a:t>
          </a:r>
          <a:endParaRPr lang="cs-CZ" sz="18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 sz="1800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 sz="1800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1800" dirty="0" smtClean="0"/>
            <a:t>TÉMA: Středověk - gotika</a:t>
          </a:r>
          <a:endParaRPr lang="cs-CZ" sz="18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 sz="180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 sz="1800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800" dirty="0" smtClean="0"/>
            <a:t>ČÍSLO PROJEKTU: CZ.1.07/1.4.00/21.1262</a:t>
          </a:r>
          <a:endParaRPr lang="cs-CZ" sz="18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 sz="180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 sz="1800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CBD9C52F-C98C-4BC3-B2AE-FE006229233F}" type="presOf" srcId="{B651F6E3-6281-48DB-9319-2AEAFDAE7572}" destId="{6BB5E863-4638-4E1D-BFDE-399D028AC4ED}" srcOrd="1" destOrd="0" presId="urn:microsoft.com/office/officeart/2005/8/layout/target3"/>
    <dgm:cxn modelId="{E792AF54-DAD1-4A7E-A2E4-2E57DAB46E5D}" type="presOf" srcId="{D1D4F407-5343-4D3F-B5B9-D407B03CAEB4}" destId="{AED2198E-93D5-4001-81B4-73124B309672}" srcOrd="1" destOrd="0" presId="urn:microsoft.com/office/officeart/2005/8/layout/target3"/>
    <dgm:cxn modelId="{7DA3B14C-DEF2-472C-80B9-9919973CF4DD}" type="presOf" srcId="{D8197B8C-B260-4A16-BDF4-0947B075E274}" destId="{25B08C86-7E15-44DC-BE7F-FFB55DD49D12}" srcOrd="0" destOrd="0" presId="urn:microsoft.com/office/officeart/2005/8/layout/target3"/>
    <dgm:cxn modelId="{428C5B7E-20D3-40EB-AAF9-5FCD372B2CB2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D7400146-C790-4616-A7F5-2067CAECB13B}" type="presOf" srcId="{B651F6E3-6281-48DB-9319-2AEAFDAE7572}" destId="{619D679B-A015-4ECF-8348-D1034C574F40}" srcOrd="0" destOrd="0" presId="urn:microsoft.com/office/officeart/2005/8/layout/target3"/>
    <dgm:cxn modelId="{39024CC4-ED8D-4CCA-8DD3-90CAD6443E3E}" type="presOf" srcId="{D1B46980-6531-4606-95E6-44980827E919}" destId="{2BE915AB-18AA-4053-B92C-3BFC9ED204BB}" srcOrd="1" destOrd="0" presId="urn:microsoft.com/office/officeart/2005/8/layout/target3"/>
    <dgm:cxn modelId="{D4C94BFE-4392-435A-94E1-3DD65A9DA166}" type="presOf" srcId="{757F3AB3-0718-4624-B441-E567A8F0AB56}" destId="{333A1088-737F-45CB-B68E-254E46348037}" srcOrd="0" destOrd="0" presId="urn:microsoft.com/office/officeart/2005/8/layout/target3"/>
    <dgm:cxn modelId="{0E96EDEC-83EC-4D39-B68C-3C07CC0EB331}" type="presOf" srcId="{4C35D32F-0EAB-4CD7-82EE-45574DC2A586}" destId="{8BEBB6EC-1DAA-4CAC-8A25-BC0FCBD5DBD5}" srcOrd="0" destOrd="0" presId="urn:microsoft.com/office/officeart/2005/8/layout/target3"/>
    <dgm:cxn modelId="{302CD7F4-0480-482F-9CD0-D2CF35E2FC2F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502A384-D9A9-4E4F-BA16-F6A3EF223E09}" type="presOf" srcId="{D1D4F407-5343-4D3F-B5B9-D407B03CAEB4}" destId="{D005CE8C-CC26-4C3E-AC11-E15060ECD759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BE86F39-C3B1-4108-A18E-7F0FCFE8AFE3}" type="presOf" srcId="{D8197B8C-B260-4A16-BDF4-0947B075E274}" destId="{5A5FFA88-C948-4069-8E93-59FA12366E83}" srcOrd="1" destOrd="0" presId="urn:microsoft.com/office/officeart/2005/8/layout/target3"/>
    <dgm:cxn modelId="{547649D4-FE96-473F-9D19-6DD8364E64BE}" type="presParOf" srcId="{333A1088-737F-45CB-B68E-254E46348037}" destId="{F5ABB229-8D3B-4694-996A-96F23CF14429}" srcOrd="0" destOrd="0" presId="urn:microsoft.com/office/officeart/2005/8/layout/target3"/>
    <dgm:cxn modelId="{F123B391-98FA-4672-A917-629BCD77E607}" type="presParOf" srcId="{333A1088-737F-45CB-B68E-254E46348037}" destId="{F41139FD-01EE-4571-8B17-4FB00FC51163}" srcOrd="1" destOrd="0" presId="urn:microsoft.com/office/officeart/2005/8/layout/target3"/>
    <dgm:cxn modelId="{8F753CFF-D480-46C0-9C47-6DA8E3971996}" type="presParOf" srcId="{333A1088-737F-45CB-B68E-254E46348037}" destId="{D005CE8C-CC26-4C3E-AC11-E15060ECD759}" srcOrd="2" destOrd="0" presId="urn:microsoft.com/office/officeart/2005/8/layout/target3"/>
    <dgm:cxn modelId="{6F16C0CB-BF2B-406A-ABFC-D9C080EA232F}" type="presParOf" srcId="{333A1088-737F-45CB-B68E-254E46348037}" destId="{2C702D82-9B77-49B7-9568-BB8EB47C3372}" srcOrd="3" destOrd="0" presId="urn:microsoft.com/office/officeart/2005/8/layout/target3"/>
    <dgm:cxn modelId="{EB374C18-3A25-4055-B32F-33F71768649F}" type="presParOf" srcId="{333A1088-737F-45CB-B68E-254E46348037}" destId="{A52A0455-90FF-4808-ABD0-F02540D31D5A}" srcOrd="4" destOrd="0" presId="urn:microsoft.com/office/officeart/2005/8/layout/target3"/>
    <dgm:cxn modelId="{413BFC23-D8CB-4CEE-9230-962C9B4CD409}" type="presParOf" srcId="{333A1088-737F-45CB-B68E-254E46348037}" destId="{6140AFEC-043D-4C43-A2F9-D0F5331DF3A3}" srcOrd="5" destOrd="0" presId="urn:microsoft.com/office/officeart/2005/8/layout/target3"/>
    <dgm:cxn modelId="{8EF5F8A6-8798-4A62-8566-8E75BBBABD6D}" type="presParOf" srcId="{333A1088-737F-45CB-B68E-254E46348037}" destId="{9358AC05-5D7D-4327-9F80-1AD486AEA664}" srcOrd="6" destOrd="0" presId="urn:microsoft.com/office/officeart/2005/8/layout/target3"/>
    <dgm:cxn modelId="{D64B70BA-1B10-473B-965C-D782B8FB462A}" type="presParOf" srcId="{333A1088-737F-45CB-B68E-254E46348037}" destId="{313FC574-E1CD-4FB4-B054-0B805CE0447D}" srcOrd="7" destOrd="0" presId="urn:microsoft.com/office/officeart/2005/8/layout/target3"/>
    <dgm:cxn modelId="{1409A42C-ABAF-4F42-9EAE-2D2FA3C43166}" type="presParOf" srcId="{333A1088-737F-45CB-B68E-254E46348037}" destId="{619D679B-A015-4ECF-8348-D1034C574F40}" srcOrd="8" destOrd="0" presId="urn:microsoft.com/office/officeart/2005/8/layout/target3"/>
    <dgm:cxn modelId="{D7E92D80-796D-4A4A-97F1-FCD980EE938C}" type="presParOf" srcId="{333A1088-737F-45CB-B68E-254E46348037}" destId="{322283A8-4A27-4CDA-BAE3-F381106A9174}" srcOrd="9" destOrd="0" presId="urn:microsoft.com/office/officeart/2005/8/layout/target3"/>
    <dgm:cxn modelId="{B0039A13-F119-4697-829F-BFA5C1AF9EA7}" type="presParOf" srcId="{333A1088-737F-45CB-B68E-254E46348037}" destId="{FFC9F71D-1B4F-4AD9-A4A6-86ADEFC8AF5C}" srcOrd="10" destOrd="0" presId="urn:microsoft.com/office/officeart/2005/8/layout/target3"/>
    <dgm:cxn modelId="{EB72AC24-EFDA-4253-B330-8438045DDE98}" type="presParOf" srcId="{333A1088-737F-45CB-B68E-254E46348037}" destId="{25B08C86-7E15-44DC-BE7F-FFB55DD49D12}" srcOrd="11" destOrd="0" presId="urn:microsoft.com/office/officeart/2005/8/layout/target3"/>
    <dgm:cxn modelId="{A1EB9B05-6645-4EE9-A915-176642A48D89}" type="presParOf" srcId="{333A1088-737F-45CB-B68E-254E46348037}" destId="{76644BE8-9D7C-4C09-B250-3D10AF48CBB7}" srcOrd="12" destOrd="0" presId="urn:microsoft.com/office/officeart/2005/8/layout/target3"/>
    <dgm:cxn modelId="{B7F27B0D-3B86-42C2-ACE6-6D87D0EC756A}" type="presParOf" srcId="{333A1088-737F-45CB-B68E-254E46348037}" destId="{EE85B701-7295-41C0-BA7A-34D3756A2AE6}" srcOrd="13" destOrd="0" presId="urn:microsoft.com/office/officeart/2005/8/layout/target3"/>
    <dgm:cxn modelId="{3CEE62F5-78DF-4F24-9DCF-6C9C3AB45623}" type="presParOf" srcId="{333A1088-737F-45CB-B68E-254E46348037}" destId="{8BEBB6EC-1DAA-4CAC-8A25-BC0FCBD5DBD5}" srcOrd="14" destOrd="0" presId="urn:microsoft.com/office/officeart/2005/8/layout/target3"/>
    <dgm:cxn modelId="{EC49164D-4696-46A0-B6A4-810778F63ECE}" type="presParOf" srcId="{333A1088-737F-45CB-B68E-254E46348037}" destId="{AED2198E-93D5-4001-81B4-73124B309672}" srcOrd="15" destOrd="0" presId="urn:microsoft.com/office/officeart/2005/8/layout/target3"/>
    <dgm:cxn modelId="{A7258BBF-05D8-44DB-A6A2-C014B9A7F1A4}" type="presParOf" srcId="{333A1088-737F-45CB-B68E-254E46348037}" destId="{2BE915AB-18AA-4053-B92C-3BFC9ED204BB}" srcOrd="16" destOrd="0" presId="urn:microsoft.com/office/officeart/2005/8/layout/target3"/>
    <dgm:cxn modelId="{C03313F9-52FC-4503-9757-4F468E6277BC}" type="presParOf" srcId="{333A1088-737F-45CB-B68E-254E46348037}" destId="{6BB5E863-4638-4E1D-BFDE-399D028AC4ED}" srcOrd="17" destOrd="0" presId="urn:microsoft.com/office/officeart/2005/8/layout/target3"/>
    <dgm:cxn modelId="{D022F32D-E9F4-4CF2-A7EE-C3611EBDCFB3}" type="presParOf" srcId="{333A1088-737F-45CB-B68E-254E46348037}" destId="{5A5FFA88-C948-4069-8E93-59FA12366E83}" srcOrd="18" destOrd="0" presId="urn:microsoft.com/office/officeart/2005/8/layout/target3"/>
    <dgm:cxn modelId="{65502E84-645F-43B5-9EFF-F5618E662261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ŠKOLY: ZŠ Dolní Benešov, příspěvková organizace</a:t>
          </a:r>
          <a:endParaRPr lang="cs-CZ" sz="18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AUTOR: Mgr. Martina </a:t>
          </a:r>
          <a:r>
            <a:rPr lang="cs-CZ" sz="1800" kern="1200" dirty="0" err="1" smtClean="0"/>
            <a:t>Steyerová</a:t>
          </a:r>
          <a:endParaRPr lang="cs-CZ" sz="18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VY_32_INOVACE_03_Hudební výchova – 8. ročník</a:t>
          </a:r>
          <a:endParaRPr lang="cs-CZ" sz="18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Středověk - gotika</a:t>
          </a:r>
          <a:endParaRPr lang="cs-CZ" sz="18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ČÍSLO PROJEKTU: CZ.1.07/1.4.00/21.1262</a:t>
          </a:r>
          <a:endParaRPr lang="cs-CZ" sz="18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BBA5EB-C447-4A00-A1E3-238931FE695E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FE23EE-53B7-4DA6-9B41-32C3E83825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49881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86ADvUuGZGI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http://www.sanctamissa.org/en/music/gregorian-chant/clergy/chants-for-the-priest.html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FE23EE-53B7-4DA6-9B41-32C3E8382549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28961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FE23EE-53B7-4DA6-9B41-32C3E8382549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01277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http://www.topzine.cz/soutez-o-vstupenky-na-vystoupeni-gregorian-v-praze-a-ostrave-ukonceno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FE23EE-53B7-4DA6-9B41-32C3E8382549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59222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cs-CZ" sz="1200" dirty="0" smtClean="0">
                <a:hlinkClick r:id="rId3"/>
              </a:rPr>
              <a:t>http://www.youtube.com/watch?v=86ADvUuGZGI</a:t>
            </a:r>
            <a:endParaRPr lang="cs-CZ" sz="120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FE23EE-53B7-4DA6-9B41-32C3E8382549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51999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5B2F198-BA43-46B4-AA8C-3A6C97A59E0E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32692444-7464-4C94-8526-384A5D70E46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B2F198-BA43-46B4-AA8C-3A6C97A59E0E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692444-7464-4C94-8526-384A5D70E4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5B2F198-BA43-46B4-AA8C-3A6C97A59E0E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32692444-7464-4C94-8526-384A5D70E46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B2F198-BA43-46B4-AA8C-3A6C97A59E0E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692444-7464-4C94-8526-384A5D70E4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B2F198-BA43-46B4-AA8C-3A6C97A59E0E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692444-7464-4C94-8526-384A5D70E4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B2F198-BA43-46B4-AA8C-3A6C97A59E0E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692444-7464-4C94-8526-384A5D70E4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5B2F198-BA43-46B4-AA8C-3A6C97A59E0E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692444-7464-4C94-8526-384A5D70E4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B2F198-BA43-46B4-AA8C-3A6C97A59E0E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692444-7464-4C94-8526-384A5D70E4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B2F198-BA43-46B4-AA8C-3A6C97A59E0E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692444-7464-4C94-8526-384A5D70E465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B2F198-BA43-46B4-AA8C-3A6C97A59E0E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692444-7464-4C94-8526-384A5D70E4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15B2F198-BA43-46B4-AA8C-3A6C97A59E0E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2692444-7464-4C94-8526-384A5D70E4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15B2F198-BA43-46B4-AA8C-3A6C97A59E0E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32692444-7464-4C94-8526-384A5D70E465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86ADvUuGZGI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469744335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168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Žáci se formou prezentace seznámí s </a:t>
            </a:r>
            <a:r>
              <a:rPr lang="cs-CZ" dirty="0" smtClean="0"/>
              <a:t>hudbou středověku, církevní i světskou. </a:t>
            </a:r>
          </a:p>
          <a:p>
            <a:r>
              <a:rPr lang="cs-CZ" dirty="0" smtClean="0"/>
              <a:t>Formou </a:t>
            </a:r>
            <a:r>
              <a:rPr lang="cs-CZ" dirty="0"/>
              <a:t>zadaných úkolů si </a:t>
            </a:r>
            <a:r>
              <a:rPr lang="cs-CZ" dirty="0" smtClean="0"/>
              <a:t>žáci budou </a:t>
            </a:r>
            <a:r>
              <a:rPr lang="cs-CZ" dirty="0"/>
              <a:t>své znalosti o daném období dále prohlubovat. </a:t>
            </a:r>
            <a:r>
              <a:rPr lang="cs-CZ" dirty="0" smtClean="0"/>
              <a:t>V závěru prezentace si žáci uvědomí, že se i dnes mohou setkat se středověkou hudbou v moderní podobě. 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2557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STŘEDOVĚK – GOTIKA 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3539864"/>
            <a:ext cx="7713644" cy="269744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732259"/>
            <a:ext cx="3333750" cy="344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9656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HUDBA ve středověku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Soustředěna </a:t>
            </a:r>
            <a:r>
              <a:rPr lang="cs-CZ" b="1" u="sng" dirty="0" smtClean="0"/>
              <a:t>do duchovní oblasti</a:t>
            </a:r>
            <a:r>
              <a:rPr lang="cs-CZ" dirty="0"/>
              <a:t>.</a:t>
            </a:r>
            <a:r>
              <a:rPr lang="cs-CZ" dirty="0" smtClean="0"/>
              <a:t> Byla určena k oslavě věčného života a Boha,</a:t>
            </a:r>
          </a:p>
          <a:p>
            <a:r>
              <a:rPr lang="cs-CZ" dirty="0"/>
              <a:t>z</a:t>
            </a:r>
            <a:r>
              <a:rPr lang="cs-CZ" dirty="0" smtClean="0"/>
              <a:t>ákladem </a:t>
            </a:r>
            <a:r>
              <a:rPr lang="cs-CZ" b="1" u="sng" dirty="0" smtClean="0"/>
              <a:t>chorál </a:t>
            </a:r>
            <a:r>
              <a:rPr lang="cs-CZ" dirty="0" smtClean="0"/>
              <a:t>– jednohlasý zpěv užívající </a:t>
            </a:r>
            <a:r>
              <a:rPr lang="cs-CZ" i="1" dirty="0" smtClean="0"/>
              <a:t>latinské</a:t>
            </a:r>
            <a:r>
              <a:rPr lang="cs-CZ" dirty="0" smtClean="0"/>
              <a:t> duchovní texty.</a:t>
            </a:r>
          </a:p>
          <a:p>
            <a:r>
              <a:rPr lang="cs-CZ" b="1" u="sng" dirty="0" smtClean="0"/>
              <a:t>Gregoriánský chorál </a:t>
            </a:r>
            <a:r>
              <a:rPr lang="cs-CZ" dirty="0" smtClean="0"/>
              <a:t>– vznikl na popud papeže Řehoře na konci 6. st. n. l. – na jednu slabiku textu se zpívá více not, zpěv zní ozdobně.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b="1" u="sng" dirty="0"/>
          </a:p>
        </p:txBody>
      </p:sp>
    </p:spTree>
    <p:extLst>
      <p:ext uri="{BB962C8B-B14F-4D97-AF65-F5344CB8AC3E}">
        <p14:creationId xmlns:p14="http://schemas.microsoft.com/office/powerpoint/2010/main" val="195604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SVĚTSKÝ (NECÍRKEVNÍ) JEDNOHLASÝ ZPĚV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Žertéři</a:t>
            </a:r>
            <a:r>
              <a:rPr lang="cs-CZ" dirty="0" smtClean="0"/>
              <a:t> – potulní pěvci, vystupovali v hostincích a na jarmarcích.</a:t>
            </a:r>
          </a:p>
          <a:p>
            <a:r>
              <a:rPr lang="cs-CZ" b="1" dirty="0" smtClean="0"/>
              <a:t>Truvéři a trubadúři </a:t>
            </a:r>
            <a:r>
              <a:rPr lang="cs-CZ" dirty="0" smtClean="0"/>
              <a:t>(Francie 11. - 12. stol. )   – rytířský zpěv, písně opěvovaly krásu ženy, statečnost rytířů, bitvy.</a:t>
            </a:r>
            <a:endParaRPr lang="cs-CZ" b="1" dirty="0"/>
          </a:p>
          <a:p>
            <a:r>
              <a:rPr lang="cs-CZ" b="1" dirty="0" err="1" smtClean="0"/>
              <a:t>Minnesangři</a:t>
            </a:r>
            <a:r>
              <a:rPr lang="cs-CZ" b="1" dirty="0"/>
              <a:t> </a:t>
            </a:r>
            <a:r>
              <a:rPr lang="cs-CZ" dirty="0" smtClean="0"/>
              <a:t>(Německo 12. – 13. stol.)</a:t>
            </a:r>
          </a:p>
          <a:p>
            <a:pPr marL="0" indent="0">
              <a:buNone/>
            </a:pPr>
            <a:r>
              <a:rPr lang="cs-CZ" dirty="0" smtClean="0"/>
              <a:t>   - rytířské zpěvy tzv. šansony</a:t>
            </a:r>
          </a:p>
          <a:p>
            <a:pPr>
              <a:buFontTx/>
              <a:buChar char="-"/>
            </a:pPr>
            <a:endParaRPr lang="cs-CZ" dirty="0" smtClean="0"/>
          </a:p>
          <a:p>
            <a:pPr>
              <a:buFontTx/>
              <a:buChar char="-"/>
            </a:pPr>
            <a:r>
              <a:rPr lang="cs-CZ" dirty="0" smtClean="0"/>
              <a:t>Pěvci se doprovázeli např. na loutnu, flétnu, nebo bubínek.  </a:t>
            </a:r>
          </a:p>
        </p:txBody>
      </p:sp>
    </p:spTree>
    <p:extLst>
      <p:ext uri="{BB962C8B-B14F-4D97-AF65-F5344CB8AC3E}">
        <p14:creationId xmlns:p14="http://schemas.microsoft.com/office/powerpoint/2010/main" val="1794020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14. století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do konce 13. stol. byla hudba jednohlasá,</a:t>
            </a:r>
          </a:p>
          <a:p>
            <a:r>
              <a:rPr lang="cs-CZ" dirty="0"/>
              <a:t>v</a:t>
            </a:r>
            <a:r>
              <a:rPr lang="cs-CZ" dirty="0" smtClean="0"/>
              <a:t>e 14. stol. </a:t>
            </a:r>
            <a:r>
              <a:rPr lang="cs-CZ" dirty="0"/>
              <a:t>s</a:t>
            </a:r>
            <a:r>
              <a:rPr lang="cs-CZ" dirty="0" smtClean="0"/>
              <a:t>e začalo zpívat dvojhlasně nebo vícehlasně, </a:t>
            </a:r>
          </a:p>
          <a:p>
            <a:r>
              <a:rPr lang="cs-CZ" dirty="0" smtClean="0"/>
              <a:t>tento způsob zpěvu byl považován za novinku, proto byl označován jako </a:t>
            </a:r>
            <a:r>
              <a:rPr lang="cs-CZ" b="1" dirty="0" smtClean="0"/>
              <a:t>ARS NOVA </a:t>
            </a:r>
            <a:r>
              <a:rPr lang="cs-CZ" dirty="0" smtClean="0"/>
              <a:t>(NOVÉ UMĚNÍ). </a:t>
            </a:r>
          </a:p>
          <a:p>
            <a:endParaRPr lang="cs-CZ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836712"/>
            <a:ext cx="2981325" cy="244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1713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516672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DNES: skupina </a:t>
            </a:r>
            <a:r>
              <a:rPr lang="cs-CZ" dirty="0" err="1" smtClean="0"/>
              <a:t>gregorian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7239000" cy="5616624"/>
          </a:xfrm>
        </p:spPr>
        <p:txBody>
          <a:bodyPr>
            <a:normAutofit/>
          </a:bodyPr>
          <a:lstStyle/>
          <a:p>
            <a:pPr algn="just"/>
            <a:r>
              <a:rPr lang="cs-CZ" sz="2400" b="1" u="sng" dirty="0" err="1"/>
              <a:t>Gregorian</a:t>
            </a:r>
            <a:r>
              <a:rPr lang="cs-CZ" sz="2400" dirty="0"/>
              <a:t> je uskupení </a:t>
            </a:r>
            <a:r>
              <a:rPr lang="cs-CZ" sz="2400" dirty="0" smtClean="0"/>
              <a:t>německých zpěváků, </a:t>
            </a:r>
            <a:r>
              <a:rPr lang="cs-CZ" sz="2400" dirty="0"/>
              <a:t>kteří převádějí </a:t>
            </a:r>
            <a:r>
              <a:rPr lang="cs-CZ" sz="2400" dirty="0" smtClean="0"/>
              <a:t>rockové </a:t>
            </a:r>
            <a:r>
              <a:rPr lang="cs-CZ" sz="2400" dirty="0"/>
              <a:t>a </a:t>
            </a:r>
            <a:r>
              <a:rPr lang="cs-CZ" sz="2400" dirty="0" smtClean="0"/>
              <a:t>popové </a:t>
            </a:r>
            <a:r>
              <a:rPr lang="cs-CZ" sz="2400" dirty="0"/>
              <a:t>skladby do </a:t>
            </a:r>
            <a:r>
              <a:rPr lang="cs-CZ" sz="2400" dirty="0" smtClean="0"/>
              <a:t>gregoriánského chorálu. Seskupení založil Frank </a:t>
            </a:r>
            <a:r>
              <a:rPr lang="cs-CZ" sz="2400" dirty="0" err="1" smtClean="0"/>
              <a:t>Peterson</a:t>
            </a:r>
            <a:r>
              <a:rPr lang="cs-CZ" sz="2400" dirty="0"/>
              <a:t>. </a:t>
            </a:r>
            <a:endParaRPr lang="cs-CZ" sz="2400" dirty="0" smtClean="0"/>
          </a:p>
          <a:p>
            <a:pPr algn="just"/>
            <a:endParaRPr lang="cs-CZ" sz="2400" dirty="0"/>
          </a:p>
          <a:p>
            <a:pPr algn="just"/>
            <a:endParaRPr lang="cs-CZ" sz="2400" dirty="0" smtClean="0"/>
          </a:p>
          <a:p>
            <a:pPr algn="just"/>
            <a:endParaRPr lang="cs-CZ" sz="2400" dirty="0"/>
          </a:p>
          <a:p>
            <a:pPr algn="just"/>
            <a:endParaRPr lang="cs-CZ" sz="2400" dirty="0" smtClean="0"/>
          </a:p>
          <a:p>
            <a:pPr algn="just"/>
            <a:endParaRPr lang="cs-CZ" sz="2400" dirty="0"/>
          </a:p>
          <a:p>
            <a:pPr marL="0" indent="0" algn="just">
              <a:buNone/>
            </a:pPr>
            <a:endParaRPr lang="cs-CZ" sz="2400" b="1" u="sng" dirty="0" smtClean="0"/>
          </a:p>
        </p:txBody>
      </p:sp>
      <p:sp>
        <p:nvSpPr>
          <p:cNvPr id="4" name="Tlačítko akce: Video 3">
            <a:hlinkClick r:id="rId3" highlightClick="1"/>
          </p:cNvPr>
          <p:cNvSpPr/>
          <p:nvPr/>
        </p:nvSpPr>
        <p:spPr>
          <a:xfrm>
            <a:off x="3563888" y="3340070"/>
            <a:ext cx="1042416" cy="1042416"/>
          </a:xfrm>
          <a:prstGeom prst="actionButtonMovi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4676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 úkol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Kdo vynalezl čtyřlinkovou notovou osnovu?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70878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2. úkol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Nejstarší ČESKOU hudební památkou je píseň…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2109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ÚKOL:</a:t>
            </a:r>
          </a:p>
          <a:p>
            <a:r>
              <a:rPr lang="cs-CZ" dirty="0"/>
              <a:t>Za vynálezce notové osnovy je považován italský mnich Guido z </a:t>
            </a:r>
            <a:r>
              <a:rPr lang="cs-CZ" dirty="0" err="1" smtClean="0"/>
              <a:t>Arezza</a:t>
            </a:r>
            <a:r>
              <a:rPr lang="cs-CZ" dirty="0" smtClean="0"/>
              <a:t>. </a:t>
            </a:r>
          </a:p>
          <a:p>
            <a:endParaRPr lang="cs-CZ" dirty="0"/>
          </a:p>
          <a:p>
            <a:r>
              <a:rPr lang="cs-CZ" dirty="0" smtClean="0"/>
              <a:t>2. ÚKOL:</a:t>
            </a:r>
          </a:p>
          <a:p>
            <a:r>
              <a:rPr lang="cs-CZ" dirty="0" smtClean="0"/>
              <a:t>Hospodine, pomiluj </a:t>
            </a:r>
            <a:r>
              <a:rPr lang="cs-CZ" dirty="0" err="1" smtClean="0"/>
              <a:t>ny</a:t>
            </a:r>
            <a:r>
              <a:rPr lang="cs-CZ" dirty="0" smtClean="0"/>
              <a:t> </a:t>
            </a:r>
          </a:p>
          <a:p>
            <a:r>
              <a:rPr lang="cs-CZ" dirty="0" smtClean="0"/>
              <a:t>(přibližně 10. stol.)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38234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7239000" cy="57606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7239000" cy="5949280"/>
          </a:xfrm>
        </p:spPr>
        <p:txBody>
          <a:bodyPr>
            <a:noAutofit/>
          </a:bodyPr>
          <a:lstStyle/>
          <a:p>
            <a:r>
              <a:rPr lang="cs-CZ" sz="1800" b="1" dirty="0" smtClean="0"/>
              <a:t>Video</a:t>
            </a:r>
          </a:p>
          <a:p>
            <a:r>
              <a:rPr lang="cs-CZ" sz="1800" i="1" dirty="0" smtClean="0"/>
              <a:t>Www.youtube.com </a:t>
            </a:r>
            <a:r>
              <a:rPr lang="cs-CZ" sz="1800" dirty="0" smtClean="0"/>
              <a:t>[online</a:t>
            </a:r>
            <a:r>
              <a:rPr lang="cs-CZ" sz="1800" dirty="0"/>
              <a:t>]. </a:t>
            </a:r>
            <a:r>
              <a:rPr lang="cs-CZ" sz="1800" dirty="0" smtClean="0"/>
              <a:t>8.10.2011 </a:t>
            </a:r>
            <a:r>
              <a:rPr lang="cs-CZ" sz="1800" dirty="0"/>
              <a:t>[cit. 2011-11-06]. </a:t>
            </a:r>
            <a:r>
              <a:rPr lang="en-US" sz="1800" dirty="0"/>
              <a:t>Gregorian - Nothing Else Matters (Live</a:t>
            </a:r>
            <a:r>
              <a:rPr lang="en-US" sz="1800" dirty="0" smtClean="0"/>
              <a:t>)</a:t>
            </a:r>
            <a:r>
              <a:rPr lang="cs-CZ" sz="1800" dirty="0" smtClean="0"/>
              <a:t>. Dostupné z WWW</a:t>
            </a:r>
            <a:r>
              <a:rPr lang="cs-CZ" sz="1800" dirty="0"/>
              <a:t>: &lt;http://www.youtube.com/</a:t>
            </a:r>
            <a:r>
              <a:rPr lang="cs-CZ" sz="1800" dirty="0" err="1"/>
              <a:t>watch?v</a:t>
            </a:r>
            <a:r>
              <a:rPr lang="cs-CZ" sz="1800" dirty="0"/>
              <a:t>=86ADvUuGZGI</a:t>
            </a:r>
            <a:r>
              <a:rPr lang="cs-CZ" sz="1800" dirty="0" smtClean="0"/>
              <a:t>&gt;.</a:t>
            </a:r>
          </a:p>
          <a:p>
            <a:endParaRPr lang="cs-CZ" sz="1800" dirty="0"/>
          </a:p>
          <a:p>
            <a:r>
              <a:rPr lang="cs-CZ" sz="1800" dirty="0" smtClean="0"/>
              <a:t>Text je dílem </a:t>
            </a:r>
            <a:r>
              <a:rPr lang="cs-CZ" sz="1800" smtClean="0"/>
              <a:t>autorky </a:t>
            </a:r>
            <a:r>
              <a:rPr lang="cs-CZ" sz="1800" smtClean="0"/>
              <a:t>ze dne </a:t>
            </a:r>
            <a:r>
              <a:rPr lang="cs-CZ" sz="1800" dirty="0"/>
              <a:t>6.11.2011.</a:t>
            </a:r>
          </a:p>
          <a:p>
            <a:endParaRPr lang="cs-CZ" sz="1800" dirty="0"/>
          </a:p>
          <a:p>
            <a:r>
              <a:rPr lang="cs-CZ" sz="1800" dirty="0"/>
              <a:t>Obrázky: otevřená galerie </a:t>
            </a:r>
            <a:r>
              <a:rPr lang="cs-CZ" sz="1800" dirty="0" smtClean="0"/>
              <a:t>Microsoft Office </a:t>
            </a:r>
            <a:r>
              <a:rPr lang="cs-CZ" sz="1800" dirty="0"/>
              <a:t>6.11. </a:t>
            </a:r>
            <a:r>
              <a:rPr lang="cs-CZ" sz="1800" dirty="0" smtClean="0"/>
              <a:t>2011.</a:t>
            </a:r>
            <a:endParaRPr lang="cs-CZ" sz="1800" dirty="0"/>
          </a:p>
          <a:p>
            <a:endParaRPr lang="cs-CZ" sz="1800" dirty="0"/>
          </a:p>
          <a:p>
            <a:endParaRPr lang="cs-CZ" sz="1800" dirty="0" smtClean="0"/>
          </a:p>
          <a:p>
            <a:endParaRPr lang="cs-CZ" sz="1800" dirty="0"/>
          </a:p>
          <a:p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682877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217</TotalTime>
  <Words>396</Words>
  <Application>Microsoft Office PowerPoint</Application>
  <PresentationFormat>Předvádění na obrazovce (4:3)</PresentationFormat>
  <Paragraphs>61</Paragraphs>
  <Slides>11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Bohatý</vt:lpstr>
      <vt:lpstr>Prezentace aplikace PowerPoint</vt:lpstr>
      <vt:lpstr>ANOTACE</vt:lpstr>
      <vt:lpstr>STŘEDOVĚK – GOTIKA  </vt:lpstr>
      <vt:lpstr>HUDBA ve středověku </vt:lpstr>
      <vt:lpstr>SVĚTSKÝ (NECÍRKEVNÍ) JEDNOHLASÝ ZPĚV</vt:lpstr>
      <vt:lpstr>14. století</vt:lpstr>
      <vt:lpstr>DNES: skupina gregorian</vt:lpstr>
      <vt:lpstr>1. úkol</vt:lpstr>
      <vt:lpstr>2. úkol</vt:lpstr>
      <vt:lpstr>ŘEŠENÍ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STŘEDOVĚK - GOTIKA</dc:title>
  <dc:creator>08F3</dc:creator>
  <cp:lastModifiedBy>08F3</cp:lastModifiedBy>
  <cp:revision>49</cp:revision>
  <dcterms:created xsi:type="dcterms:W3CDTF">2011-11-06T17:36:28Z</dcterms:created>
  <dcterms:modified xsi:type="dcterms:W3CDTF">2012-12-16T12:52:14Z</dcterms:modified>
</cp:coreProperties>
</file>