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2" r:id="rId2"/>
    <p:sldId id="263" r:id="rId3"/>
    <p:sldId id="256" r:id="rId4"/>
    <p:sldId id="258" r:id="rId5"/>
    <p:sldId id="261" r:id="rId6"/>
    <p:sldId id="259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800" dirty="0" smtClean="0"/>
            <a:t>NÁZEV: VY_32_INOVACE_04_Hudební výchova – 8. ročník</a:t>
          </a:r>
          <a:endParaRPr lang="cs-CZ" sz="18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 sz="180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 sz="1800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ZŠ Dolní Benešov,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 sz="1800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 sz="1800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800" dirty="0" smtClean="0"/>
            <a:t>AUTOR: Mgr. Martina </a:t>
          </a:r>
          <a:r>
            <a:rPr lang="cs-CZ" sz="1800" dirty="0" err="1" smtClean="0"/>
            <a:t>Steyerová</a:t>
          </a:r>
          <a:endParaRPr lang="cs-CZ" sz="18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 sz="180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 sz="1800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800" dirty="0" smtClean="0"/>
            <a:t>TÉMA: Renesance</a:t>
          </a:r>
          <a:endParaRPr lang="cs-CZ" sz="18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 sz="180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 sz="1800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800" dirty="0" smtClean="0"/>
            <a:t>ČÍSLO PROJEKTU: CZ.1.07/1.4.00/21.1262</a:t>
          </a:r>
          <a:endParaRPr lang="cs-CZ" sz="18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 sz="180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 sz="1800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791CC7F-4408-4A98-8880-A61689D5F423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C9CE392-9A67-436B-BC5E-4224FDA18C31}" type="presOf" srcId="{757F3AB3-0718-4624-B441-E567A8F0AB56}" destId="{333A1088-737F-45CB-B68E-254E46348037}" srcOrd="0" destOrd="0" presId="urn:microsoft.com/office/officeart/2005/8/layout/target3"/>
    <dgm:cxn modelId="{82397B97-14FF-4AE6-B183-5DE6B3D4A25A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0789A8F-A160-46CF-9FBD-4589BB13187C}" type="presOf" srcId="{B651F6E3-6281-48DB-9319-2AEAFDAE7572}" destId="{619D679B-A015-4ECF-8348-D1034C574F40}" srcOrd="0" destOrd="0" presId="urn:microsoft.com/office/officeart/2005/8/layout/target3"/>
    <dgm:cxn modelId="{64579A6E-2FAF-4451-9175-C50D793DCCA6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3137F05-4024-4D89-AE8F-BA27473A5971}" type="presOf" srcId="{D1D4F407-5343-4D3F-B5B9-D407B03CAEB4}" destId="{AED2198E-93D5-4001-81B4-73124B309672}" srcOrd="1" destOrd="0" presId="urn:microsoft.com/office/officeart/2005/8/layout/target3"/>
    <dgm:cxn modelId="{902F2427-EEB7-4B48-909F-3757840D2003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D3311D3-9783-4939-A6C4-DFF31CEEA6D4}" type="presOf" srcId="{D1B46980-6531-4606-95E6-44980827E919}" destId="{2BE915AB-18AA-4053-B92C-3BFC9ED204BB}" srcOrd="1" destOrd="0" presId="urn:microsoft.com/office/officeart/2005/8/layout/target3"/>
    <dgm:cxn modelId="{3C1E3D0D-6DE1-4B8A-B4ED-57B3515AB350}" type="presOf" srcId="{D8197B8C-B260-4A16-BDF4-0947B075E274}" destId="{5A5FFA88-C948-4069-8E93-59FA12366E83}" srcOrd="1" destOrd="0" presId="urn:microsoft.com/office/officeart/2005/8/layout/target3"/>
    <dgm:cxn modelId="{48D56B84-E16B-4F5D-8343-68B7C677D565}" type="presOf" srcId="{B651F6E3-6281-48DB-9319-2AEAFDAE7572}" destId="{6BB5E863-4638-4E1D-BFDE-399D028AC4ED}" srcOrd="1" destOrd="0" presId="urn:microsoft.com/office/officeart/2005/8/layout/target3"/>
    <dgm:cxn modelId="{A6263EDC-F541-47E5-A973-F398F6F5760B}" type="presOf" srcId="{D8197B8C-B260-4A16-BDF4-0947B075E274}" destId="{25B08C86-7E15-44DC-BE7F-FFB55DD49D12}" srcOrd="0" destOrd="0" presId="urn:microsoft.com/office/officeart/2005/8/layout/target3"/>
    <dgm:cxn modelId="{59176742-6117-41E5-95DA-FF7EBE3A3081}" type="presParOf" srcId="{333A1088-737F-45CB-B68E-254E46348037}" destId="{F5ABB229-8D3B-4694-996A-96F23CF14429}" srcOrd="0" destOrd="0" presId="urn:microsoft.com/office/officeart/2005/8/layout/target3"/>
    <dgm:cxn modelId="{3A48E35A-1197-4910-9DF7-211006E2C4EE}" type="presParOf" srcId="{333A1088-737F-45CB-B68E-254E46348037}" destId="{F41139FD-01EE-4571-8B17-4FB00FC51163}" srcOrd="1" destOrd="0" presId="urn:microsoft.com/office/officeart/2005/8/layout/target3"/>
    <dgm:cxn modelId="{7BE9C465-61F2-4CC7-99DB-022FDC73A31F}" type="presParOf" srcId="{333A1088-737F-45CB-B68E-254E46348037}" destId="{D005CE8C-CC26-4C3E-AC11-E15060ECD759}" srcOrd="2" destOrd="0" presId="urn:microsoft.com/office/officeart/2005/8/layout/target3"/>
    <dgm:cxn modelId="{43E2BC0E-3363-417B-AABB-410313D2EA7B}" type="presParOf" srcId="{333A1088-737F-45CB-B68E-254E46348037}" destId="{2C702D82-9B77-49B7-9568-BB8EB47C3372}" srcOrd="3" destOrd="0" presId="urn:microsoft.com/office/officeart/2005/8/layout/target3"/>
    <dgm:cxn modelId="{639A665A-38E1-4356-87E0-8E0020423897}" type="presParOf" srcId="{333A1088-737F-45CB-B68E-254E46348037}" destId="{A52A0455-90FF-4808-ABD0-F02540D31D5A}" srcOrd="4" destOrd="0" presId="urn:microsoft.com/office/officeart/2005/8/layout/target3"/>
    <dgm:cxn modelId="{F3891C92-191B-4BA4-87E9-E51F6A4561EF}" type="presParOf" srcId="{333A1088-737F-45CB-B68E-254E46348037}" destId="{6140AFEC-043D-4C43-A2F9-D0F5331DF3A3}" srcOrd="5" destOrd="0" presId="urn:microsoft.com/office/officeart/2005/8/layout/target3"/>
    <dgm:cxn modelId="{C676B8E5-0CB6-45E0-A228-EF7BA2791EF6}" type="presParOf" srcId="{333A1088-737F-45CB-B68E-254E46348037}" destId="{9358AC05-5D7D-4327-9F80-1AD486AEA664}" srcOrd="6" destOrd="0" presId="urn:microsoft.com/office/officeart/2005/8/layout/target3"/>
    <dgm:cxn modelId="{790F64D3-2809-411F-8D84-3E2D18101264}" type="presParOf" srcId="{333A1088-737F-45CB-B68E-254E46348037}" destId="{313FC574-E1CD-4FB4-B054-0B805CE0447D}" srcOrd="7" destOrd="0" presId="urn:microsoft.com/office/officeart/2005/8/layout/target3"/>
    <dgm:cxn modelId="{E8779F81-5738-43E1-A9C7-1328EB236105}" type="presParOf" srcId="{333A1088-737F-45CB-B68E-254E46348037}" destId="{619D679B-A015-4ECF-8348-D1034C574F40}" srcOrd="8" destOrd="0" presId="urn:microsoft.com/office/officeart/2005/8/layout/target3"/>
    <dgm:cxn modelId="{C154C4BA-9162-42E5-AAA4-6EBB061EA612}" type="presParOf" srcId="{333A1088-737F-45CB-B68E-254E46348037}" destId="{322283A8-4A27-4CDA-BAE3-F381106A9174}" srcOrd="9" destOrd="0" presId="urn:microsoft.com/office/officeart/2005/8/layout/target3"/>
    <dgm:cxn modelId="{477B8D07-7300-4C74-9D44-79376FEB021A}" type="presParOf" srcId="{333A1088-737F-45CB-B68E-254E46348037}" destId="{FFC9F71D-1B4F-4AD9-A4A6-86ADEFC8AF5C}" srcOrd="10" destOrd="0" presId="urn:microsoft.com/office/officeart/2005/8/layout/target3"/>
    <dgm:cxn modelId="{0F64B796-7A98-4AF2-BD85-9059F0BAF694}" type="presParOf" srcId="{333A1088-737F-45CB-B68E-254E46348037}" destId="{25B08C86-7E15-44DC-BE7F-FFB55DD49D12}" srcOrd="11" destOrd="0" presId="urn:microsoft.com/office/officeart/2005/8/layout/target3"/>
    <dgm:cxn modelId="{1BD0A2B9-5104-4B0C-A278-0068B7480890}" type="presParOf" srcId="{333A1088-737F-45CB-B68E-254E46348037}" destId="{76644BE8-9D7C-4C09-B250-3D10AF48CBB7}" srcOrd="12" destOrd="0" presId="urn:microsoft.com/office/officeart/2005/8/layout/target3"/>
    <dgm:cxn modelId="{F06F0BC0-A8C2-46FF-8688-CD16AB58006A}" type="presParOf" srcId="{333A1088-737F-45CB-B68E-254E46348037}" destId="{EE85B701-7295-41C0-BA7A-34D3756A2AE6}" srcOrd="13" destOrd="0" presId="urn:microsoft.com/office/officeart/2005/8/layout/target3"/>
    <dgm:cxn modelId="{A5FAB3AB-BC28-4596-AACA-AFD6A546B743}" type="presParOf" srcId="{333A1088-737F-45CB-B68E-254E46348037}" destId="{8BEBB6EC-1DAA-4CAC-8A25-BC0FCBD5DBD5}" srcOrd="14" destOrd="0" presId="urn:microsoft.com/office/officeart/2005/8/layout/target3"/>
    <dgm:cxn modelId="{29D14AB2-A998-4299-9EEF-0ECF5FD21EF5}" type="presParOf" srcId="{333A1088-737F-45CB-B68E-254E46348037}" destId="{AED2198E-93D5-4001-81B4-73124B309672}" srcOrd="15" destOrd="0" presId="urn:microsoft.com/office/officeart/2005/8/layout/target3"/>
    <dgm:cxn modelId="{3ED485BC-0CC8-4600-9937-B4D294FC89CB}" type="presParOf" srcId="{333A1088-737F-45CB-B68E-254E46348037}" destId="{2BE915AB-18AA-4053-B92C-3BFC9ED204BB}" srcOrd="16" destOrd="0" presId="urn:microsoft.com/office/officeart/2005/8/layout/target3"/>
    <dgm:cxn modelId="{88DC2069-2FCF-43C7-84AE-979875380BCB}" type="presParOf" srcId="{333A1088-737F-45CB-B68E-254E46348037}" destId="{6BB5E863-4638-4E1D-BFDE-399D028AC4ED}" srcOrd="17" destOrd="0" presId="urn:microsoft.com/office/officeart/2005/8/layout/target3"/>
    <dgm:cxn modelId="{724336E4-5228-4781-88A7-331FBE86D15F}" type="presParOf" srcId="{333A1088-737F-45CB-B68E-254E46348037}" destId="{5A5FFA88-C948-4069-8E93-59FA12366E83}" srcOrd="18" destOrd="0" presId="urn:microsoft.com/office/officeart/2005/8/layout/target3"/>
    <dgm:cxn modelId="{0CFD36CE-C660-48A6-813A-99ED58BF0D0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ZŠ Dolní Benešov,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Martina </a:t>
          </a:r>
          <a:r>
            <a:rPr lang="cs-CZ" sz="1800" kern="1200" dirty="0" err="1" smtClean="0"/>
            <a:t>Steyerová</a:t>
          </a:r>
          <a:endParaRPr lang="cs-CZ" sz="18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VY_32_INOVACE_04_Hudební výchova – 8. ročník</a:t>
          </a:r>
          <a:endParaRPr lang="cs-CZ" sz="18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Renesance</a:t>
          </a:r>
          <a:endParaRPr lang="cs-CZ" sz="18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ČÍSLO PROJEKTU: CZ.1.07/1.4.00/21.1262</a:t>
          </a:r>
          <a:endParaRPr lang="cs-CZ" sz="18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0D01F4-69FB-4035-B85D-40B1CC508C47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C6EE3-EAD6-458B-89F7-8D4025EB829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26359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http://www.radio.cz/cz/static/strucne-dejiny-hudby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6EE3-EAD6-458B-89F7-8D4025EB829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5596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6EE3-EAD6-458B-89F7-8D4025EB829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1550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http://cs.wikipedia.org/wiki/Soubor:Orlande_de_Lassus.jpg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C6EE3-EAD6-458B-89F7-8D4025EB829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3445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018A-5D24-4A0C-9C44-25BA6D7FE7DE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B4C4A-7C8C-4DB8-AEC3-6911950A42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018A-5D24-4A0C-9C44-25BA6D7FE7DE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B4C4A-7C8C-4DB8-AEC3-6911950A42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018A-5D24-4A0C-9C44-25BA6D7FE7DE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B4C4A-7C8C-4DB8-AEC3-6911950A4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018A-5D24-4A0C-9C44-25BA6D7FE7DE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B4C4A-7C8C-4DB8-AEC3-6911950A42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018A-5D24-4A0C-9C44-25BA6D7FE7DE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B4C4A-7C8C-4DB8-AEC3-6911950A42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018A-5D24-4A0C-9C44-25BA6D7FE7DE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B4C4A-7C8C-4DB8-AEC3-6911950A4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018A-5D24-4A0C-9C44-25BA6D7FE7DE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B4C4A-7C8C-4DB8-AEC3-6911950A4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018A-5D24-4A0C-9C44-25BA6D7FE7DE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B4C4A-7C8C-4DB8-AEC3-6911950A4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018A-5D24-4A0C-9C44-25BA6D7FE7DE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B4C4A-7C8C-4DB8-AEC3-6911950A42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018A-5D24-4A0C-9C44-25BA6D7FE7DE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B4C4A-7C8C-4DB8-AEC3-6911950A4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7018A-5D24-4A0C-9C44-25BA6D7FE7DE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B4C4A-7C8C-4DB8-AEC3-6911950A4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D97018A-5D24-4A0C-9C44-25BA6D7FE7DE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AAB4C4A-7C8C-4DB8-AEC3-6911950A42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97707661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554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Žáci se formou prezentace seznámí s hudbou renesance a jejími hlavními představiteli. Prostřednictvím úkolu si prohloubí nabyté vědomosti.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1612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17581" y="476672"/>
            <a:ext cx="7175351" cy="5832648"/>
          </a:xfrm>
        </p:spPr>
        <p:txBody>
          <a:bodyPr/>
          <a:lstStyle/>
          <a:p>
            <a:pPr marL="182880" indent="0"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RENESANCE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636912"/>
            <a:ext cx="3749891" cy="2505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4708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5301208"/>
            <a:ext cx="6512511" cy="13681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497680"/>
          </a:xfrm>
        </p:spPr>
        <p:txBody>
          <a:bodyPr>
            <a:normAutofit/>
          </a:bodyPr>
          <a:lstStyle/>
          <a:p>
            <a:pPr algn="just"/>
            <a:r>
              <a:rPr lang="cs-CZ" b="1" dirty="0" smtClean="0"/>
              <a:t>Renesance</a:t>
            </a:r>
            <a:r>
              <a:rPr lang="cs-CZ" dirty="0" smtClean="0"/>
              <a:t> = obnovení, znovuzrození. Umělci chtěli oživit ideály antického umění.</a:t>
            </a:r>
          </a:p>
          <a:p>
            <a:pPr algn="just"/>
            <a:r>
              <a:rPr lang="cs-CZ" dirty="0" smtClean="0"/>
              <a:t>14. – 16. století.</a:t>
            </a:r>
          </a:p>
          <a:p>
            <a:pPr algn="just"/>
            <a:r>
              <a:rPr lang="cs-CZ" dirty="0" smtClean="0"/>
              <a:t>Rozvoj vícehlasé kompozice = díla pro 6, 12 </a:t>
            </a:r>
            <a:r>
              <a:rPr lang="cs-CZ" dirty="0" smtClean="0"/>
              <a:t>                i </a:t>
            </a:r>
            <a:r>
              <a:rPr lang="cs-CZ" dirty="0" smtClean="0"/>
              <a:t>36 hlasů (různých melodických linek zpívaných současně). </a:t>
            </a:r>
          </a:p>
          <a:p>
            <a:pPr algn="just"/>
            <a:r>
              <a:rPr lang="cs-CZ" dirty="0" smtClean="0"/>
              <a:t>Nejslavnější: </a:t>
            </a:r>
          </a:p>
          <a:p>
            <a:pPr algn="just"/>
            <a:r>
              <a:rPr lang="cs-CZ" b="1" dirty="0" smtClean="0">
                <a:solidFill>
                  <a:srgbClr val="FF0000"/>
                </a:solidFill>
              </a:rPr>
              <a:t>Orlando di </a:t>
            </a:r>
            <a:r>
              <a:rPr lang="cs-CZ" b="1" dirty="0" err="1" smtClean="0">
                <a:solidFill>
                  <a:srgbClr val="FF0000"/>
                </a:solidFill>
              </a:rPr>
              <a:t>Lasso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(1532 – 1594)</a:t>
            </a:r>
          </a:p>
          <a:p>
            <a:pPr algn="just"/>
            <a:r>
              <a:rPr lang="cs-CZ" b="1" dirty="0" smtClean="0">
                <a:solidFill>
                  <a:srgbClr val="FF0000"/>
                </a:solidFill>
              </a:rPr>
              <a:t>Giovanni da </a:t>
            </a:r>
            <a:r>
              <a:rPr lang="cs-CZ" b="1" dirty="0" err="1" smtClean="0">
                <a:solidFill>
                  <a:srgbClr val="FF0000"/>
                </a:solidFill>
              </a:rPr>
              <a:t>Palestrina</a:t>
            </a:r>
            <a:r>
              <a:rPr lang="cs-CZ" b="1" dirty="0" smtClean="0"/>
              <a:t> </a:t>
            </a:r>
            <a:r>
              <a:rPr lang="cs-CZ" dirty="0" smtClean="0"/>
              <a:t>(1525 – 1594) </a:t>
            </a:r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7343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4372168"/>
            <a:ext cx="8280920" cy="2081168"/>
          </a:xfrm>
        </p:spPr>
        <p:txBody>
          <a:bodyPr/>
          <a:lstStyle/>
          <a:p>
            <a:pPr algn="l"/>
            <a:r>
              <a:rPr lang="cs-CZ" sz="2800" dirty="0">
                <a:solidFill>
                  <a:srgbClr val="FF0000"/>
                </a:solidFill>
              </a:rPr>
              <a:t>Orlando di </a:t>
            </a:r>
            <a:r>
              <a:rPr lang="cs-CZ" sz="2800" dirty="0" err="1" smtClean="0">
                <a:solidFill>
                  <a:srgbClr val="FF0000"/>
                </a:solidFill>
              </a:rPr>
              <a:t>Lasso</a:t>
            </a:r>
            <a:r>
              <a:rPr lang="cs-CZ" sz="2800" dirty="0">
                <a:solidFill>
                  <a:srgbClr val="FF0000"/>
                </a:solidFill>
              </a:rPr>
              <a:t/>
            </a:r>
            <a:br>
              <a:rPr lang="cs-CZ" sz="2800" dirty="0">
                <a:solidFill>
                  <a:srgbClr val="FF0000"/>
                </a:solidFill>
              </a:rPr>
            </a:br>
            <a:r>
              <a:rPr lang="cs-CZ" sz="2800" dirty="0" smtClean="0">
                <a:solidFill>
                  <a:srgbClr val="FF0000"/>
                </a:solidFill>
              </a:rPr>
              <a:t> (Holandsko)</a:t>
            </a:r>
            <a:br>
              <a:rPr lang="cs-CZ" sz="2800" dirty="0" smtClean="0">
                <a:solidFill>
                  <a:srgbClr val="FF0000"/>
                </a:solidFill>
              </a:rPr>
            </a:b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                                Giovanni </a:t>
            </a:r>
            <a:r>
              <a:rPr lang="cs-CZ" sz="2800" dirty="0">
                <a:solidFill>
                  <a:srgbClr val="FF0000"/>
                </a:solidFill>
              </a:rPr>
              <a:t>da </a:t>
            </a:r>
            <a:r>
              <a:rPr lang="cs-CZ" sz="2800" dirty="0" err="1" smtClean="0">
                <a:solidFill>
                  <a:srgbClr val="FF0000"/>
                </a:solidFill>
              </a:rPr>
              <a:t>Palestrina</a:t>
            </a:r>
            <a:r>
              <a:rPr lang="cs-CZ" sz="2800" dirty="0" smtClean="0">
                <a:solidFill>
                  <a:srgbClr val="FF0000"/>
                </a:solidFill>
              </a:rPr>
              <a:t/>
            </a:r>
            <a:br>
              <a:rPr lang="cs-CZ" sz="2800" dirty="0" smtClean="0">
                <a:solidFill>
                  <a:srgbClr val="FF0000"/>
                </a:solidFill>
              </a:rPr>
            </a:b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srgbClr val="FF0000"/>
                </a:solidFill>
              </a:rPr>
              <a:t>                                            (Itálie)                </a:t>
            </a:r>
            <a:endParaRPr lang="cs-CZ" sz="2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92696"/>
            <a:ext cx="3030035" cy="3572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97187"/>
            <a:ext cx="2848347" cy="3668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77526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5445224"/>
            <a:ext cx="6512511" cy="6994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5361776"/>
          </a:xfrm>
        </p:spPr>
        <p:txBody>
          <a:bodyPr/>
          <a:lstStyle/>
          <a:p>
            <a:r>
              <a:rPr lang="cs-CZ" dirty="0" smtClean="0"/>
              <a:t>Osamostatnění </a:t>
            </a:r>
            <a:r>
              <a:rPr lang="cs-CZ" b="1" dirty="0" smtClean="0"/>
              <a:t>nástrojových skladeb</a:t>
            </a:r>
            <a:r>
              <a:rPr lang="cs-CZ" dirty="0"/>
              <a:t> </a:t>
            </a:r>
            <a:r>
              <a:rPr lang="cs-CZ" dirty="0" smtClean="0"/>
              <a:t>= v 15. </a:t>
            </a:r>
            <a:r>
              <a:rPr lang="cs-CZ" dirty="0" smtClean="0"/>
              <a:t>             a </a:t>
            </a:r>
            <a:r>
              <a:rPr lang="cs-CZ" dirty="0" smtClean="0"/>
              <a:t>16. století se začaly psát skladby jen </a:t>
            </a:r>
            <a:r>
              <a:rPr lang="cs-CZ" dirty="0" smtClean="0"/>
              <a:t>                    pro </a:t>
            </a:r>
            <a:r>
              <a:rPr lang="cs-CZ" dirty="0" smtClean="0"/>
              <a:t>nástroj, zvláště varhany a virginal (druh cembala).</a:t>
            </a:r>
          </a:p>
          <a:p>
            <a:r>
              <a:rPr lang="cs-CZ" dirty="0" smtClean="0"/>
              <a:t>Konec 16. století = vznik prvních skupin nástrojů. </a:t>
            </a:r>
          </a:p>
          <a:p>
            <a:r>
              <a:rPr lang="cs-CZ" u="sng" dirty="0" smtClean="0"/>
              <a:t>Chrámová hudba</a:t>
            </a:r>
            <a:r>
              <a:rPr lang="cs-CZ" dirty="0" smtClean="0"/>
              <a:t> – rozdělena podle druhů křesťanského vyznání:</a:t>
            </a:r>
          </a:p>
          <a:p>
            <a:r>
              <a:rPr lang="cs-CZ" dirty="0" smtClean="0"/>
              <a:t>A) </a:t>
            </a:r>
            <a:r>
              <a:rPr lang="cs-CZ" b="1" dirty="0" smtClean="0">
                <a:solidFill>
                  <a:srgbClr val="FF0000"/>
                </a:solidFill>
              </a:rPr>
              <a:t>katolická</a:t>
            </a:r>
            <a:r>
              <a:rPr lang="cs-CZ" b="1" dirty="0" smtClean="0"/>
              <a:t> – velké chrámové skladby,</a:t>
            </a:r>
          </a:p>
          <a:p>
            <a:r>
              <a:rPr lang="cs-CZ" dirty="0" smtClean="0"/>
              <a:t>B) </a:t>
            </a:r>
            <a:r>
              <a:rPr lang="cs-CZ" b="1" dirty="0" smtClean="0">
                <a:solidFill>
                  <a:srgbClr val="FF0000"/>
                </a:solidFill>
              </a:rPr>
              <a:t>protestantská</a:t>
            </a:r>
            <a:r>
              <a:rPr lang="cs-CZ" b="1" dirty="0" smtClean="0"/>
              <a:t> – odmítání nástrojové hudby, kromě varhan, důraz na zpěv lidu.</a:t>
            </a:r>
          </a:p>
          <a:p>
            <a:r>
              <a:rPr lang="cs-CZ" b="1" dirty="0" smtClean="0"/>
              <a:t>Kánon </a:t>
            </a:r>
            <a:r>
              <a:rPr lang="cs-CZ" dirty="0" smtClean="0"/>
              <a:t>– oblíbená hudební forma renesance. </a:t>
            </a:r>
          </a:p>
        </p:txBody>
      </p:sp>
    </p:spTree>
    <p:extLst>
      <p:ext uri="{BB962C8B-B14F-4D97-AF65-F5344CB8AC3E}">
        <p14:creationId xmlns:p14="http://schemas.microsoft.com/office/powerpoint/2010/main" xmlns="" val="75683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Doplň představitele české renesanční hudby:</a:t>
            </a:r>
          </a:p>
          <a:p>
            <a:r>
              <a:rPr lang="cs-CZ" dirty="0" smtClean="0"/>
              <a:t>KRYŠTOF________________________________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30951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pl-PL" dirty="0"/>
              <a:t>Kryštof Harant z Polžic a </a:t>
            </a:r>
            <a:r>
              <a:rPr lang="pl-PL" dirty="0" smtClean="0"/>
              <a:t>Bezdružic.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1995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289" y="5229200"/>
            <a:ext cx="6512511" cy="720080"/>
          </a:xfrm>
        </p:spPr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065632"/>
          </a:xfrm>
        </p:spPr>
        <p:txBody>
          <a:bodyPr>
            <a:noAutofit/>
          </a:bodyPr>
          <a:lstStyle/>
          <a:p>
            <a:endParaRPr lang="cs-CZ" sz="1800" dirty="0"/>
          </a:p>
          <a:p>
            <a:r>
              <a:rPr lang="cs-CZ" sz="1800" dirty="0" smtClean="0"/>
              <a:t>Text je dílem </a:t>
            </a:r>
            <a:r>
              <a:rPr lang="cs-CZ" sz="1800" smtClean="0"/>
              <a:t>autorky ze dne </a:t>
            </a:r>
            <a:r>
              <a:rPr lang="cs-CZ" sz="1800" dirty="0" smtClean="0"/>
              <a:t>27. 11. 2011.</a:t>
            </a:r>
          </a:p>
          <a:p>
            <a:endParaRPr lang="cs-CZ" sz="1800" b="1" dirty="0" smtClean="0"/>
          </a:p>
          <a:p>
            <a:r>
              <a:rPr lang="cs-CZ" sz="1800" b="1" dirty="0" smtClean="0"/>
              <a:t>Obr. 1</a:t>
            </a:r>
            <a:r>
              <a:rPr lang="cs-CZ" sz="1800" dirty="0" smtClean="0"/>
              <a:t>: </a:t>
            </a:r>
            <a:r>
              <a:rPr lang="cs-CZ" sz="1800" dirty="0"/>
              <a:t>otevřená galerie Microsoft Office </a:t>
            </a:r>
            <a:r>
              <a:rPr lang="cs-CZ" sz="1800" dirty="0" smtClean="0"/>
              <a:t>27.11. 2011.</a:t>
            </a:r>
            <a:endParaRPr lang="cs-CZ" sz="1800" dirty="0"/>
          </a:p>
          <a:p>
            <a:endParaRPr lang="cs-CZ" sz="1800" dirty="0"/>
          </a:p>
          <a:p>
            <a:r>
              <a:rPr lang="cs-CZ" sz="1800" b="1" dirty="0"/>
              <a:t>Obr. </a:t>
            </a:r>
            <a:r>
              <a:rPr lang="cs-CZ" sz="1800" b="1" dirty="0" smtClean="0"/>
              <a:t>2</a:t>
            </a:r>
            <a:endParaRPr lang="cs-CZ" sz="1800" b="1" dirty="0"/>
          </a:p>
          <a:p>
            <a:r>
              <a:rPr lang="cs-CZ" sz="1800" i="1" dirty="0"/>
              <a:t>Www.cs.wikipedia.org</a:t>
            </a:r>
            <a:r>
              <a:rPr lang="cs-CZ" sz="1800" dirty="0"/>
              <a:t> [online]. c2011 [cit. 2011-11-27]. Orlando di </a:t>
            </a:r>
            <a:r>
              <a:rPr lang="cs-CZ" sz="1800" dirty="0" err="1"/>
              <a:t>Lasso</a:t>
            </a:r>
            <a:r>
              <a:rPr lang="cs-CZ" sz="1800" dirty="0"/>
              <a:t>. Dostupné z WWW:&lt;http://cs.wikipedia.org/wiki/</a:t>
            </a:r>
            <a:r>
              <a:rPr lang="cs-CZ" sz="1800" dirty="0" err="1"/>
              <a:t>Soubor:Orlande_de_Lassus.jpg</a:t>
            </a:r>
            <a:r>
              <a:rPr lang="cs-CZ" sz="1800" dirty="0"/>
              <a:t>&gt;.</a:t>
            </a:r>
          </a:p>
          <a:p>
            <a:endParaRPr lang="cs-CZ" sz="1800" b="1" dirty="0"/>
          </a:p>
          <a:p>
            <a:r>
              <a:rPr lang="cs-CZ" sz="1800" b="1" dirty="0"/>
              <a:t>Obr. </a:t>
            </a:r>
            <a:r>
              <a:rPr lang="cs-CZ" sz="1800" b="1" dirty="0" smtClean="0"/>
              <a:t>3</a:t>
            </a:r>
            <a:endParaRPr lang="cs-CZ" sz="1800" b="1" dirty="0"/>
          </a:p>
          <a:p>
            <a:r>
              <a:rPr lang="cs-CZ" sz="1800" i="1" dirty="0"/>
              <a:t>Www.cs.wikipedia.org</a:t>
            </a:r>
            <a:r>
              <a:rPr lang="cs-CZ" sz="1800" dirty="0"/>
              <a:t> [online]. c2011 [cit. 2011-11-27]. Giovanni </a:t>
            </a:r>
            <a:r>
              <a:rPr lang="cs-CZ" sz="1800" dirty="0" err="1"/>
              <a:t>Pierluigi</a:t>
            </a:r>
            <a:r>
              <a:rPr lang="cs-CZ" sz="1800" dirty="0"/>
              <a:t> da </a:t>
            </a:r>
            <a:r>
              <a:rPr lang="cs-CZ" sz="1800" dirty="0" err="1"/>
              <a:t>Palestrina</a:t>
            </a:r>
            <a:r>
              <a:rPr lang="cs-CZ" sz="1800" dirty="0"/>
              <a:t>. Dostupné z WWW:&lt;http://cs.wikipedia.org/wiki/Soubor: Giovanni_Pierluigi_da_Palestrina.jpg&gt;.</a:t>
            </a:r>
          </a:p>
          <a:p>
            <a:endParaRPr lang="cs-CZ" sz="1800" dirty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2517854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135</TotalTime>
  <Words>294</Words>
  <Application>Microsoft Office PowerPoint</Application>
  <PresentationFormat>Předvádění na obrazovce (4:3)</PresentationFormat>
  <Paragraphs>42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Snímek 1</vt:lpstr>
      <vt:lpstr>ANOTACE</vt:lpstr>
      <vt:lpstr> RENESANCE</vt:lpstr>
      <vt:lpstr>Snímek 4</vt:lpstr>
      <vt:lpstr>Orlando di Lasso  (Holandsko)                                   Giovanni da Palestrina                                              (Itálie)                </vt:lpstr>
      <vt:lpstr>Snímek 6</vt:lpstr>
      <vt:lpstr>1. ÚKOL</vt:lpstr>
      <vt:lpstr>ŘEŠENÍ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RENESANCE</dc:title>
  <dc:creator>08F3</dc:creator>
  <cp:lastModifiedBy>Dum</cp:lastModifiedBy>
  <cp:revision>37</cp:revision>
  <dcterms:created xsi:type="dcterms:W3CDTF">2011-11-25T10:52:38Z</dcterms:created>
  <dcterms:modified xsi:type="dcterms:W3CDTF">2013-02-25T20:20:08Z</dcterms:modified>
</cp:coreProperties>
</file>