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5"/>
  </p:notesMasterIdLst>
  <p:sldIdLst>
    <p:sldId id="265" r:id="rId2"/>
    <p:sldId id="264" r:id="rId3"/>
    <p:sldId id="256" r:id="rId4"/>
    <p:sldId id="257" r:id="rId5"/>
    <p:sldId id="258" r:id="rId6"/>
    <p:sldId id="259" r:id="rId7"/>
    <p:sldId id="260" r:id="rId8"/>
    <p:sldId id="261" r:id="rId9"/>
    <p:sldId id="263" r:id="rId10"/>
    <p:sldId id="266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7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800" dirty="0" smtClean="0"/>
            <a:t>NÁZEV: VY_32_INOVACE_05_Hudební výchova – 8. ročník</a:t>
          </a:r>
          <a:endParaRPr lang="cs-CZ" sz="18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 sz="180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 sz="1800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800" dirty="0" smtClean="0"/>
            <a:t>NÁZEV ŠKOLY: ZŠ Dolní Benešov, příspěvková organizace</a:t>
          </a:r>
          <a:endParaRPr lang="cs-CZ" sz="18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 sz="1800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 sz="1800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800" dirty="0" smtClean="0"/>
            <a:t>AUTOR: Mgr. Martina </a:t>
          </a:r>
          <a:r>
            <a:rPr lang="cs-CZ" sz="1800" dirty="0" err="1" smtClean="0"/>
            <a:t>Steyerová</a:t>
          </a:r>
          <a:endParaRPr lang="cs-CZ" sz="18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 sz="1800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 sz="1800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1800" dirty="0" smtClean="0"/>
            <a:t>TÉMA: Baroko</a:t>
          </a:r>
          <a:endParaRPr lang="cs-CZ" sz="18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 sz="180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 sz="1800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1800" dirty="0" smtClean="0"/>
            <a:t>ČÍSLO PROJEKTU: CZ.1.07/1.4.00/21.1262</a:t>
          </a:r>
          <a:endParaRPr lang="cs-CZ" sz="18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 sz="180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 sz="1800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DB37BE-3721-4FFC-B8DD-4D89CE56B5B0}" type="presOf" srcId="{D1D4F407-5343-4D3F-B5B9-D407B03CAEB4}" destId="{AED2198E-93D5-4001-81B4-73124B309672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6A9AB886-C571-4CD4-83F8-6DF8AC42CD31}" type="presOf" srcId="{B651F6E3-6281-48DB-9319-2AEAFDAE7572}" destId="{619D679B-A015-4ECF-8348-D1034C574F40}" srcOrd="0" destOrd="0" presId="urn:microsoft.com/office/officeart/2005/8/layout/target3"/>
    <dgm:cxn modelId="{493468CE-F257-4727-A370-FDA6857967B8}" type="presOf" srcId="{D8197B8C-B260-4A16-BDF4-0947B075E274}" destId="{25B08C86-7E15-44DC-BE7F-FFB55DD49D12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41FEE236-8007-4200-8FE0-93582F2AC6A5}" type="presOf" srcId="{757F3AB3-0718-4624-B441-E567A8F0AB56}" destId="{333A1088-737F-45CB-B68E-254E46348037}" srcOrd="0" destOrd="0" presId="urn:microsoft.com/office/officeart/2005/8/layout/target3"/>
    <dgm:cxn modelId="{9782BF0D-A237-4547-9C81-D0385976A37F}" type="presOf" srcId="{D8197B8C-B260-4A16-BDF4-0947B075E274}" destId="{5A5FFA88-C948-4069-8E93-59FA12366E83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1C70BCD7-75B8-4359-8B80-7E1090F8A43D}" type="presOf" srcId="{D1D4F407-5343-4D3F-B5B9-D407B03CAEB4}" destId="{D005CE8C-CC26-4C3E-AC11-E15060ECD759}" srcOrd="0" destOrd="0" presId="urn:microsoft.com/office/officeart/2005/8/layout/target3"/>
    <dgm:cxn modelId="{82D5DDE7-15BF-4EA1-8B5F-3DDA8F550097}" type="presOf" srcId="{4C35D32F-0EAB-4CD7-82EE-45574DC2A586}" destId="{890E4F0B-2866-4A3F-A3C7-2A14B1797930}" srcOrd="1" destOrd="0" presId="urn:microsoft.com/office/officeart/2005/8/layout/target3"/>
    <dgm:cxn modelId="{42E76BC1-1785-4177-84B6-EAA792A53851}" type="presOf" srcId="{4C35D32F-0EAB-4CD7-82EE-45574DC2A586}" destId="{8BEBB6EC-1DAA-4CAC-8A25-BC0FCBD5DBD5}" srcOrd="0" destOrd="0" presId="urn:microsoft.com/office/officeart/2005/8/layout/target3"/>
    <dgm:cxn modelId="{5D28C00A-EC97-4331-AC69-80E7066B75AA}" type="presOf" srcId="{D1B46980-6531-4606-95E6-44980827E919}" destId="{2BE915AB-18AA-4053-B92C-3BFC9ED204BB}" srcOrd="1" destOrd="0" presId="urn:microsoft.com/office/officeart/2005/8/layout/target3"/>
    <dgm:cxn modelId="{2C1C3423-F64E-4675-BAFA-381D2CAAF7F3}" type="presOf" srcId="{B651F6E3-6281-48DB-9319-2AEAFDAE7572}" destId="{6BB5E863-4638-4E1D-BFDE-399D028AC4ED}" srcOrd="1" destOrd="0" presId="urn:microsoft.com/office/officeart/2005/8/layout/target3"/>
    <dgm:cxn modelId="{E609DCB1-8BC5-4D6F-9AAE-C78768A1B204}" type="presOf" srcId="{D1B46980-6531-4606-95E6-44980827E919}" destId="{6140AFEC-043D-4C43-A2F9-D0F5331DF3A3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8363C39F-A2FB-413D-AF0B-69F57498E432}" type="presParOf" srcId="{333A1088-737F-45CB-B68E-254E46348037}" destId="{F5ABB229-8D3B-4694-996A-96F23CF14429}" srcOrd="0" destOrd="0" presId="urn:microsoft.com/office/officeart/2005/8/layout/target3"/>
    <dgm:cxn modelId="{811B2E47-125F-4549-9589-22ABEF57532A}" type="presParOf" srcId="{333A1088-737F-45CB-B68E-254E46348037}" destId="{F41139FD-01EE-4571-8B17-4FB00FC51163}" srcOrd="1" destOrd="0" presId="urn:microsoft.com/office/officeart/2005/8/layout/target3"/>
    <dgm:cxn modelId="{84EAF4D9-706B-4D06-8EE1-0CFF7E534295}" type="presParOf" srcId="{333A1088-737F-45CB-B68E-254E46348037}" destId="{D005CE8C-CC26-4C3E-AC11-E15060ECD759}" srcOrd="2" destOrd="0" presId="urn:microsoft.com/office/officeart/2005/8/layout/target3"/>
    <dgm:cxn modelId="{F571EA74-CD25-4D0D-96DF-AAB278CC4388}" type="presParOf" srcId="{333A1088-737F-45CB-B68E-254E46348037}" destId="{2C702D82-9B77-49B7-9568-BB8EB47C3372}" srcOrd="3" destOrd="0" presId="urn:microsoft.com/office/officeart/2005/8/layout/target3"/>
    <dgm:cxn modelId="{B9CB89CC-4B10-47B3-8B80-845A3F024D2B}" type="presParOf" srcId="{333A1088-737F-45CB-B68E-254E46348037}" destId="{A52A0455-90FF-4808-ABD0-F02540D31D5A}" srcOrd="4" destOrd="0" presId="urn:microsoft.com/office/officeart/2005/8/layout/target3"/>
    <dgm:cxn modelId="{B9A84545-C842-450D-9CC8-2154A3190083}" type="presParOf" srcId="{333A1088-737F-45CB-B68E-254E46348037}" destId="{6140AFEC-043D-4C43-A2F9-D0F5331DF3A3}" srcOrd="5" destOrd="0" presId="urn:microsoft.com/office/officeart/2005/8/layout/target3"/>
    <dgm:cxn modelId="{F9CED903-ACCA-4DFE-A9DA-38061D6FA8ED}" type="presParOf" srcId="{333A1088-737F-45CB-B68E-254E46348037}" destId="{9358AC05-5D7D-4327-9F80-1AD486AEA664}" srcOrd="6" destOrd="0" presId="urn:microsoft.com/office/officeart/2005/8/layout/target3"/>
    <dgm:cxn modelId="{E5336B12-5B22-403A-9079-EEC7EB92B256}" type="presParOf" srcId="{333A1088-737F-45CB-B68E-254E46348037}" destId="{313FC574-E1CD-4FB4-B054-0B805CE0447D}" srcOrd="7" destOrd="0" presId="urn:microsoft.com/office/officeart/2005/8/layout/target3"/>
    <dgm:cxn modelId="{370F3BB2-958F-4A81-B754-3DFDE7CE63A2}" type="presParOf" srcId="{333A1088-737F-45CB-B68E-254E46348037}" destId="{619D679B-A015-4ECF-8348-D1034C574F40}" srcOrd="8" destOrd="0" presId="urn:microsoft.com/office/officeart/2005/8/layout/target3"/>
    <dgm:cxn modelId="{5C85EA97-790A-4CA9-A764-15AF8E091F5A}" type="presParOf" srcId="{333A1088-737F-45CB-B68E-254E46348037}" destId="{322283A8-4A27-4CDA-BAE3-F381106A9174}" srcOrd="9" destOrd="0" presId="urn:microsoft.com/office/officeart/2005/8/layout/target3"/>
    <dgm:cxn modelId="{630D6344-A47E-4ECD-9D62-CC80D2F8D1B7}" type="presParOf" srcId="{333A1088-737F-45CB-B68E-254E46348037}" destId="{FFC9F71D-1B4F-4AD9-A4A6-86ADEFC8AF5C}" srcOrd="10" destOrd="0" presId="urn:microsoft.com/office/officeart/2005/8/layout/target3"/>
    <dgm:cxn modelId="{7434A615-1257-41B1-96F9-9AF97AEA6375}" type="presParOf" srcId="{333A1088-737F-45CB-B68E-254E46348037}" destId="{25B08C86-7E15-44DC-BE7F-FFB55DD49D12}" srcOrd="11" destOrd="0" presId="urn:microsoft.com/office/officeart/2005/8/layout/target3"/>
    <dgm:cxn modelId="{309C1A14-70D5-4B03-9EDA-CE127D5D0E66}" type="presParOf" srcId="{333A1088-737F-45CB-B68E-254E46348037}" destId="{76644BE8-9D7C-4C09-B250-3D10AF48CBB7}" srcOrd="12" destOrd="0" presId="urn:microsoft.com/office/officeart/2005/8/layout/target3"/>
    <dgm:cxn modelId="{E16EF6C3-2B51-449E-8B3D-806E28595D98}" type="presParOf" srcId="{333A1088-737F-45CB-B68E-254E46348037}" destId="{EE85B701-7295-41C0-BA7A-34D3756A2AE6}" srcOrd="13" destOrd="0" presId="urn:microsoft.com/office/officeart/2005/8/layout/target3"/>
    <dgm:cxn modelId="{0D8821CF-5E96-4044-AC6A-114FE379CB2F}" type="presParOf" srcId="{333A1088-737F-45CB-B68E-254E46348037}" destId="{8BEBB6EC-1DAA-4CAC-8A25-BC0FCBD5DBD5}" srcOrd="14" destOrd="0" presId="urn:microsoft.com/office/officeart/2005/8/layout/target3"/>
    <dgm:cxn modelId="{90672617-D242-4EAF-AE47-814B098F1CE6}" type="presParOf" srcId="{333A1088-737F-45CB-B68E-254E46348037}" destId="{AED2198E-93D5-4001-81B4-73124B309672}" srcOrd="15" destOrd="0" presId="urn:microsoft.com/office/officeart/2005/8/layout/target3"/>
    <dgm:cxn modelId="{F024A822-8711-479E-980F-5B8D60DBA08B}" type="presParOf" srcId="{333A1088-737F-45CB-B68E-254E46348037}" destId="{2BE915AB-18AA-4053-B92C-3BFC9ED204BB}" srcOrd="16" destOrd="0" presId="urn:microsoft.com/office/officeart/2005/8/layout/target3"/>
    <dgm:cxn modelId="{6C058C4B-FFF7-4ABA-B1BC-0E0151A5E7B0}" type="presParOf" srcId="{333A1088-737F-45CB-B68E-254E46348037}" destId="{6BB5E863-4638-4E1D-BFDE-399D028AC4ED}" srcOrd="17" destOrd="0" presId="urn:microsoft.com/office/officeart/2005/8/layout/target3"/>
    <dgm:cxn modelId="{7C1DE802-69D5-421E-B28F-70BBA463D2B4}" type="presParOf" srcId="{333A1088-737F-45CB-B68E-254E46348037}" destId="{5A5FFA88-C948-4069-8E93-59FA12366E83}" srcOrd="18" destOrd="0" presId="urn:microsoft.com/office/officeart/2005/8/layout/target3"/>
    <dgm:cxn modelId="{255E47D9-8A8C-4DCF-8C16-727D5535902B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 ŠKOLY: ZŠ Dolní Benešov, příspěvková organizace</a:t>
          </a:r>
          <a:endParaRPr lang="cs-CZ" sz="18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AUTOR: Mgr. Martina </a:t>
          </a:r>
          <a:r>
            <a:rPr lang="cs-CZ" sz="1800" kern="1200" dirty="0" err="1" smtClean="0"/>
            <a:t>Steyerová</a:t>
          </a:r>
          <a:endParaRPr lang="cs-CZ" sz="18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 VY_32_INOVACE_05_Hudební výchova – 8. ročník</a:t>
          </a:r>
          <a:endParaRPr lang="cs-CZ" sz="18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TÉMA: Baroko</a:t>
          </a:r>
          <a:endParaRPr lang="cs-CZ" sz="18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ČÍSLO PROJEKTU: CZ.1.07/1.4.00/21.1262</a:t>
          </a:r>
          <a:endParaRPr lang="cs-CZ" sz="18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73E8F2-E541-4446-B51E-85D44E5C166C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220D19-20BD-4777-BFC9-B5ED5EF714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2807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220D19-20BD-4777-BFC9-B5ED5EF71434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54420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220D19-20BD-4777-BFC9-B5ED5EF71434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25879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http://www.goaml.cz/?q=housle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220D19-20BD-4777-BFC9-B5ED5EF71434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39736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7235827E-4EB9-4BD0-A050-7878C07FBC4D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A803AFC6-D2F4-4199-B9EA-D759BCF2CE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235827E-4EB9-4BD0-A050-7878C07FBC4D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803AFC6-D2F4-4199-B9EA-D759BCF2CE8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7235827E-4EB9-4BD0-A050-7878C07FBC4D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A803AFC6-D2F4-4199-B9EA-D759BCF2CE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5827E-4EB9-4BD0-A050-7878C07FBC4D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03AFC6-D2F4-4199-B9EA-D759BCF2CE88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5827E-4EB9-4BD0-A050-7878C07FBC4D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03AFC6-D2F4-4199-B9EA-D759BCF2CE88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235827E-4EB9-4BD0-A050-7878C07FBC4D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803AFC6-D2F4-4199-B9EA-D759BCF2CE8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5827E-4EB9-4BD0-A050-7878C07FBC4D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03AFC6-D2F4-4199-B9EA-D759BCF2CE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235827E-4EB9-4BD0-A050-7878C07FBC4D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803AFC6-D2F4-4199-B9EA-D759BCF2CE88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235827E-4EB9-4BD0-A050-7878C07FBC4D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803AFC6-D2F4-4199-B9EA-D759BCF2CE88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5827E-4EB9-4BD0-A050-7878C07FBC4D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03AFC6-D2F4-4199-B9EA-D759BCF2CE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5827E-4EB9-4BD0-A050-7878C07FBC4D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03AFC6-D2F4-4199-B9EA-D759BCF2CE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7235827E-4EB9-4BD0-A050-7878C07FBC4D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803AFC6-D2F4-4199-B9EA-D759BCF2CE8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717206085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5967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Žáci se formou prezentace seznámí s hudbou </a:t>
            </a:r>
            <a:r>
              <a:rPr lang="cs-CZ" dirty="0" smtClean="0"/>
              <a:t>baroka a jejími hlavními představiteli. </a:t>
            </a:r>
            <a:endParaRPr lang="cs-CZ" dirty="0" smtClean="0"/>
          </a:p>
          <a:p>
            <a:r>
              <a:rPr lang="cs-CZ" dirty="0" smtClean="0"/>
              <a:t>Formou </a:t>
            </a:r>
            <a:r>
              <a:rPr lang="cs-CZ" dirty="0"/>
              <a:t>zadaných úkolů si žáci budou své znalosti o daném období dále prohlubovat. </a:t>
            </a:r>
          </a:p>
        </p:txBody>
      </p:sp>
    </p:spTree>
    <p:extLst>
      <p:ext uri="{BB962C8B-B14F-4D97-AF65-F5344CB8AC3E}">
        <p14:creationId xmlns:p14="http://schemas.microsoft.com/office/powerpoint/2010/main" val="3869499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286000" y="620688"/>
            <a:ext cx="6172200" cy="1152128"/>
          </a:xfrm>
        </p:spPr>
        <p:txBody>
          <a:bodyPr/>
          <a:lstStyle/>
          <a:p>
            <a:r>
              <a:rPr lang="cs-CZ" dirty="0" smtClean="0"/>
              <a:t>BAROKO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286000" y="2348880"/>
            <a:ext cx="6172200" cy="4026042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420888"/>
            <a:ext cx="4524375" cy="3303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3691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Barokní hudba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cs-CZ" dirty="0" smtClean="0"/>
              <a:t>- 17. a 18. století,</a:t>
            </a:r>
          </a:p>
          <a:p>
            <a:pPr marL="0" indent="0" algn="just">
              <a:buNone/>
            </a:pPr>
            <a:endParaRPr lang="cs-CZ" dirty="0" smtClean="0"/>
          </a:p>
          <a:p>
            <a:pPr algn="just"/>
            <a:r>
              <a:rPr lang="cs-CZ" dirty="0" smtClean="0"/>
              <a:t>- důraz kladen na cit, majestátnost, vznešenost, náboženství, umění mělo člověka ohromit a vzbudit pokoru,</a:t>
            </a:r>
          </a:p>
          <a:p>
            <a:pPr marL="0" indent="0" algn="just">
              <a:buNone/>
            </a:pPr>
            <a:endParaRPr lang="cs-CZ" dirty="0" smtClean="0"/>
          </a:p>
          <a:p>
            <a:pPr algn="just"/>
            <a:r>
              <a:rPr lang="cs-CZ" dirty="0" smtClean="0"/>
              <a:t>- rozvíjí se nejen </a:t>
            </a:r>
            <a:r>
              <a:rPr lang="cs-CZ" b="1" dirty="0" smtClean="0"/>
              <a:t>vícehlasé skladby</a:t>
            </a:r>
            <a:r>
              <a:rPr lang="cs-CZ" dirty="0" smtClean="0"/>
              <a:t>, ale i skladby pro </a:t>
            </a:r>
            <a:r>
              <a:rPr lang="cs-CZ" b="1" dirty="0" smtClean="0"/>
              <a:t>jeden hlas </a:t>
            </a:r>
            <a:r>
              <a:rPr lang="cs-CZ" dirty="0" smtClean="0"/>
              <a:t>(zpěváka či hráče) s doprovodem,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- prosazení nových tónin známých dodnes: </a:t>
            </a:r>
            <a:r>
              <a:rPr lang="cs-CZ" b="1" dirty="0" smtClean="0"/>
              <a:t>durových a mollových</a:t>
            </a:r>
            <a:r>
              <a:rPr lang="cs-CZ" dirty="0" smtClean="0"/>
              <a:t>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65103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Vznik nových hudebních druhů a forem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cs-CZ" dirty="0" smtClean="0"/>
              <a:t>OPERA – vznik kolem r. 1600,</a:t>
            </a:r>
          </a:p>
          <a:p>
            <a:pPr marL="0" indent="0" algn="just">
              <a:buNone/>
            </a:pPr>
            <a:endParaRPr lang="cs-CZ" dirty="0" smtClean="0"/>
          </a:p>
          <a:p>
            <a:pPr algn="just"/>
            <a:r>
              <a:rPr lang="cs-CZ" dirty="0" smtClean="0"/>
              <a:t>KANTÁTA a ORATORIUM – skladba pro sbor, sóla a orchestr,</a:t>
            </a:r>
          </a:p>
          <a:p>
            <a:pPr marL="0" indent="0" algn="just">
              <a:buNone/>
            </a:pPr>
            <a:endParaRPr lang="cs-CZ" dirty="0" smtClean="0"/>
          </a:p>
          <a:p>
            <a:pPr algn="just"/>
            <a:r>
              <a:rPr lang="cs-CZ" dirty="0" smtClean="0"/>
              <a:t>SUITA – orchestrální nebo sólová skladba, v níž bylo seřazeno několik starých tanců za sebou (</a:t>
            </a:r>
            <a:r>
              <a:rPr lang="cs-CZ" dirty="0" err="1" smtClean="0"/>
              <a:t>allemande</a:t>
            </a:r>
            <a:r>
              <a:rPr lang="cs-CZ" dirty="0" smtClean="0"/>
              <a:t>, sarabanda, menuet…),</a:t>
            </a:r>
          </a:p>
          <a:p>
            <a:pPr marL="0" indent="0" algn="just">
              <a:buNone/>
            </a:pPr>
            <a:endParaRPr lang="cs-CZ" dirty="0" smtClean="0"/>
          </a:p>
          <a:p>
            <a:pPr algn="just"/>
            <a:r>
              <a:rPr lang="cs-CZ" dirty="0" smtClean="0"/>
              <a:t>KONCERT – dílo pro sólistu,</a:t>
            </a:r>
          </a:p>
          <a:p>
            <a:pPr marL="0" indent="0" algn="just">
              <a:buNone/>
            </a:pPr>
            <a:endParaRPr lang="cs-CZ" dirty="0" smtClean="0"/>
          </a:p>
          <a:p>
            <a:pPr algn="just"/>
            <a:r>
              <a:rPr lang="cs-CZ" dirty="0" smtClean="0"/>
              <a:t>FUGA – hudební forma vycházející z vícehlasu, více propracována. Tvůrcem fugy byl </a:t>
            </a:r>
            <a:r>
              <a:rPr lang="cs-CZ" b="1" dirty="0" smtClean="0"/>
              <a:t>J. S. Bach.</a:t>
            </a:r>
          </a:p>
          <a:p>
            <a:pPr marL="0" indent="0" algn="just">
              <a:buNone/>
            </a:pP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2353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Johann </a:t>
            </a:r>
            <a:r>
              <a:rPr lang="cs-CZ" dirty="0" err="1" smtClean="0">
                <a:solidFill>
                  <a:srgbClr val="FF0000"/>
                </a:solidFill>
              </a:rPr>
              <a:t>sebastian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bach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(1685 – 1750)</a:t>
            </a:r>
            <a:endParaRPr lang="cs-CZ" dirty="0"/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276872"/>
            <a:ext cx="4596782" cy="31519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65845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Nástrojová hudba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- v baroku rozkvět; zdokonalily se nástroje (skvělé varhany, složitá cembala), rozvíjela se technika hry na violu a housle. 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 smtClean="0"/>
              <a:t>- vznik prvních orchestrů (13 – 16 hráčů): smyčcové nástroje, cembalo, flétny (zobcové), lesní rohy, hoboje, fagoty.  </a:t>
            </a:r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4956" y="4183391"/>
            <a:ext cx="1870706" cy="23419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3967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OPERA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 smtClean="0"/>
              <a:t>Florentská </a:t>
            </a:r>
            <a:r>
              <a:rPr lang="cs-CZ" b="1" dirty="0" err="1" smtClean="0"/>
              <a:t>camerata</a:t>
            </a:r>
            <a:r>
              <a:rPr lang="cs-CZ" b="1" dirty="0"/>
              <a:t> </a:t>
            </a:r>
            <a:r>
              <a:rPr lang="cs-CZ" dirty="0" smtClean="0"/>
              <a:t>– společenství umělců ve Florencii, kde vznikala první díla.</a:t>
            </a:r>
          </a:p>
          <a:p>
            <a:endParaRPr lang="cs-CZ" dirty="0"/>
          </a:p>
          <a:p>
            <a:r>
              <a:rPr lang="cs-CZ" b="1" u="sng" dirty="0" err="1" smtClean="0"/>
              <a:t>Jacopo</a:t>
            </a:r>
            <a:r>
              <a:rPr lang="cs-CZ" b="1" u="sng" dirty="0" smtClean="0"/>
              <a:t> Peri</a:t>
            </a:r>
            <a:r>
              <a:rPr lang="cs-CZ" dirty="0" smtClean="0"/>
              <a:t> (1561 – 1633) – napsal </a:t>
            </a:r>
            <a:r>
              <a:rPr lang="cs-CZ" b="1" u="sng" dirty="0" smtClean="0"/>
              <a:t>první</a:t>
            </a:r>
            <a:r>
              <a:rPr lang="cs-CZ" dirty="0" smtClean="0"/>
              <a:t> operu </a:t>
            </a:r>
            <a:r>
              <a:rPr lang="cs-CZ" dirty="0" err="1" smtClean="0">
                <a:solidFill>
                  <a:srgbClr val="FF0000"/>
                </a:solidFill>
              </a:rPr>
              <a:t>Dafné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(1597), další pak </a:t>
            </a:r>
            <a:r>
              <a:rPr lang="cs-CZ" dirty="0" err="1" smtClean="0">
                <a:solidFill>
                  <a:srgbClr val="FF0000"/>
                </a:solidFill>
              </a:rPr>
              <a:t>Euridice</a:t>
            </a:r>
            <a:r>
              <a:rPr lang="cs-CZ" dirty="0" smtClean="0"/>
              <a:t> (1600).</a:t>
            </a:r>
          </a:p>
          <a:p>
            <a:endParaRPr lang="cs-CZ" dirty="0"/>
          </a:p>
          <a:p>
            <a:r>
              <a:rPr lang="cs-CZ" b="1" u="sng" dirty="0" smtClean="0"/>
              <a:t>Claudio</a:t>
            </a:r>
            <a:r>
              <a:rPr lang="cs-CZ" u="sng" dirty="0" smtClean="0"/>
              <a:t> </a:t>
            </a:r>
            <a:r>
              <a:rPr lang="cs-CZ" b="1" u="sng" dirty="0" err="1" smtClean="0"/>
              <a:t>Monteverdi</a:t>
            </a:r>
            <a:r>
              <a:rPr lang="cs-CZ" u="sng" dirty="0" smtClean="0"/>
              <a:t> </a:t>
            </a:r>
            <a:r>
              <a:rPr lang="cs-CZ" dirty="0" smtClean="0"/>
              <a:t>(1567 – 1643) – napsal operu </a:t>
            </a:r>
            <a:r>
              <a:rPr lang="cs-CZ" dirty="0" smtClean="0">
                <a:solidFill>
                  <a:srgbClr val="FF0000"/>
                </a:solidFill>
              </a:rPr>
              <a:t>Ariadna</a:t>
            </a:r>
            <a:r>
              <a:rPr lang="cs-CZ" dirty="0" smtClean="0"/>
              <a:t>.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433510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Nejslavnější autoři hudby baroka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772816"/>
            <a:ext cx="7467600" cy="4701136"/>
          </a:xfrm>
        </p:spPr>
        <p:txBody>
          <a:bodyPr/>
          <a:lstStyle/>
          <a:p>
            <a:r>
              <a:rPr lang="cs-CZ" b="1" dirty="0"/>
              <a:t>Johann </a:t>
            </a:r>
            <a:r>
              <a:rPr lang="cs-CZ" b="1" dirty="0" smtClean="0"/>
              <a:t>Sebastian Bach </a:t>
            </a:r>
            <a:r>
              <a:rPr lang="cs-CZ" dirty="0"/>
              <a:t>(1685 – 1750</a:t>
            </a:r>
            <a:r>
              <a:rPr lang="cs-CZ" dirty="0" smtClean="0"/>
              <a:t>) - tvůrce varhanních děl, nástrojových koncertů apod.</a:t>
            </a:r>
          </a:p>
          <a:p>
            <a:endParaRPr lang="cs-CZ" dirty="0" smtClean="0"/>
          </a:p>
          <a:p>
            <a:r>
              <a:rPr lang="cs-CZ" b="1" dirty="0" smtClean="0"/>
              <a:t>Georg Friedrich </a:t>
            </a:r>
            <a:r>
              <a:rPr lang="cs-CZ" b="1" dirty="0" err="1" smtClean="0"/>
              <a:t>Handel</a:t>
            </a:r>
            <a:r>
              <a:rPr lang="cs-CZ" b="1" dirty="0" smtClean="0"/>
              <a:t> </a:t>
            </a:r>
            <a:r>
              <a:rPr lang="cs-CZ" dirty="0" smtClean="0"/>
              <a:t>(1685 – 1759) – opery, koncertní skladby např. </a:t>
            </a:r>
            <a:r>
              <a:rPr lang="cs-CZ" i="1" dirty="0" smtClean="0"/>
              <a:t>Vodní hudba; Hudba ke královskému ohňostroji.</a:t>
            </a:r>
          </a:p>
          <a:p>
            <a:endParaRPr lang="cs-CZ" i="1" dirty="0"/>
          </a:p>
          <a:p>
            <a:r>
              <a:rPr lang="cs-CZ" b="1" dirty="0" smtClean="0"/>
              <a:t>Antonio </a:t>
            </a:r>
            <a:r>
              <a:rPr lang="cs-CZ" b="1" dirty="0" err="1" smtClean="0"/>
              <a:t>Vivaldi</a:t>
            </a:r>
            <a:r>
              <a:rPr lang="cs-CZ" b="1" dirty="0" smtClean="0"/>
              <a:t>, </a:t>
            </a:r>
          </a:p>
          <a:p>
            <a:pPr marL="0" indent="0">
              <a:buNone/>
            </a:pPr>
            <a:endParaRPr lang="cs-CZ" b="1" dirty="0" smtClean="0"/>
          </a:p>
          <a:p>
            <a:r>
              <a:rPr lang="cs-CZ" b="1" dirty="0" smtClean="0"/>
              <a:t>Georg Philipp </a:t>
            </a:r>
            <a:r>
              <a:rPr lang="cs-CZ" b="1" dirty="0" err="1" smtClean="0"/>
              <a:t>Teleman</a:t>
            </a:r>
            <a:r>
              <a:rPr lang="cs-CZ" b="1" dirty="0" smtClean="0"/>
              <a:t> </a:t>
            </a:r>
            <a:r>
              <a:rPr lang="cs-CZ" i="1" dirty="0" smtClean="0"/>
              <a:t>…</a:t>
            </a:r>
            <a:endParaRPr lang="cs-CZ" i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96672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1. ÚKOL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Vyhledej jméno operního skladatele z doby baroka (opera </a:t>
            </a:r>
            <a:r>
              <a:rPr lang="cs-CZ" dirty="0" err="1" smtClean="0"/>
              <a:t>Orfeo</a:t>
            </a:r>
            <a:r>
              <a:rPr lang="cs-CZ" dirty="0" smtClean="0"/>
              <a:t>).</a:t>
            </a:r>
          </a:p>
          <a:p>
            <a:r>
              <a:rPr lang="cs-CZ" dirty="0" smtClean="0"/>
              <a:t>___________________________________________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98435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2. ÚKOL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Vyhledej představitele české barokní hudby.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0128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1. ÚKOL</a:t>
            </a:r>
          </a:p>
          <a:p>
            <a:r>
              <a:rPr lang="cs-CZ" dirty="0" smtClean="0"/>
              <a:t>Claudio </a:t>
            </a:r>
            <a:r>
              <a:rPr lang="cs-CZ" dirty="0" err="1" smtClean="0"/>
              <a:t>Monteverdi</a:t>
            </a:r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2. ÚKOL</a:t>
            </a:r>
          </a:p>
          <a:p>
            <a:r>
              <a:rPr lang="cs-CZ" dirty="0"/>
              <a:t>Adam Michna z Otradovic, Pavel Josef Vejvanovský, Jan </a:t>
            </a:r>
            <a:r>
              <a:rPr lang="cs-CZ" dirty="0" err="1"/>
              <a:t>Dismas</a:t>
            </a:r>
            <a:r>
              <a:rPr lang="cs-CZ" dirty="0"/>
              <a:t> Zelenka, Bohuslav Matěj Černohorský a Šimon Brixi. </a:t>
            </a:r>
          </a:p>
        </p:txBody>
      </p:sp>
    </p:spTree>
    <p:extLst>
      <p:ext uri="{BB962C8B-B14F-4D97-AF65-F5344CB8AC3E}">
        <p14:creationId xmlns:p14="http://schemas.microsoft.com/office/powerpoint/2010/main" val="2829535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1800" dirty="0"/>
              <a:t>Text je dílem autorky ze dne 4</a:t>
            </a:r>
            <a:r>
              <a:rPr lang="cs-CZ" sz="1800" dirty="0" smtClean="0"/>
              <a:t>. 12. </a:t>
            </a:r>
            <a:r>
              <a:rPr lang="cs-CZ" sz="1800" dirty="0"/>
              <a:t>2011.</a:t>
            </a:r>
          </a:p>
          <a:p>
            <a:endParaRPr lang="cs-CZ" sz="1800" b="1" dirty="0"/>
          </a:p>
          <a:p>
            <a:r>
              <a:rPr lang="cs-CZ" sz="1800" b="1" dirty="0" smtClean="0"/>
              <a:t>Obrázky</a:t>
            </a:r>
            <a:r>
              <a:rPr lang="cs-CZ" sz="1800" dirty="0" smtClean="0"/>
              <a:t>: </a:t>
            </a:r>
            <a:r>
              <a:rPr lang="cs-CZ" sz="1800" dirty="0"/>
              <a:t>otevřená galerie Microsoft Office </a:t>
            </a:r>
            <a:r>
              <a:rPr lang="cs-CZ" sz="1800" dirty="0" smtClean="0"/>
              <a:t>4.12. </a:t>
            </a:r>
            <a:r>
              <a:rPr lang="cs-CZ" sz="1800" dirty="0"/>
              <a:t>2011.</a:t>
            </a:r>
          </a:p>
          <a:p>
            <a:pPr marL="0" indent="0">
              <a:buNone/>
            </a:pPr>
            <a:endParaRPr lang="cs-CZ" sz="18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27133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113</TotalTime>
  <Words>438</Words>
  <Application>Microsoft Office PowerPoint</Application>
  <PresentationFormat>Předvádění na obrazovce (4:3)</PresentationFormat>
  <Paragraphs>68</Paragraphs>
  <Slides>13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Arkýř</vt:lpstr>
      <vt:lpstr>Prezentace aplikace PowerPoint</vt:lpstr>
      <vt:lpstr>ANOTACE</vt:lpstr>
      <vt:lpstr>BAROKO</vt:lpstr>
      <vt:lpstr>Barokní hudba </vt:lpstr>
      <vt:lpstr>Vznik nových hudebních druhů a forem</vt:lpstr>
      <vt:lpstr>Johann sebastian bach (1685 – 1750)</vt:lpstr>
      <vt:lpstr>Nástrojová hudba</vt:lpstr>
      <vt:lpstr>OPERA</vt:lpstr>
      <vt:lpstr>Nejslavnější autoři hudby baroka</vt:lpstr>
      <vt:lpstr>1. ÚKOL</vt:lpstr>
      <vt:lpstr>2. ÚKOL</vt:lpstr>
      <vt:lpstr>ŘEŠENÍ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BAROKO</dc:title>
  <dc:creator>08F3</dc:creator>
  <cp:lastModifiedBy>08F3</cp:lastModifiedBy>
  <cp:revision>36</cp:revision>
  <dcterms:created xsi:type="dcterms:W3CDTF">2011-12-02T11:07:33Z</dcterms:created>
  <dcterms:modified xsi:type="dcterms:W3CDTF">2012-12-16T13:00:45Z</dcterms:modified>
</cp:coreProperties>
</file>