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0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2" r:id="rId11"/>
    <p:sldId id="265" r:id="rId12"/>
    <p:sldId id="266" r:id="rId13"/>
    <p:sldId id="267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VY_32_INOVACE_11_Hudební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Jazz - počátky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0AA988-FADB-4CE6-BB86-E770A776EA7B}" type="presOf" srcId="{D1B46980-6531-4606-95E6-44980827E919}" destId="{2BE915AB-18AA-4053-B92C-3BFC9ED204BB}" srcOrd="1" destOrd="0" presId="urn:microsoft.com/office/officeart/2005/8/layout/target3"/>
    <dgm:cxn modelId="{05E3B4EA-41B8-4774-AC13-C1980BAAD26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4B8244-E13E-4561-A1AB-B8D9831E364B}" type="presOf" srcId="{D8197B8C-B260-4A16-BDF4-0947B075E274}" destId="{5A5FFA88-C948-4069-8E93-59FA12366E83}" srcOrd="1" destOrd="0" presId="urn:microsoft.com/office/officeart/2005/8/layout/target3"/>
    <dgm:cxn modelId="{4804A58B-AF9D-4B3C-A7FC-5A9601E0977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D5D9555-5835-4F89-A222-645293A5825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184321A-1D5A-4E40-BBC4-177493501452}" type="presOf" srcId="{4C35D32F-0EAB-4CD7-82EE-45574DC2A586}" destId="{8BEBB6EC-1DAA-4CAC-8A25-BC0FCBD5DBD5}" srcOrd="0" destOrd="0" presId="urn:microsoft.com/office/officeart/2005/8/layout/target3"/>
    <dgm:cxn modelId="{94D1F79E-1CFA-440E-8F74-F94578CB2515}" type="presOf" srcId="{D8197B8C-B260-4A16-BDF4-0947B075E274}" destId="{25B08C86-7E15-44DC-BE7F-FFB55DD49D12}" srcOrd="0" destOrd="0" presId="urn:microsoft.com/office/officeart/2005/8/layout/target3"/>
    <dgm:cxn modelId="{57E8091A-2B0A-45C4-AE9C-ACA78E8F2D01}" type="presOf" srcId="{D1D4F407-5343-4D3F-B5B9-D407B03CAEB4}" destId="{D005CE8C-CC26-4C3E-AC11-E15060ECD759}" srcOrd="0" destOrd="0" presId="urn:microsoft.com/office/officeart/2005/8/layout/target3"/>
    <dgm:cxn modelId="{874FEB55-57C4-46F6-B810-D164E53ACA14}" type="presOf" srcId="{D1D4F407-5343-4D3F-B5B9-D407B03CAEB4}" destId="{AED2198E-93D5-4001-81B4-73124B309672}" srcOrd="1" destOrd="0" presId="urn:microsoft.com/office/officeart/2005/8/layout/target3"/>
    <dgm:cxn modelId="{C05EF38C-F299-4EA4-94B0-1511ABA2DA1B}" type="presOf" srcId="{757F3AB3-0718-4624-B441-E567A8F0AB56}" destId="{333A1088-737F-45CB-B68E-254E46348037}" srcOrd="0" destOrd="0" presId="urn:microsoft.com/office/officeart/2005/8/layout/target3"/>
    <dgm:cxn modelId="{3EC49960-6B89-4C0D-A1D7-04EAAFFEC8ED}" type="presOf" srcId="{4C35D32F-0EAB-4CD7-82EE-45574DC2A586}" destId="{890E4F0B-2866-4A3F-A3C7-2A14B1797930}" srcOrd="1" destOrd="0" presId="urn:microsoft.com/office/officeart/2005/8/layout/target3"/>
    <dgm:cxn modelId="{9C387A7B-A069-4368-B76A-38DEEBC1CC90}" type="presParOf" srcId="{333A1088-737F-45CB-B68E-254E46348037}" destId="{F5ABB229-8D3B-4694-996A-96F23CF14429}" srcOrd="0" destOrd="0" presId="urn:microsoft.com/office/officeart/2005/8/layout/target3"/>
    <dgm:cxn modelId="{B2236919-5E35-4F39-BD14-DCED6886E99E}" type="presParOf" srcId="{333A1088-737F-45CB-B68E-254E46348037}" destId="{F41139FD-01EE-4571-8B17-4FB00FC51163}" srcOrd="1" destOrd="0" presId="urn:microsoft.com/office/officeart/2005/8/layout/target3"/>
    <dgm:cxn modelId="{86503328-5B1C-408D-BEFC-5640F306026C}" type="presParOf" srcId="{333A1088-737F-45CB-B68E-254E46348037}" destId="{D005CE8C-CC26-4C3E-AC11-E15060ECD759}" srcOrd="2" destOrd="0" presId="urn:microsoft.com/office/officeart/2005/8/layout/target3"/>
    <dgm:cxn modelId="{E4DA531C-83CE-496F-8D07-FE547BEB635A}" type="presParOf" srcId="{333A1088-737F-45CB-B68E-254E46348037}" destId="{2C702D82-9B77-49B7-9568-BB8EB47C3372}" srcOrd="3" destOrd="0" presId="urn:microsoft.com/office/officeart/2005/8/layout/target3"/>
    <dgm:cxn modelId="{0EA80384-0580-4039-AC87-831EC0ECEEB9}" type="presParOf" srcId="{333A1088-737F-45CB-B68E-254E46348037}" destId="{A52A0455-90FF-4808-ABD0-F02540D31D5A}" srcOrd="4" destOrd="0" presId="urn:microsoft.com/office/officeart/2005/8/layout/target3"/>
    <dgm:cxn modelId="{F5228DAF-B15D-41A4-8248-42F35600D921}" type="presParOf" srcId="{333A1088-737F-45CB-B68E-254E46348037}" destId="{6140AFEC-043D-4C43-A2F9-D0F5331DF3A3}" srcOrd="5" destOrd="0" presId="urn:microsoft.com/office/officeart/2005/8/layout/target3"/>
    <dgm:cxn modelId="{C00D4A21-1DA6-4DA9-A904-97A738D7B645}" type="presParOf" srcId="{333A1088-737F-45CB-B68E-254E46348037}" destId="{9358AC05-5D7D-4327-9F80-1AD486AEA664}" srcOrd="6" destOrd="0" presId="urn:microsoft.com/office/officeart/2005/8/layout/target3"/>
    <dgm:cxn modelId="{B96A0EFB-452B-4287-A21C-179E04791AAF}" type="presParOf" srcId="{333A1088-737F-45CB-B68E-254E46348037}" destId="{313FC574-E1CD-4FB4-B054-0B805CE0447D}" srcOrd="7" destOrd="0" presId="urn:microsoft.com/office/officeart/2005/8/layout/target3"/>
    <dgm:cxn modelId="{B3152317-2EEE-4055-B808-4E5FF951E8CD}" type="presParOf" srcId="{333A1088-737F-45CB-B68E-254E46348037}" destId="{619D679B-A015-4ECF-8348-D1034C574F40}" srcOrd="8" destOrd="0" presId="urn:microsoft.com/office/officeart/2005/8/layout/target3"/>
    <dgm:cxn modelId="{0455E2EB-E255-466A-82CD-EF32C7EBFD11}" type="presParOf" srcId="{333A1088-737F-45CB-B68E-254E46348037}" destId="{322283A8-4A27-4CDA-BAE3-F381106A9174}" srcOrd="9" destOrd="0" presId="urn:microsoft.com/office/officeart/2005/8/layout/target3"/>
    <dgm:cxn modelId="{E34A0A5E-55C7-44A0-B119-18CD659AD0F6}" type="presParOf" srcId="{333A1088-737F-45CB-B68E-254E46348037}" destId="{FFC9F71D-1B4F-4AD9-A4A6-86ADEFC8AF5C}" srcOrd="10" destOrd="0" presId="urn:microsoft.com/office/officeart/2005/8/layout/target3"/>
    <dgm:cxn modelId="{13D03216-673C-420C-AFEF-E4D284000786}" type="presParOf" srcId="{333A1088-737F-45CB-B68E-254E46348037}" destId="{25B08C86-7E15-44DC-BE7F-FFB55DD49D12}" srcOrd="11" destOrd="0" presId="urn:microsoft.com/office/officeart/2005/8/layout/target3"/>
    <dgm:cxn modelId="{665EB076-DED9-43F1-9AC9-E0BA1AA4EC54}" type="presParOf" srcId="{333A1088-737F-45CB-B68E-254E46348037}" destId="{76644BE8-9D7C-4C09-B250-3D10AF48CBB7}" srcOrd="12" destOrd="0" presId="urn:microsoft.com/office/officeart/2005/8/layout/target3"/>
    <dgm:cxn modelId="{71131089-F264-469B-AF63-5040BB389C52}" type="presParOf" srcId="{333A1088-737F-45CB-B68E-254E46348037}" destId="{EE85B701-7295-41C0-BA7A-34D3756A2AE6}" srcOrd="13" destOrd="0" presId="urn:microsoft.com/office/officeart/2005/8/layout/target3"/>
    <dgm:cxn modelId="{C0B6B555-F785-4E5A-9BD6-6F9A841EA1D6}" type="presParOf" srcId="{333A1088-737F-45CB-B68E-254E46348037}" destId="{8BEBB6EC-1DAA-4CAC-8A25-BC0FCBD5DBD5}" srcOrd="14" destOrd="0" presId="urn:microsoft.com/office/officeart/2005/8/layout/target3"/>
    <dgm:cxn modelId="{D368AB7F-4404-4A1F-AF65-315A59AAE96F}" type="presParOf" srcId="{333A1088-737F-45CB-B68E-254E46348037}" destId="{AED2198E-93D5-4001-81B4-73124B309672}" srcOrd="15" destOrd="0" presId="urn:microsoft.com/office/officeart/2005/8/layout/target3"/>
    <dgm:cxn modelId="{A56D8D46-8966-4631-9C74-EBAF353419E6}" type="presParOf" srcId="{333A1088-737F-45CB-B68E-254E46348037}" destId="{2BE915AB-18AA-4053-B92C-3BFC9ED204BB}" srcOrd="16" destOrd="0" presId="urn:microsoft.com/office/officeart/2005/8/layout/target3"/>
    <dgm:cxn modelId="{9A686850-6645-4D4F-BED8-7F065BE56828}" type="presParOf" srcId="{333A1088-737F-45CB-B68E-254E46348037}" destId="{6BB5E863-4638-4E1D-BFDE-399D028AC4ED}" srcOrd="17" destOrd="0" presId="urn:microsoft.com/office/officeart/2005/8/layout/target3"/>
    <dgm:cxn modelId="{27C14762-E116-45DF-A449-522E8B927F06}" type="presParOf" srcId="{333A1088-737F-45CB-B68E-254E46348037}" destId="{5A5FFA88-C948-4069-8E93-59FA12366E83}" srcOrd="18" destOrd="0" presId="urn:microsoft.com/office/officeart/2005/8/layout/target3"/>
    <dgm:cxn modelId="{9738F58E-24D5-4E8F-9582-2535162FB62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VY_32_INOVACE_11_Hudební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Jazz - počátky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1E993E-8DD7-42DF-B0FC-F6C0B20AB8E7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C1B5A5-A3EA-444C-B8BE-0C024A9493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2442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http://jazzandblues.blogspot.cz/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C1B5A5-A3EA-444C-B8BE-0C024A94934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4308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C1B5A5-A3EA-444C-B8BE-0C024A94934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2744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http://cs.wikipedia.org/wiki/Soubor:ScottJoplin.jpeg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C1B5A5-A3EA-444C-B8BE-0C024A94934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9727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http://cs.wikipedia.org/wiki/Soubor:Louis_Armstrong_restored.jpg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C1B5A5-A3EA-444C-B8BE-0C024A949340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0491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 cstate="print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761F1B05-C227-4C91-8929-770F495A4BB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222ECBC6-8AF2-4786-8BCC-EBA5CEFCB2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557757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284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</a:t>
            </a:r>
            <a:r>
              <a:rPr lang="cs-CZ" dirty="0" smtClean="0"/>
              <a:t>počátky jazzu </a:t>
            </a:r>
            <a:r>
              <a:rPr lang="cs-CZ" dirty="0" smtClean="0"/>
              <a:t>                a s hlavními </a:t>
            </a:r>
            <a:r>
              <a:rPr lang="cs-CZ" dirty="0"/>
              <a:t>představiteli.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úkolu si prohloubí nabyté vědomosti. </a:t>
            </a:r>
          </a:p>
        </p:txBody>
      </p:sp>
    </p:spTree>
    <p:extLst>
      <p:ext uri="{BB962C8B-B14F-4D97-AF65-F5344CB8AC3E}">
        <p14:creationId xmlns:p14="http://schemas.microsoft.com/office/powerpoint/2010/main" xmlns="" val="105329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360000">
            <a:off x="6407004" y="1406556"/>
            <a:ext cx="1864179" cy="3369703"/>
          </a:xfrm>
        </p:spPr>
        <p:txBody>
          <a:bodyPr/>
          <a:lstStyle/>
          <a:p>
            <a:r>
              <a:rPr lang="cs-CZ" dirty="0" smtClean="0"/>
              <a:t>JAZZ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068960"/>
            <a:ext cx="3061576" cy="250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07384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1492 objevena Amerika, nastala kolonizace.</a:t>
            </a:r>
          </a:p>
          <a:p>
            <a:r>
              <a:rPr lang="cs-CZ" dirty="0" smtClean="0"/>
              <a:t>Kolonizátoři našli pracovní sílu v Africe a odtud lodě přivážely do Nového světa v podpalubí černé obyvatele. </a:t>
            </a:r>
          </a:p>
          <a:p>
            <a:r>
              <a:rPr lang="cs-CZ" dirty="0" smtClean="0"/>
              <a:t>Nastalo období otrokářství (zrušeno až v roce 1863 prezidentem USA Abrahamem Lincolnem).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946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Africká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Černí otroci si s sebou přiváželi zvyky, obřady a také hudbu, zpěv a tanec své rodné země. </a:t>
            </a:r>
          </a:p>
          <a:p>
            <a:r>
              <a:rPr lang="cs-CZ" dirty="0" smtClean="0"/>
              <a:t>Africká hudba</a:t>
            </a:r>
            <a:r>
              <a:rPr lang="cs-CZ" b="1" dirty="0" smtClean="0">
                <a:solidFill>
                  <a:srgbClr val="FF0000"/>
                </a:solidFill>
              </a:rPr>
              <a:t>: výrazný rytmus, tzv. </a:t>
            </a:r>
            <a:r>
              <a:rPr lang="cs-CZ" b="1" dirty="0" err="1" smtClean="0">
                <a:solidFill>
                  <a:srgbClr val="FF0000"/>
                </a:solidFill>
              </a:rPr>
              <a:t>polyrytmus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tj. současné zaznívání několika rytmických pásem.</a:t>
            </a:r>
          </a:p>
          <a:p>
            <a:r>
              <a:rPr lang="cs-CZ" dirty="0" smtClean="0"/>
              <a:t>Melodii černošských písní tvořilo několik ostře rytmizovaných tónů – </a:t>
            </a:r>
            <a:r>
              <a:rPr lang="cs-CZ" b="1" dirty="0" smtClean="0">
                <a:solidFill>
                  <a:srgbClr val="FF0000"/>
                </a:solidFill>
              </a:rPr>
              <a:t>riffy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149080"/>
            <a:ext cx="1400175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993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Afričani se v nové vlasti museli přizpůsobit. Bylo jim zakázáno bubnovat, aby se nedorozumívali, proto vznikaly první </a:t>
            </a:r>
            <a:r>
              <a:rPr lang="cs-CZ" b="1" dirty="0" smtClean="0">
                <a:solidFill>
                  <a:srgbClr val="FF0000"/>
                </a:solidFill>
              </a:rPr>
              <a:t>písně, ukolébavky</a:t>
            </a:r>
            <a:r>
              <a:rPr lang="cs-CZ" dirty="0" smtClean="0"/>
              <a:t> a do pracovního rytmu </a:t>
            </a:r>
            <a:r>
              <a:rPr lang="cs-CZ" b="1" dirty="0" smtClean="0">
                <a:solidFill>
                  <a:srgbClr val="FF0000"/>
                </a:solidFill>
              </a:rPr>
              <a:t>pracovní písně (</a:t>
            </a:r>
            <a:r>
              <a:rPr lang="cs-CZ" b="1" dirty="0" err="1" smtClean="0">
                <a:solidFill>
                  <a:srgbClr val="FF0000"/>
                </a:solidFill>
              </a:rPr>
              <a:t>worksongs</a:t>
            </a:r>
            <a:r>
              <a:rPr lang="cs-CZ" b="1" dirty="0" smtClean="0">
                <a:solidFill>
                  <a:srgbClr val="FF0000"/>
                </a:solidFill>
              </a:rPr>
              <a:t>), duchovní sborové písně (spirituály), </a:t>
            </a:r>
            <a:r>
              <a:rPr lang="cs-CZ" dirty="0" smtClean="0"/>
              <a:t>kde se střídal sólista, kazatel a sbor a také vzniklo </a:t>
            </a:r>
            <a:r>
              <a:rPr lang="cs-CZ" b="1" dirty="0" smtClean="0">
                <a:solidFill>
                  <a:srgbClr val="FF0000"/>
                </a:solidFill>
              </a:rPr>
              <a:t>blues</a:t>
            </a:r>
            <a:r>
              <a:rPr lang="cs-CZ" dirty="0" smtClean="0"/>
              <a:t>. Šlo o písně světské (necírkevní), s volnějším tempem, kde se zpěvák snažil vyzpívat ze svých problémů.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9068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32814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196752"/>
            <a:ext cx="7467600" cy="479297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Minstrelská představení </a:t>
            </a:r>
            <a:r>
              <a:rPr lang="cs-CZ" dirty="0" smtClean="0"/>
              <a:t>– na scénách kabaretů se objevovalo blues, kde jej předváděli běloši </a:t>
            </a:r>
            <a:r>
              <a:rPr lang="cs-CZ" dirty="0" smtClean="0"/>
              <a:t>                                      s </a:t>
            </a:r>
            <a:r>
              <a:rPr lang="cs-CZ" dirty="0" smtClean="0"/>
              <a:t>načerněnými tvářemi jako parodii. </a:t>
            </a:r>
          </a:p>
          <a:p>
            <a:r>
              <a:rPr lang="cs-CZ" dirty="0" smtClean="0"/>
              <a:t>Hl. nástrojem: </a:t>
            </a:r>
            <a:r>
              <a:rPr lang="cs-CZ" dirty="0" err="1" smtClean="0">
                <a:solidFill>
                  <a:srgbClr val="FF0000"/>
                </a:solidFill>
              </a:rPr>
              <a:t>banjo</a:t>
            </a:r>
            <a:r>
              <a:rPr lang="cs-CZ" dirty="0"/>
              <a:t> </a:t>
            </a:r>
            <a:r>
              <a:rPr lang="cs-CZ" dirty="0" smtClean="0"/>
              <a:t>– melodii ostře rytmizovalo.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52936"/>
            <a:ext cx="2491737" cy="34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137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tyl hry na </a:t>
            </a:r>
            <a:r>
              <a:rPr lang="cs-CZ" dirty="0" err="1" smtClean="0"/>
              <a:t>banjo</a:t>
            </a:r>
            <a:r>
              <a:rPr lang="cs-CZ" dirty="0" smtClean="0"/>
              <a:t> přejalo </a:t>
            </a:r>
            <a:r>
              <a:rPr lang="cs-CZ" dirty="0" smtClean="0">
                <a:solidFill>
                  <a:srgbClr val="FF0000"/>
                </a:solidFill>
              </a:rPr>
              <a:t>piano</a:t>
            </a:r>
            <a:r>
              <a:rPr lang="cs-CZ" dirty="0" smtClean="0"/>
              <a:t>. Skladba se nazývala </a:t>
            </a:r>
            <a:r>
              <a:rPr lang="cs-CZ" dirty="0" smtClean="0">
                <a:solidFill>
                  <a:srgbClr val="FF0000"/>
                </a:solidFill>
              </a:rPr>
              <a:t>ragtime</a:t>
            </a:r>
            <a:r>
              <a:rPr lang="cs-CZ" dirty="0" smtClean="0"/>
              <a:t>. Skladatelé ragtimů byli důkladně hudebně proškolení. Nejvýznamnějším byl </a:t>
            </a:r>
            <a:r>
              <a:rPr lang="cs-CZ" dirty="0" err="1" smtClean="0">
                <a:solidFill>
                  <a:srgbClr val="FF0000"/>
                </a:solidFill>
              </a:rPr>
              <a:t>Scott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Joplin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(1868 – 1917).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Tato hudba se hrála v Chicagu a Saint Louis (90. léta 19. století).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5960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Scott</a:t>
            </a:r>
            <a:r>
              <a:rPr lang="cs-CZ" dirty="0" smtClean="0"/>
              <a:t> </a:t>
            </a:r>
            <a:r>
              <a:rPr lang="cs-CZ" dirty="0" err="1" smtClean="0"/>
              <a:t>Joplin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38388"/>
            <a:ext cx="7467600" cy="434294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Obr. 4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0063" y="2060848"/>
            <a:ext cx="3096344" cy="3736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7540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New Orleans </a:t>
            </a:r>
            <a:r>
              <a:rPr lang="cs-CZ" dirty="0" smtClean="0"/>
              <a:t>– první centrum jazzové hudby. </a:t>
            </a:r>
            <a:r>
              <a:rPr lang="cs-CZ" dirty="0" smtClean="0"/>
              <a:t>                             Z </a:t>
            </a:r>
            <a:r>
              <a:rPr lang="cs-CZ" dirty="0" smtClean="0"/>
              <a:t>kombinace dechovky, ragtimů a dalších vlivů vznikl </a:t>
            </a:r>
            <a:r>
              <a:rPr lang="cs-CZ" dirty="0" smtClean="0">
                <a:solidFill>
                  <a:srgbClr val="FF0000"/>
                </a:solidFill>
              </a:rPr>
              <a:t>pochodový jazz</a:t>
            </a:r>
            <a:r>
              <a:rPr lang="cs-CZ" dirty="0" smtClean="0"/>
              <a:t>. Plnil funkci i taneční hudby. </a:t>
            </a:r>
            <a:endParaRPr lang="cs-CZ" dirty="0"/>
          </a:p>
          <a:p>
            <a:r>
              <a:rPr lang="cs-CZ" dirty="0" smtClean="0"/>
              <a:t>Složení kapely: trubka (klarinet), trombon, bicí, </a:t>
            </a:r>
            <a:r>
              <a:rPr lang="cs-CZ" dirty="0" err="1" smtClean="0"/>
              <a:t>souzaphon</a:t>
            </a:r>
            <a:r>
              <a:rPr lang="cs-CZ" dirty="0" smtClean="0"/>
              <a:t> (suzafon) a </a:t>
            </a:r>
            <a:r>
              <a:rPr lang="cs-CZ" dirty="0" err="1" smtClean="0"/>
              <a:t>banjo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Později: místo </a:t>
            </a:r>
            <a:r>
              <a:rPr lang="cs-CZ" dirty="0" err="1" smtClean="0"/>
              <a:t>souzaphonu</a:t>
            </a:r>
            <a:r>
              <a:rPr lang="cs-CZ" dirty="0" smtClean="0"/>
              <a:t> a </a:t>
            </a:r>
            <a:r>
              <a:rPr lang="cs-CZ" dirty="0" err="1" smtClean="0"/>
              <a:t>banja</a:t>
            </a:r>
            <a:r>
              <a:rPr lang="cs-CZ" dirty="0" smtClean="0"/>
              <a:t> přibyl kontrabas, kytara a piano – zrod </a:t>
            </a:r>
            <a:r>
              <a:rPr lang="cs-CZ" dirty="0" smtClean="0">
                <a:solidFill>
                  <a:srgbClr val="FF0000"/>
                </a:solidFill>
              </a:rPr>
              <a:t>klasického jazzu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222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Klasický jazz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Nejvýznamnější představitel klasického jazzu: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Louis Armstrong </a:t>
            </a:r>
            <a:r>
              <a:rPr lang="cs-CZ" dirty="0" smtClean="0"/>
              <a:t>(1900 – 1971)</a:t>
            </a:r>
          </a:p>
          <a:p>
            <a:pPr>
              <a:buFontTx/>
              <a:buChar char="-"/>
            </a:pPr>
            <a:r>
              <a:rPr lang="cs-CZ" dirty="0" smtClean="0"/>
              <a:t>na trubku se naučil hrát v polepšovně, kam se dostal, když jako třináctiletý na Silvestra vystřelil do vzduchu z pistole. </a:t>
            </a:r>
          </a:p>
          <a:p>
            <a:pPr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azzovou hudbu obohatil o nové možnosti hry </a:t>
            </a:r>
            <a:r>
              <a:rPr lang="cs-CZ" dirty="0" smtClean="0"/>
              <a:t>                            na </a:t>
            </a:r>
            <a:r>
              <a:rPr lang="cs-CZ" dirty="0" smtClean="0"/>
              <a:t>trubku (vysoké tóny, improvizace, osobitý zpěv </a:t>
            </a:r>
            <a:r>
              <a:rPr lang="cs-CZ" dirty="0" smtClean="0"/>
              <a:t>            tzv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rgbClr val="FF0000"/>
                </a:solidFill>
              </a:rPr>
              <a:t>scat</a:t>
            </a:r>
            <a:r>
              <a:rPr lang="cs-CZ" dirty="0" smtClean="0"/>
              <a:t> – zpěv na libovolně vybrané slabiky.)</a:t>
            </a:r>
          </a:p>
          <a:p>
            <a:pPr>
              <a:buFontTx/>
              <a:buChar char="-"/>
            </a:pPr>
            <a:r>
              <a:rPr lang="cs-CZ" dirty="0" smtClean="0"/>
              <a:t>V roce 1965 navštívil se svými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Stars</a:t>
            </a:r>
            <a:r>
              <a:rPr lang="cs-CZ" dirty="0" smtClean="0"/>
              <a:t> i Prahu.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778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Louis Armstrong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38388"/>
            <a:ext cx="7467600" cy="4486956"/>
          </a:xfrm>
        </p:spPr>
        <p:txBody>
          <a:bodyPr/>
          <a:lstStyle/>
          <a:p>
            <a:r>
              <a:rPr lang="cs-CZ" dirty="0" smtClean="0"/>
              <a:t>Obr. 5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5137" y="2492896"/>
            <a:ext cx="3960163" cy="3088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93954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544165"/>
          </a:xfrm>
        </p:spPr>
        <p:txBody>
          <a:bodyPr/>
          <a:lstStyle/>
          <a:p>
            <a:r>
              <a:rPr lang="cs-CZ" dirty="0" smtClean="0"/>
              <a:t>Chicago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268760"/>
            <a:ext cx="7467600" cy="5328592"/>
          </a:xfrm>
        </p:spPr>
        <p:txBody>
          <a:bodyPr/>
          <a:lstStyle/>
          <a:p>
            <a:r>
              <a:rPr lang="cs-CZ" dirty="0" smtClean="0"/>
              <a:t>Centrem jazzu po New Orleans se stalo </a:t>
            </a:r>
            <a:r>
              <a:rPr lang="cs-CZ" dirty="0" smtClean="0">
                <a:solidFill>
                  <a:srgbClr val="FF0000"/>
                </a:solidFill>
              </a:rPr>
              <a:t>Chicago.</a:t>
            </a:r>
            <a:r>
              <a:rPr lang="cs-CZ" dirty="0" smtClean="0"/>
              <a:t> Zde začínali jazz napodobovat i bělošští hudebníci. Takové kapely nesly název: </a:t>
            </a:r>
            <a:r>
              <a:rPr lang="cs-CZ" dirty="0" smtClean="0">
                <a:solidFill>
                  <a:srgbClr val="FF0000"/>
                </a:solidFill>
              </a:rPr>
              <a:t>dixieland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Jass</a:t>
            </a:r>
            <a:r>
              <a:rPr lang="cs-CZ" dirty="0" smtClean="0"/>
              <a:t> – </a:t>
            </a:r>
            <a:r>
              <a:rPr lang="cs-CZ" dirty="0" err="1" smtClean="0"/>
              <a:t>jazs</a:t>
            </a:r>
            <a:r>
              <a:rPr lang="cs-CZ" dirty="0" smtClean="0"/>
              <a:t>/jas - JAZZ</a:t>
            </a:r>
          </a:p>
          <a:p>
            <a:endParaRPr lang="cs-CZ" dirty="0" smtClean="0"/>
          </a:p>
          <a:p>
            <a:r>
              <a:rPr lang="cs-CZ" dirty="0" smtClean="0"/>
              <a:t>Jazz ovlivnil snad všechny druhy umění 20. století, ale hlavně hudbu. Objevuje se dodnes v populární </a:t>
            </a:r>
            <a:r>
              <a:rPr lang="cs-CZ" dirty="0" smtClean="0"/>
              <a:t>hudbě               </a:t>
            </a:r>
            <a:r>
              <a:rPr lang="cs-CZ" dirty="0" smtClean="0"/>
              <a:t>i rocku.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404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alespoň jeden název českého jazzového, </a:t>
            </a:r>
            <a:r>
              <a:rPr lang="cs-CZ" dirty="0" smtClean="0"/>
              <a:t>                        či </a:t>
            </a:r>
            <a:r>
              <a:rPr lang="cs-CZ" dirty="0" smtClean="0"/>
              <a:t>swingového orchestru.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7781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Např. Orchestr Gustava Broma.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16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Text je dílem autorky ze dne 1.4.2012.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Obrázky: otevřená </a:t>
            </a:r>
            <a:r>
              <a:rPr lang="cs-CZ" dirty="0"/>
              <a:t>galerie Microsoft Office </a:t>
            </a:r>
            <a:r>
              <a:rPr lang="cs-CZ" dirty="0" smtClean="0"/>
              <a:t>1.4. 2012.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Obr. </a:t>
            </a:r>
            <a:r>
              <a:rPr lang="cs-CZ" b="1" dirty="0" smtClean="0"/>
              <a:t>4</a:t>
            </a:r>
            <a:endParaRPr lang="cs-CZ" b="1" dirty="0"/>
          </a:p>
          <a:p>
            <a:r>
              <a:rPr lang="cs-CZ" i="1" dirty="0"/>
              <a:t>Www.cs.wikipedia.org</a:t>
            </a:r>
            <a:r>
              <a:rPr lang="cs-CZ" dirty="0"/>
              <a:t> [online]. c2012 [cit. 2012-04-01]. </a:t>
            </a:r>
            <a:r>
              <a:rPr lang="cs-CZ" dirty="0" err="1"/>
              <a:t>Scott</a:t>
            </a:r>
            <a:r>
              <a:rPr lang="cs-CZ" dirty="0"/>
              <a:t> </a:t>
            </a:r>
            <a:r>
              <a:rPr lang="cs-CZ" dirty="0" err="1"/>
              <a:t>Joplin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Soubor:ScottJoplin.jpeg</a:t>
            </a:r>
            <a:r>
              <a:rPr lang="cs-CZ" dirty="0"/>
              <a:t>&gt;.</a:t>
            </a:r>
          </a:p>
          <a:p>
            <a:endParaRPr lang="cs-CZ" dirty="0"/>
          </a:p>
          <a:p>
            <a:r>
              <a:rPr lang="cs-CZ" b="1" dirty="0"/>
              <a:t>Obr. 5</a:t>
            </a:r>
          </a:p>
          <a:p>
            <a:r>
              <a:rPr lang="cs-CZ" i="1" dirty="0"/>
              <a:t>Www.en.wikipedia.org</a:t>
            </a:r>
            <a:r>
              <a:rPr lang="cs-CZ" dirty="0"/>
              <a:t> [online]. c2012 [cit. 2012-04-01]. Louis Armstrong. Dostupné z WWW</a:t>
            </a:r>
            <a:r>
              <a:rPr lang="cs-CZ"/>
              <a:t>: </a:t>
            </a:r>
            <a:r>
              <a:rPr lang="cs-CZ" smtClean="0"/>
              <a:t>http://cs.wikipedia.org/wiki/Soubor:Louis_Armstrong_restored.jpg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561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134</TotalTime>
  <Words>592</Words>
  <Application>Microsoft Office PowerPoint</Application>
  <PresentationFormat>Předvádění na obrazovce (4:3)</PresentationFormat>
  <Paragraphs>82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Sketchbook</vt:lpstr>
      <vt:lpstr>Snímek 1</vt:lpstr>
      <vt:lpstr>ANOTACE</vt:lpstr>
      <vt:lpstr>JAZZ</vt:lpstr>
      <vt:lpstr>Z historie</vt:lpstr>
      <vt:lpstr>Africká hudba</vt:lpstr>
      <vt:lpstr>Snímek 6</vt:lpstr>
      <vt:lpstr>Snímek 7</vt:lpstr>
      <vt:lpstr>Snímek 8</vt:lpstr>
      <vt:lpstr>Scott Joplin</vt:lpstr>
      <vt:lpstr>Snímek 10</vt:lpstr>
      <vt:lpstr>Klasický jazz</vt:lpstr>
      <vt:lpstr>Louis Armstrong</vt:lpstr>
      <vt:lpstr>Chicago</vt:lpstr>
      <vt:lpstr>ÚKOL</vt:lpstr>
      <vt:lpstr>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JAZZ</dc:title>
  <dc:creator>08F3</dc:creator>
  <cp:lastModifiedBy>Dum</cp:lastModifiedBy>
  <cp:revision>39</cp:revision>
  <dcterms:created xsi:type="dcterms:W3CDTF">2012-03-23T05:35:04Z</dcterms:created>
  <dcterms:modified xsi:type="dcterms:W3CDTF">2013-02-25T20:26:00Z</dcterms:modified>
</cp:coreProperties>
</file>