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VY_32_INOVACE_20_Hudební výchova – 8. 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Vážná artificiální hudba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9207A4-B9A6-4DB9-9EC9-FA0DE5360746}" type="presOf" srcId="{D1D4F407-5343-4D3F-B5B9-D407B03CAEB4}" destId="{AED2198E-93D5-4001-81B4-73124B309672}" srcOrd="1" destOrd="0" presId="urn:microsoft.com/office/officeart/2005/8/layout/target3"/>
    <dgm:cxn modelId="{550CE971-BFFB-4B7C-AA62-8C89C8532FEE}" type="presOf" srcId="{B651F6E3-6281-48DB-9319-2AEAFDAE7572}" destId="{6BB5E863-4638-4E1D-BFDE-399D028AC4ED}" srcOrd="1" destOrd="0" presId="urn:microsoft.com/office/officeart/2005/8/layout/target3"/>
    <dgm:cxn modelId="{BB6E8276-D989-41F8-B014-7FA9F0C8521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3F4CCC0-90E7-44A8-84E5-DED87E0AC056}" type="presOf" srcId="{B651F6E3-6281-48DB-9319-2AEAFDAE7572}" destId="{619D679B-A015-4ECF-8348-D1034C574F40}" srcOrd="0" destOrd="0" presId="urn:microsoft.com/office/officeart/2005/8/layout/target3"/>
    <dgm:cxn modelId="{A97E165B-7DC3-42B4-A27B-2C0E80D92E53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727EC90-3FB8-4DBE-9DBE-C78D603C5216}" type="presOf" srcId="{D8197B8C-B260-4A16-BDF4-0947B075E274}" destId="{5A5FFA88-C948-4069-8E93-59FA12366E83}" srcOrd="1" destOrd="0" presId="urn:microsoft.com/office/officeart/2005/8/layout/target3"/>
    <dgm:cxn modelId="{7213AA88-22EF-49DE-819F-9430C0C10683}" type="presOf" srcId="{4C35D32F-0EAB-4CD7-82EE-45574DC2A586}" destId="{890E4F0B-2866-4A3F-A3C7-2A14B1797930}" srcOrd="1" destOrd="0" presId="urn:microsoft.com/office/officeart/2005/8/layout/target3"/>
    <dgm:cxn modelId="{EF970E51-DE62-442C-B0BC-9DD796423E8D}" type="presOf" srcId="{D8197B8C-B260-4A16-BDF4-0947B075E274}" destId="{25B08C86-7E15-44DC-BE7F-FFB55DD49D12}" srcOrd="0" destOrd="0" presId="urn:microsoft.com/office/officeart/2005/8/layout/target3"/>
    <dgm:cxn modelId="{093A517C-92D6-442A-9DA7-C37E19896C2E}" type="presOf" srcId="{757F3AB3-0718-4624-B441-E567A8F0AB56}" destId="{333A1088-737F-45CB-B68E-254E46348037}" srcOrd="0" destOrd="0" presId="urn:microsoft.com/office/officeart/2005/8/layout/target3"/>
    <dgm:cxn modelId="{A4F317A8-76E6-43C4-88F8-7B26C382AA63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2ABB040-7F81-497B-B67A-14E18DEFDFB3}" type="presOf" srcId="{D1B46980-6531-4606-95E6-44980827E919}" destId="{2BE915AB-18AA-4053-B92C-3BFC9ED204BB}" srcOrd="1" destOrd="0" presId="urn:microsoft.com/office/officeart/2005/8/layout/target3"/>
    <dgm:cxn modelId="{BC5CD12A-6116-480B-84D8-FB7AF0F6BDD4}" type="presParOf" srcId="{333A1088-737F-45CB-B68E-254E46348037}" destId="{F5ABB229-8D3B-4694-996A-96F23CF14429}" srcOrd="0" destOrd="0" presId="urn:microsoft.com/office/officeart/2005/8/layout/target3"/>
    <dgm:cxn modelId="{8F3A1C69-E458-4CA1-8298-437587B601A2}" type="presParOf" srcId="{333A1088-737F-45CB-B68E-254E46348037}" destId="{F41139FD-01EE-4571-8B17-4FB00FC51163}" srcOrd="1" destOrd="0" presId="urn:microsoft.com/office/officeart/2005/8/layout/target3"/>
    <dgm:cxn modelId="{EA58D4C6-C956-4E3B-8DF1-91718801ACAC}" type="presParOf" srcId="{333A1088-737F-45CB-B68E-254E46348037}" destId="{D005CE8C-CC26-4C3E-AC11-E15060ECD759}" srcOrd="2" destOrd="0" presId="urn:microsoft.com/office/officeart/2005/8/layout/target3"/>
    <dgm:cxn modelId="{B4D3C3B5-4C9A-4CB1-9341-704CD4DA01DA}" type="presParOf" srcId="{333A1088-737F-45CB-B68E-254E46348037}" destId="{2C702D82-9B77-49B7-9568-BB8EB47C3372}" srcOrd="3" destOrd="0" presId="urn:microsoft.com/office/officeart/2005/8/layout/target3"/>
    <dgm:cxn modelId="{174CB5DF-C5EE-41C3-A014-D228F5940B39}" type="presParOf" srcId="{333A1088-737F-45CB-B68E-254E46348037}" destId="{A52A0455-90FF-4808-ABD0-F02540D31D5A}" srcOrd="4" destOrd="0" presId="urn:microsoft.com/office/officeart/2005/8/layout/target3"/>
    <dgm:cxn modelId="{FD6D2ECF-2FCF-4960-8ADD-52EE46BED452}" type="presParOf" srcId="{333A1088-737F-45CB-B68E-254E46348037}" destId="{6140AFEC-043D-4C43-A2F9-D0F5331DF3A3}" srcOrd="5" destOrd="0" presId="urn:microsoft.com/office/officeart/2005/8/layout/target3"/>
    <dgm:cxn modelId="{93499766-8D50-467E-BF85-31A0EE54C9C4}" type="presParOf" srcId="{333A1088-737F-45CB-B68E-254E46348037}" destId="{9358AC05-5D7D-4327-9F80-1AD486AEA664}" srcOrd="6" destOrd="0" presId="urn:microsoft.com/office/officeart/2005/8/layout/target3"/>
    <dgm:cxn modelId="{C1081CBC-7AE1-46BF-9F8D-567ABFB8FE48}" type="presParOf" srcId="{333A1088-737F-45CB-B68E-254E46348037}" destId="{313FC574-E1CD-4FB4-B054-0B805CE0447D}" srcOrd="7" destOrd="0" presId="urn:microsoft.com/office/officeart/2005/8/layout/target3"/>
    <dgm:cxn modelId="{D2BE512C-F433-4EC2-8269-8DFFCFF8065D}" type="presParOf" srcId="{333A1088-737F-45CB-B68E-254E46348037}" destId="{619D679B-A015-4ECF-8348-D1034C574F40}" srcOrd="8" destOrd="0" presId="urn:microsoft.com/office/officeart/2005/8/layout/target3"/>
    <dgm:cxn modelId="{6D063E96-65EB-472D-9AFC-1A11770AA487}" type="presParOf" srcId="{333A1088-737F-45CB-B68E-254E46348037}" destId="{322283A8-4A27-4CDA-BAE3-F381106A9174}" srcOrd="9" destOrd="0" presId="urn:microsoft.com/office/officeart/2005/8/layout/target3"/>
    <dgm:cxn modelId="{AD41C003-C0B8-4CFF-9643-EA7844A8ED94}" type="presParOf" srcId="{333A1088-737F-45CB-B68E-254E46348037}" destId="{FFC9F71D-1B4F-4AD9-A4A6-86ADEFC8AF5C}" srcOrd="10" destOrd="0" presId="urn:microsoft.com/office/officeart/2005/8/layout/target3"/>
    <dgm:cxn modelId="{56F87E95-3896-4212-9623-1AE3FB8F4BB2}" type="presParOf" srcId="{333A1088-737F-45CB-B68E-254E46348037}" destId="{25B08C86-7E15-44DC-BE7F-FFB55DD49D12}" srcOrd="11" destOrd="0" presId="urn:microsoft.com/office/officeart/2005/8/layout/target3"/>
    <dgm:cxn modelId="{74FB2D69-76CD-49F8-A50E-243DBE03B7C1}" type="presParOf" srcId="{333A1088-737F-45CB-B68E-254E46348037}" destId="{76644BE8-9D7C-4C09-B250-3D10AF48CBB7}" srcOrd="12" destOrd="0" presId="urn:microsoft.com/office/officeart/2005/8/layout/target3"/>
    <dgm:cxn modelId="{C95EB64F-FA6B-47C5-9440-DCEACFE76100}" type="presParOf" srcId="{333A1088-737F-45CB-B68E-254E46348037}" destId="{EE85B701-7295-41C0-BA7A-34D3756A2AE6}" srcOrd="13" destOrd="0" presId="urn:microsoft.com/office/officeart/2005/8/layout/target3"/>
    <dgm:cxn modelId="{E5B961E4-24EB-4E4B-BB95-E9229ADE890B}" type="presParOf" srcId="{333A1088-737F-45CB-B68E-254E46348037}" destId="{8BEBB6EC-1DAA-4CAC-8A25-BC0FCBD5DBD5}" srcOrd="14" destOrd="0" presId="urn:microsoft.com/office/officeart/2005/8/layout/target3"/>
    <dgm:cxn modelId="{7A6DA5AF-850F-4B96-B3F6-440E1678618C}" type="presParOf" srcId="{333A1088-737F-45CB-B68E-254E46348037}" destId="{AED2198E-93D5-4001-81B4-73124B309672}" srcOrd="15" destOrd="0" presId="urn:microsoft.com/office/officeart/2005/8/layout/target3"/>
    <dgm:cxn modelId="{3E3282A3-582E-4186-A69B-242326651F28}" type="presParOf" srcId="{333A1088-737F-45CB-B68E-254E46348037}" destId="{2BE915AB-18AA-4053-B92C-3BFC9ED204BB}" srcOrd="16" destOrd="0" presId="urn:microsoft.com/office/officeart/2005/8/layout/target3"/>
    <dgm:cxn modelId="{923E1CDF-54CF-445C-A513-3D8C94FB2146}" type="presParOf" srcId="{333A1088-737F-45CB-B68E-254E46348037}" destId="{6BB5E863-4638-4E1D-BFDE-399D028AC4ED}" srcOrd="17" destOrd="0" presId="urn:microsoft.com/office/officeart/2005/8/layout/target3"/>
    <dgm:cxn modelId="{0DF5DE62-7DED-428E-9A28-4443632EE3B9}" type="presParOf" srcId="{333A1088-737F-45CB-B68E-254E46348037}" destId="{5A5FFA88-C948-4069-8E93-59FA12366E83}" srcOrd="18" destOrd="0" presId="urn:microsoft.com/office/officeart/2005/8/layout/target3"/>
    <dgm:cxn modelId="{370B8F61-0290-47D2-B56E-1B31CCE4226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2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2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2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2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2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2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VY_32_INOVACE_20_Hudební výchova – 8. ročník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2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2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Vážná artificiální hudba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2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2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F23E2B-5C1D-41A0-8EC8-5B850781EC9C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2B2066-9483-409B-9AB5-FA3D9191F1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2282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B2066-9483-409B-9AB5-FA3D9191F1F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3619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http://www.medienkunstnetz.de/works/fontana-mix/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B2066-9483-409B-9AB5-FA3D9191F1F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030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9" y="2819400"/>
            <a:ext cx="8686800" cy="1470025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5638800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28600"/>
            <a:ext cx="2819400" cy="1005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7511606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750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se formou prezentace seznámí s </a:t>
            </a:r>
            <a:r>
              <a:rPr lang="cs-CZ" dirty="0" smtClean="0"/>
              <a:t>artificiální hudbou 50. let a </a:t>
            </a:r>
            <a:r>
              <a:rPr lang="cs-CZ" dirty="0"/>
              <a:t>hlavními představiteli. Prostřednictvím úkolu si prohloubí nabyté vědomosti. </a:t>
            </a:r>
          </a:p>
        </p:txBody>
      </p:sp>
    </p:spTree>
    <p:extLst>
      <p:ext uri="{BB962C8B-B14F-4D97-AF65-F5344CB8AC3E}">
        <p14:creationId xmlns:p14="http://schemas.microsoft.com/office/powerpoint/2010/main" val="185251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Vážná artificiální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- od 50. let 20. století po současnost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5593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SERIÁLNÍ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r>
              <a:rPr lang="cs-CZ" dirty="0" smtClean="0"/>
              <a:t>SERIÁLNÍ HUDBA – skladatel si vytvoří vlastní řady stupnic (série) o různém počtu tónů, s nimiž pracuje. Lze si vytvářet i různé série délek tónů, síly zvuku, nástrojových barev  apod. </a:t>
            </a:r>
          </a:p>
          <a:p>
            <a:r>
              <a:rPr lang="cs-CZ" dirty="0" smtClean="0"/>
              <a:t>Tato takřka „matematicky“ tvořená hudba je pro běžného posluchače těžko srozumitelná a poslouchatelná. </a:t>
            </a:r>
          </a:p>
          <a:p>
            <a:endParaRPr lang="cs-CZ" b="1" dirty="0" smtClean="0"/>
          </a:p>
          <a:p>
            <a:r>
              <a:rPr lang="cs-CZ" b="1" dirty="0" smtClean="0"/>
              <a:t>Představitelé: </a:t>
            </a:r>
          </a:p>
          <a:p>
            <a:r>
              <a:rPr lang="cs-CZ" dirty="0" smtClean="0"/>
              <a:t>Olivier </a:t>
            </a:r>
            <a:r>
              <a:rPr lang="cs-CZ" dirty="0" err="1" smtClean="0"/>
              <a:t>Messiaen</a:t>
            </a:r>
            <a:endParaRPr lang="cs-CZ" dirty="0" smtClean="0"/>
          </a:p>
          <a:p>
            <a:r>
              <a:rPr lang="cs-CZ" dirty="0" err="1" smtClean="0"/>
              <a:t>Piere</a:t>
            </a:r>
            <a:r>
              <a:rPr lang="cs-CZ" dirty="0" smtClean="0"/>
              <a:t> </a:t>
            </a:r>
            <a:r>
              <a:rPr lang="cs-CZ" dirty="0" err="1" smtClean="0"/>
              <a:t>Boulez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00254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ELEKTRONICKÁ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Pokusy se zvuky tvořenými elektronickou cestou jsou doloženy již ve 20. a 30. letech 20. století (nástroje jako Martenotovy vlny, </a:t>
            </a:r>
            <a:r>
              <a:rPr lang="cs-CZ" dirty="0" err="1" smtClean="0"/>
              <a:t>trautonium</a:t>
            </a:r>
            <a:r>
              <a:rPr lang="cs-CZ" dirty="0" smtClean="0"/>
              <a:t>, </a:t>
            </a:r>
            <a:r>
              <a:rPr lang="cs-CZ" dirty="0" err="1" smtClean="0"/>
              <a:t>eterofon</a:t>
            </a:r>
            <a:r>
              <a:rPr lang="cs-CZ" dirty="0" smtClean="0"/>
              <a:t>). </a:t>
            </a:r>
          </a:p>
          <a:p>
            <a:r>
              <a:rPr lang="cs-CZ" dirty="0" smtClean="0"/>
              <a:t>V </a:t>
            </a:r>
            <a:r>
              <a:rPr lang="cs-CZ" b="1" dirty="0" smtClean="0"/>
              <a:t>Kolíně nad Rýnem </a:t>
            </a:r>
            <a:r>
              <a:rPr lang="cs-CZ" dirty="0" smtClean="0"/>
              <a:t>vzniklo první </a:t>
            </a:r>
            <a:r>
              <a:rPr lang="cs-CZ" b="1" dirty="0" smtClean="0"/>
              <a:t>studio elektronické hudby. </a:t>
            </a:r>
          </a:p>
          <a:p>
            <a:r>
              <a:rPr lang="cs-CZ" dirty="0" smtClean="0"/>
              <a:t>Osobnost: </a:t>
            </a:r>
            <a:r>
              <a:rPr lang="cs-CZ" dirty="0" err="1" smtClean="0"/>
              <a:t>Karlheinz</a:t>
            </a:r>
            <a:r>
              <a:rPr lang="cs-CZ" dirty="0" smtClean="0"/>
              <a:t> </a:t>
            </a:r>
            <a:r>
              <a:rPr lang="cs-CZ" dirty="0" err="1" smtClean="0"/>
              <a:t>Stockhausen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67026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ALEATORNÍ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Vznik v 50. a 60. letech 20. století.</a:t>
            </a:r>
          </a:p>
          <a:p>
            <a:r>
              <a:rPr lang="cs-CZ" dirty="0" smtClean="0"/>
              <a:t>Roli v aleatorní hudbě hraje </a:t>
            </a:r>
            <a:r>
              <a:rPr lang="cs-CZ" b="1" dirty="0" smtClean="0"/>
              <a:t>náhoda</a:t>
            </a:r>
            <a:r>
              <a:rPr lang="cs-CZ" dirty="0" smtClean="0"/>
              <a:t>.</a:t>
            </a:r>
          </a:p>
          <a:p>
            <a:r>
              <a:rPr lang="cs-CZ" dirty="0" smtClean="0"/>
              <a:t>Autor náhodně k sobě skládá různé hudební prvky. Notový materiál se liší od klasického zápisu. Interpret dílo dotváří na pódiu, motivy např. poskládá podle vlastního zvážení a momentální nálady. Každé takové dílo se pak stává neopakovatelným originálem. </a:t>
            </a:r>
          </a:p>
          <a:p>
            <a:r>
              <a:rPr lang="cs-CZ" b="1" dirty="0" smtClean="0"/>
              <a:t>Představitel: </a:t>
            </a:r>
            <a:r>
              <a:rPr lang="cs-CZ" dirty="0" smtClean="0"/>
              <a:t>John </a:t>
            </a:r>
            <a:r>
              <a:rPr lang="cs-CZ" dirty="0" err="1" smtClean="0"/>
              <a:t>Cage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01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GRAFICKÁ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Skladba není zapsaná v notách, ale zachycená pouze v grafické podobě. Je to „hudba pro oči“. Interpret převádí do hudební řeči své dojmy, které jsou v něm vyvolávány pohledem na grafický záznam skladby.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8708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 další hudební směry vážné artificiální hudby.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6244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Ř</a:t>
            </a:r>
            <a:r>
              <a:rPr lang="cs-CZ" dirty="0" smtClean="0"/>
              <a:t>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Např.: </a:t>
            </a:r>
          </a:p>
          <a:p>
            <a:r>
              <a:rPr lang="cs-CZ" dirty="0" smtClean="0"/>
              <a:t>Impresionismus</a:t>
            </a:r>
          </a:p>
          <a:p>
            <a:r>
              <a:rPr lang="cs-CZ" dirty="0" smtClean="0"/>
              <a:t>Dodekafonie</a:t>
            </a:r>
          </a:p>
          <a:p>
            <a:r>
              <a:rPr lang="cs-CZ" dirty="0" smtClean="0"/>
              <a:t>Expresionismus</a:t>
            </a:r>
          </a:p>
          <a:p>
            <a:r>
              <a:rPr lang="cs-CZ" dirty="0" smtClean="0"/>
              <a:t>Pařížská šestka</a:t>
            </a:r>
          </a:p>
          <a:p>
            <a:r>
              <a:rPr lang="cs-CZ" dirty="0" smtClean="0"/>
              <a:t>Novoklasicismus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244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mbria" pitchFamily="18" charset="0"/>
              </a:rPr>
              <a:t>Text je dílem autorky ze dne </a:t>
            </a:r>
            <a:r>
              <a:rPr lang="cs-CZ" dirty="0" smtClean="0">
                <a:latin typeface="Cambria" pitchFamily="18" charset="0"/>
              </a:rPr>
              <a:t>22. </a:t>
            </a:r>
            <a:r>
              <a:rPr lang="cs-CZ" dirty="0">
                <a:latin typeface="Cambria" pitchFamily="18" charset="0"/>
              </a:rPr>
              <a:t>11. 2012.</a:t>
            </a:r>
          </a:p>
          <a:p>
            <a:pPr marL="109728" indent="0">
              <a:buNone/>
            </a:pPr>
            <a:endParaRPr lang="cs-CZ" dirty="0"/>
          </a:p>
          <a:p>
            <a:pPr marL="0" indent="0">
              <a:spcBef>
                <a:spcPts val="0"/>
              </a:spcBef>
              <a:buClrTx/>
              <a:buSzTx/>
              <a:buNone/>
              <a:defRPr/>
            </a:pPr>
            <a:endParaRPr lang="cs-CZ" b="1" dirty="0" smtClean="0">
              <a:latin typeface="Cambria" pitchFamily="18" charset="0"/>
            </a:endParaRPr>
          </a:p>
          <a:p>
            <a:pPr marL="0" indent="0">
              <a:spcBef>
                <a:spcPts val="0"/>
              </a:spcBef>
              <a:buClrTx/>
              <a:buSzTx/>
              <a:buNone/>
              <a:defRPr/>
            </a:pPr>
            <a:endParaRPr lang="cs-CZ" dirty="0" smtClean="0">
              <a:latin typeface="Cambria" pitchFamily="18" charset="0"/>
            </a:endParaRPr>
          </a:p>
          <a:p>
            <a:pPr marL="0" indent="0">
              <a:spcBef>
                <a:spcPts val="0"/>
              </a:spcBef>
              <a:buClrTx/>
              <a:buSzTx/>
              <a:buNone/>
              <a:defRPr/>
            </a:pPr>
            <a:endParaRPr lang="cs-CZ" dirty="0">
              <a:latin typeface="Cambria" pitchFamily="18" charset="0"/>
            </a:endParaRPr>
          </a:p>
          <a:p>
            <a:endParaRPr lang="cs-CZ" dirty="0">
              <a:latin typeface="Cambria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402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Decatur">
      <a:dk1>
        <a:sysClr val="windowText" lastClr="000000"/>
      </a:dk1>
      <a:lt1>
        <a:sysClr val="window" lastClr="FFFFFF"/>
      </a:lt1>
      <a:dk2>
        <a:srgbClr val="55554A"/>
      </a:dk2>
      <a:lt2>
        <a:srgbClr val="D7DAE1"/>
      </a:lt2>
      <a:accent1>
        <a:srgbClr val="F4680B"/>
      </a:accent1>
      <a:accent2>
        <a:srgbClr val="ABB19F"/>
      </a:accent2>
      <a:accent3>
        <a:srgbClr val="948774"/>
      </a:accent3>
      <a:accent4>
        <a:srgbClr val="7EB8E7"/>
      </a:accent4>
      <a:accent5>
        <a:srgbClr val="E3B651"/>
      </a:accent5>
      <a:accent6>
        <a:srgbClr val="96756C"/>
      </a:accent6>
      <a:hlink>
        <a:srgbClr val="66AACD"/>
      </a:hlink>
      <a:folHlink>
        <a:srgbClr val="809DB3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TC101790490[[fn=Decatur]]</Template>
  <TotalTime>38</TotalTime>
  <Words>320</Words>
  <Application>Microsoft Office PowerPoint</Application>
  <PresentationFormat>Předvádění na obrazovce (4:3)</PresentationFormat>
  <Paragraphs>45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Decatur</vt:lpstr>
      <vt:lpstr>Prezentace aplikace PowerPoint</vt:lpstr>
      <vt:lpstr>ANOTACE</vt:lpstr>
      <vt:lpstr>Vážná artificiální hudba</vt:lpstr>
      <vt:lpstr>SERIÁLNÍ HUDBA</vt:lpstr>
      <vt:lpstr>ELEKTRONICKÁ HUDBA</vt:lpstr>
      <vt:lpstr>ALEATORNÍ HUDBA</vt:lpstr>
      <vt:lpstr>HUDBA GRAFICKÁ</vt:lpstr>
      <vt:lpstr>ÚKOL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08F3</dc:creator>
  <cp:lastModifiedBy>08F3</cp:lastModifiedBy>
  <cp:revision>13</cp:revision>
  <dcterms:created xsi:type="dcterms:W3CDTF">2012-11-30T18:39:07Z</dcterms:created>
  <dcterms:modified xsi:type="dcterms:W3CDTF">2012-12-16T14:41:07Z</dcterms:modified>
</cp:coreProperties>
</file>