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70" r:id="rId3"/>
    <p:sldId id="269" r:id="rId4"/>
    <p:sldId id="258" r:id="rId5"/>
    <p:sldId id="257" r:id="rId6"/>
    <p:sldId id="262" r:id="rId7"/>
    <p:sldId id="263" r:id="rId8"/>
    <p:sldId id="259" r:id="rId9"/>
    <p:sldId id="260" r:id="rId10"/>
    <p:sldId id="261" r:id="rId11"/>
    <p:sldId id="264" r:id="rId12"/>
    <p:sldId id="265" r:id="rId13"/>
    <p:sldId id="266" r:id="rId14"/>
    <p:sldId id="267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VY_32_INOVACE_01_Vlastivěda 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Stromská</a:t>
          </a:r>
          <a:r>
            <a:rPr lang="cs-CZ" sz="2000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Pravěk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A0247A-6083-4333-AA56-5E1E413B290B}" type="presOf" srcId="{4C35D32F-0EAB-4CD7-82EE-45574DC2A586}" destId="{890E4F0B-2866-4A3F-A3C7-2A14B1797930}" srcOrd="1" destOrd="0" presId="urn:microsoft.com/office/officeart/2005/8/layout/target3"/>
    <dgm:cxn modelId="{404A18AF-9D15-4FA5-9F4A-DFEF2E3589B1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5C2422-A6DF-47AE-84D0-B9F1BFB4024B}" type="presOf" srcId="{B651F6E3-6281-48DB-9319-2AEAFDAE7572}" destId="{6BB5E863-4638-4E1D-BFDE-399D028AC4ED}" srcOrd="1" destOrd="0" presId="urn:microsoft.com/office/officeart/2005/8/layout/target3"/>
    <dgm:cxn modelId="{0CF52860-83B1-4D79-BB1A-EC4C0FF71573}" type="presOf" srcId="{D8197B8C-B260-4A16-BDF4-0947B075E274}" destId="{25B08C86-7E15-44DC-BE7F-FFB55DD49D12}" srcOrd="0" destOrd="0" presId="urn:microsoft.com/office/officeart/2005/8/layout/target3"/>
    <dgm:cxn modelId="{8CCC3087-8D5C-4F42-BBF3-5FE10A121F85}" type="presOf" srcId="{D1B46980-6531-4606-95E6-44980827E919}" destId="{6140AFEC-043D-4C43-A2F9-D0F5331DF3A3}" srcOrd="0" destOrd="0" presId="urn:microsoft.com/office/officeart/2005/8/layout/target3"/>
    <dgm:cxn modelId="{63D041B7-053C-4A40-BFAA-F9E08B6D68F0}" type="presOf" srcId="{D1B46980-6531-4606-95E6-44980827E919}" destId="{2BE915AB-18AA-4053-B92C-3BFC9ED204BB}" srcOrd="1" destOrd="0" presId="urn:microsoft.com/office/officeart/2005/8/layout/target3"/>
    <dgm:cxn modelId="{101E65D8-6FD6-4B31-AB3C-D2C17CB0BE49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20F6101-EB8B-44D8-854D-CD670C1374B1}" type="presOf" srcId="{D1D4F407-5343-4D3F-B5B9-D407B03CAEB4}" destId="{AED2198E-93D5-4001-81B4-73124B309672}" srcOrd="1" destOrd="0" presId="urn:microsoft.com/office/officeart/2005/8/layout/target3"/>
    <dgm:cxn modelId="{24D91710-E073-4F16-A5FB-81741D6E373B}" type="presOf" srcId="{B651F6E3-6281-48DB-9319-2AEAFDAE7572}" destId="{619D679B-A015-4ECF-8348-D1034C574F40}" srcOrd="0" destOrd="0" presId="urn:microsoft.com/office/officeart/2005/8/layout/target3"/>
    <dgm:cxn modelId="{070CFFDB-C640-4752-B310-622850D68F91}" type="presOf" srcId="{4C35D32F-0EAB-4CD7-82EE-45574DC2A586}" destId="{8BEBB6EC-1DAA-4CAC-8A25-BC0FCBD5DBD5}" srcOrd="0" destOrd="0" presId="urn:microsoft.com/office/officeart/2005/8/layout/target3"/>
    <dgm:cxn modelId="{0F05EC90-13FC-4DC8-8FE7-F4BA4A5B7109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0024715-CB29-406C-961F-4FD05388FB46}" type="presParOf" srcId="{333A1088-737F-45CB-B68E-254E46348037}" destId="{F5ABB229-8D3B-4694-996A-96F23CF14429}" srcOrd="0" destOrd="0" presId="urn:microsoft.com/office/officeart/2005/8/layout/target3"/>
    <dgm:cxn modelId="{086F7B05-56D6-4F04-8A44-94E00D22E22A}" type="presParOf" srcId="{333A1088-737F-45CB-B68E-254E46348037}" destId="{F41139FD-01EE-4571-8B17-4FB00FC51163}" srcOrd="1" destOrd="0" presId="urn:microsoft.com/office/officeart/2005/8/layout/target3"/>
    <dgm:cxn modelId="{E44C5318-190B-4ACB-A29E-CC592226BA7B}" type="presParOf" srcId="{333A1088-737F-45CB-B68E-254E46348037}" destId="{D005CE8C-CC26-4C3E-AC11-E15060ECD759}" srcOrd="2" destOrd="0" presId="urn:microsoft.com/office/officeart/2005/8/layout/target3"/>
    <dgm:cxn modelId="{0EB9876B-BAEB-4EF2-90F1-8F2D15E75D55}" type="presParOf" srcId="{333A1088-737F-45CB-B68E-254E46348037}" destId="{2C702D82-9B77-49B7-9568-BB8EB47C3372}" srcOrd="3" destOrd="0" presId="urn:microsoft.com/office/officeart/2005/8/layout/target3"/>
    <dgm:cxn modelId="{AD2E315A-244E-4C0B-81E6-F33BB57FC090}" type="presParOf" srcId="{333A1088-737F-45CB-B68E-254E46348037}" destId="{A52A0455-90FF-4808-ABD0-F02540D31D5A}" srcOrd="4" destOrd="0" presId="urn:microsoft.com/office/officeart/2005/8/layout/target3"/>
    <dgm:cxn modelId="{B733CB46-986D-4601-894D-9E8D209BD9E2}" type="presParOf" srcId="{333A1088-737F-45CB-B68E-254E46348037}" destId="{6140AFEC-043D-4C43-A2F9-D0F5331DF3A3}" srcOrd="5" destOrd="0" presId="urn:microsoft.com/office/officeart/2005/8/layout/target3"/>
    <dgm:cxn modelId="{F2DED81A-556D-4894-A607-98B33C1FEB40}" type="presParOf" srcId="{333A1088-737F-45CB-B68E-254E46348037}" destId="{9358AC05-5D7D-4327-9F80-1AD486AEA664}" srcOrd="6" destOrd="0" presId="urn:microsoft.com/office/officeart/2005/8/layout/target3"/>
    <dgm:cxn modelId="{C4C17A6C-131B-46BF-A5E7-25249B46C3F8}" type="presParOf" srcId="{333A1088-737F-45CB-B68E-254E46348037}" destId="{313FC574-E1CD-4FB4-B054-0B805CE0447D}" srcOrd="7" destOrd="0" presId="urn:microsoft.com/office/officeart/2005/8/layout/target3"/>
    <dgm:cxn modelId="{0FAE9186-5C06-4880-8684-178B3B14FF3B}" type="presParOf" srcId="{333A1088-737F-45CB-B68E-254E46348037}" destId="{619D679B-A015-4ECF-8348-D1034C574F40}" srcOrd="8" destOrd="0" presId="urn:microsoft.com/office/officeart/2005/8/layout/target3"/>
    <dgm:cxn modelId="{D5F7579D-3982-4392-84D2-F4CC501EF288}" type="presParOf" srcId="{333A1088-737F-45CB-B68E-254E46348037}" destId="{322283A8-4A27-4CDA-BAE3-F381106A9174}" srcOrd="9" destOrd="0" presId="urn:microsoft.com/office/officeart/2005/8/layout/target3"/>
    <dgm:cxn modelId="{4CE53F17-DE88-4074-AF9D-5CB9DDC9491D}" type="presParOf" srcId="{333A1088-737F-45CB-B68E-254E46348037}" destId="{FFC9F71D-1B4F-4AD9-A4A6-86ADEFC8AF5C}" srcOrd="10" destOrd="0" presId="urn:microsoft.com/office/officeart/2005/8/layout/target3"/>
    <dgm:cxn modelId="{56969D99-B5D1-4CCA-9ECB-8D9A45C21208}" type="presParOf" srcId="{333A1088-737F-45CB-B68E-254E46348037}" destId="{25B08C86-7E15-44DC-BE7F-FFB55DD49D12}" srcOrd="11" destOrd="0" presId="urn:microsoft.com/office/officeart/2005/8/layout/target3"/>
    <dgm:cxn modelId="{E4AB2192-FA3C-442C-8751-44DD9EEC1C99}" type="presParOf" srcId="{333A1088-737F-45CB-B68E-254E46348037}" destId="{76644BE8-9D7C-4C09-B250-3D10AF48CBB7}" srcOrd="12" destOrd="0" presId="urn:microsoft.com/office/officeart/2005/8/layout/target3"/>
    <dgm:cxn modelId="{15C5025A-DE29-40BE-B58D-8B09EBED3262}" type="presParOf" srcId="{333A1088-737F-45CB-B68E-254E46348037}" destId="{EE85B701-7295-41C0-BA7A-34D3756A2AE6}" srcOrd="13" destOrd="0" presId="urn:microsoft.com/office/officeart/2005/8/layout/target3"/>
    <dgm:cxn modelId="{5EE96415-15EA-447C-9292-D37509F37137}" type="presParOf" srcId="{333A1088-737F-45CB-B68E-254E46348037}" destId="{8BEBB6EC-1DAA-4CAC-8A25-BC0FCBD5DBD5}" srcOrd="14" destOrd="0" presId="urn:microsoft.com/office/officeart/2005/8/layout/target3"/>
    <dgm:cxn modelId="{14B4A29D-1E69-4D80-A73D-D9AA9C648FA7}" type="presParOf" srcId="{333A1088-737F-45CB-B68E-254E46348037}" destId="{AED2198E-93D5-4001-81B4-73124B309672}" srcOrd="15" destOrd="0" presId="urn:microsoft.com/office/officeart/2005/8/layout/target3"/>
    <dgm:cxn modelId="{1DF14E04-5637-4E25-8D17-D211BAFD11B1}" type="presParOf" srcId="{333A1088-737F-45CB-B68E-254E46348037}" destId="{2BE915AB-18AA-4053-B92C-3BFC9ED204BB}" srcOrd="16" destOrd="0" presId="urn:microsoft.com/office/officeart/2005/8/layout/target3"/>
    <dgm:cxn modelId="{6E9484B9-D171-4891-BC85-FB669AB80067}" type="presParOf" srcId="{333A1088-737F-45CB-B68E-254E46348037}" destId="{6BB5E863-4638-4E1D-BFDE-399D028AC4ED}" srcOrd="17" destOrd="0" presId="urn:microsoft.com/office/officeart/2005/8/layout/target3"/>
    <dgm:cxn modelId="{6DC0DCB2-9507-4014-97A7-E52C11DE8620}" type="presParOf" srcId="{333A1088-737F-45CB-B68E-254E46348037}" destId="{5A5FFA88-C948-4069-8E93-59FA12366E83}" srcOrd="18" destOrd="0" presId="urn:microsoft.com/office/officeart/2005/8/layout/target3"/>
    <dgm:cxn modelId="{B063DD69-2DB2-4561-9DA7-BF5DC08CEA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Stromská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VY_32_INOVACE_01_Vlastivěda 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Pravěk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F6E4B-B0E2-4671-8B28-C10765B928A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732-89DD-49E0-A9D3-0F09548DE6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31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F6E4B-B0E2-4671-8B28-C10765B928A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732-89DD-49E0-A9D3-0F09548DE6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844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F6E4B-B0E2-4671-8B28-C10765B928A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732-89DD-49E0-A9D3-0F09548DE6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597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F6E4B-B0E2-4671-8B28-C10765B928A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732-89DD-49E0-A9D3-0F09548DE6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95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F6E4B-B0E2-4671-8B28-C10765B928A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732-89DD-49E0-A9D3-0F09548DE6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600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F6E4B-B0E2-4671-8B28-C10765B928A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732-89DD-49E0-A9D3-0F09548DE6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619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F6E4B-B0E2-4671-8B28-C10765B928A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732-89DD-49E0-A9D3-0F09548DE6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727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F6E4B-B0E2-4671-8B28-C10765B928A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732-89DD-49E0-A9D3-0F09548DE6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125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F6E4B-B0E2-4671-8B28-C10765B928A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732-89DD-49E0-A9D3-0F09548DE6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774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F6E4B-B0E2-4671-8B28-C10765B928A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732-89DD-49E0-A9D3-0F09548DE6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180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F6E4B-B0E2-4671-8B28-C10765B928A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732-89DD-49E0-A9D3-0F09548DE6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557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3F6E4B-B0E2-4671-8B28-C10765B928A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D64732-89DD-49E0-A9D3-0F09548DE6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789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826156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8985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60350"/>
            <a:ext cx="8229600" cy="586581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3600" b="1" dirty="0" smtClean="0"/>
              <a:t>Anotace</a:t>
            </a:r>
          </a:p>
          <a:p>
            <a:r>
              <a:rPr lang="cs-CZ" sz="3600" dirty="0" smtClean="0"/>
              <a:t>Prezentace je určena k opakování učiva o nejstarší etapě českých dějin. Žáci si učivo  lépe procvičí a upevní. Úkolem žáků je doplňovat vhodná slova do textu, přiřazovat správná slova podle významu. Žáci mají zpětnou vazbu při práci s interaktivní tabulí. Správné odpovědi se nachází na dalším snímku.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65279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Vlastivěda - 4.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PRAVĚK</a:t>
            </a:r>
          </a:p>
        </p:txBody>
      </p:sp>
    </p:spTree>
    <p:extLst>
      <p:ext uri="{BB962C8B-B14F-4D97-AF65-F5344CB8AC3E}">
        <p14:creationId xmlns:p14="http://schemas.microsoft.com/office/powerpoint/2010/main" val="234952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obyvatelé na našem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Odpověz na otázku:</a:t>
            </a:r>
          </a:p>
          <a:p>
            <a:pPr marL="0" indent="0">
              <a:buNone/>
            </a:pPr>
            <a:r>
              <a:rPr lang="cs-CZ" dirty="0" smtClean="0"/>
              <a:t>Jak se nazývá etapa českých dějin, ve které se usazují první lidé na našem území?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RAĚPVK</a:t>
            </a:r>
          </a:p>
          <a:p>
            <a:pPr marL="0" indent="0">
              <a:buNone/>
            </a:pPr>
            <a:r>
              <a:rPr lang="cs-CZ" dirty="0" smtClean="0"/>
              <a:t>Jak dlouho trvala tato etapa? Vylušti:</a:t>
            </a:r>
          </a:p>
          <a:p>
            <a:pPr marL="0" indent="0">
              <a:buNone/>
            </a:pPr>
            <a:r>
              <a:rPr lang="cs-CZ" dirty="0" smtClean="0"/>
              <a:t>Od </a:t>
            </a:r>
            <a:r>
              <a:rPr lang="cs-CZ" dirty="0" smtClean="0">
                <a:solidFill>
                  <a:srgbClr val="FF0000"/>
                </a:solidFill>
              </a:rPr>
              <a:t>35:7</a:t>
            </a:r>
            <a:r>
              <a:rPr lang="cs-CZ" dirty="0" smtClean="0"/>
              <a:t>. před našim letopočtem do </a:t>
            </a:r>
            <a:r>
              <a:rPr lang="cs-CZ" dirty="0" smtClean="0">
                <a:solidFill>
                  <a:srgbClr val="FF0000"/>
                </a:solidFill>
              </a:rPr>
              <a:t>20:4.</a:t>
            </a:r>
            <a:r>
              <a:rPr lang="cs-CZ" dirty="0" smtClean="0"/>
              <a:t> století našeho letopočtu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889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Pravěk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Od 5. století před našim letopočtem do 5. století našeho letopočtu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8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a kde žili pravěcí lidé?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Doplň vhodná slova z nabídky do vět:</a:t>
            </a:r>
          </a:p>
          <a:p>
            <a:pPr marL="0" indent="0">
              <a:buNone/>
            </a:pPr>
            <a:r>
              <a:rPr lang="cs-CZ" dirty="0" smtClean="0"/>
              <a:t>Nabídka: </a:t>
            </a:r>
            <a:r>
              <a:rPr lang="cs-CZ" dirty="0" smtClean="0">
                <a:solidFill>
                  <a:srgbClr val="FF0000"/>
                </a:solidFill>
              </a:rPr>
              <a:t>lovili, jeskyních, chatrče, z větví a kůlů, kožešiny, tlupách, oheň, jámách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Pravěcí lidé žili v…………. . Společně ………… velká zvířata. Znali také ……….., zdroj tepla a světla. Žili spolu v …………… nebo …………… Později si stavěli jednoduché……………… z ……………. a ……………. Nosili oděvy vyrobené z 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2546369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a kde žili pravěcí lidé?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Pravěcí lidé žili v </a:t>
            </a:r>
            <a:r>
              <a:rPr lang="cs-CZ" dirty="0" smtClean="0">
                <a:solidFill>
                  <a:srgbClr val="FF0000"/>
                </a:solidFill>
              </a:rPr>
              <a:t>tlupách. </a:t>
            </a:r>
            <a:r>
              <a:rPr lang="cs-CZ" dirty="0" smtClean="0"/>
              <a:t>Společně </a:t>
            </a:r>
            <a:r>
              <a:rPr lang="cs-CZ" dirty="0" smtClean="0">
                <a:solidFill>
                  <a:srgbClr val="FF0000"/>
                </a:solidFill>
              </a:rPr>
              <a:t>lovili </a:t>
            </a:r>
            <a:r>
              <a:rPr lang="cs-CZ" dirty="0" smtClean="0"/>
              <a:t>velká zvířata. Znali také </a:t>
            </a:r>
            <a:r>
              <a:rPr lang="cs-CZ" dirty="0" smtClean="0">
                <a:solidFill>
                  <a:srgbClr val="FF0000"/>
                </a:solidFill>
              </a:rPr>
              <a:t>oheň</a:t>
            </a:r>
            <a:r>
              <a:rPr lang="cs-CZ" dirty="0" smtClean="0"/>
              <a:t>, zdroj tepla a světla. Žili spolu v </a:t>
            </a:r>
            <a:r>
              <a:rPr lang="cs-CZ" dirty="0" smtClean="0">
                <a:solidFill>
                  <a:srgbClr val="FF0000"/>
                </a:solidFill>
              </a:rPr>
              <a:t>jeskyních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jámách. </a:t>
            </a:r>
            <a:r>
              <a:rPr lang="cs-CZ" dirty="0" smtClean="0"/>
              <a:t>Později si stavěli jednoduché </a:t>
            </a:r>
            <a:r>
              <a:rPr lang="cs-CZ" dirty="0" smtClean="0">
                <a:solidFill>
                  <a:srgbClr val="FF0000"/>
                </a:solidFill>
              </a:rPr>
              <a:t>chatrče </a:t>
            </a:r>
            <a:r>
              <a:rPr lang="cs-CZ" dirty="0" smtClean="0"/>
              <a:t>z </a:t>
            </a:r>
            <a:r>
              <a:rPr lang="cs-CZ" dirty="0" smtClean="0">
                <a:solidFill>
                  <a:srgbClr val="FF0000"/>
                </a:solidFill>
              </a:rPr>
              <a:t>větví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kůlů.</a:t>
            </a:r>
            <a:r>
              <a:rPr lang="cs-CZ" dirty="0" smtClean="0"/>
              <a:t> Nosili oděvy vyrobené z </a:t>
            </a:r>
            <a:r>
              <a:rPr lang="cs-CZ" dirty="0" smtClean="0">
                <a:solidFill>
                  <a:srgbClr val="FF0000"/>
                </a:solidFill>
              </a:rPr>
              <a:t>kožešiny.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41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Čím se pračlověk živil?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Seřaď  správně přeházená písmena:</a:t>
            </a:r>
          </a:p>
          <a:p>
            <a:pPr marL="0" indent="0">
              <a:buNone/>
            </a:pPr>
            <a:r>
              <a:rPr lang="cs-CZ" dirty="0" smtClean="0"/>
              <a:t>MHZY………………………………..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OUCIBR……………………………..</a:t>
            </a:r>
          </a:p>
          <a:p>
            <a:pPr marL="0" indent="0">
              <a:buNone/>
            </a:pPr>
            <a:r>
              <a:rPr lang="cs-CZ" dirty="0" smtClean="0"/>
              <a:t>VIČER………………………………..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ŘÍNKYKO TLIROSN…………………………..</a:t>
            </a:r>
          </a:p>
          <a:p>
            <a:pPr marL="0" indent="0">
              <a:buNone/>
            </a:pPr>
            <a:r>
              <a:rPr lang="cs-CZ" dirty="0" smtClean="0"/>
              <a:t>NÍSLE PDYLO………………………</a:t>
            </a:r>
          </a:p>
          <a:p>
            <a:pPr marL="0" indent="0">
              <a:buNone/>
            </a:pPr>
            <a:r>
              <a:rPr lang="cs-CZ" dirty="0" smtClean="0"/>
              <a:t>LIBYNY………………………………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2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se pračlověk živil?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HMYZ</a:t>
            </a:r>
          </a:p>
          <a:p>
            <a:r>
              <a:rPr lang="cs-CZ" dirty="0" smtClean="0"/>
              <a:t>BROUCI </a:t>
            </a:r>
          </a:p>
          <a:p>
            <a:r>
              <a:rPr lang="cs-CZ" dirty="0" smtClean="0"/>
              <a:t>ČERVI</a:t>
            </a:r>
          </a:p>
          <a:p>
            <a:r>
              <a:rPr lang="cs-CZ" dirty="0" smtClean="0"/>
              <a:t>KOŘÍNKY ROSTLIN</a:t>
            </a:r>
          </a:p>
          <a:p>
            <a:r>
              <a:rPr lang="cs-CZ" dirty="0" smtClean="0"/>
              <a:t>LESNÍ PLODY</a:t>
            </a:r>
          </a:p>
          <a:p>
            <a:r>
              <a:rPr lang="cs-CZ" dirty="0" smtClean="0"/>
              <a:t>BYLINY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491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Pravěcí lidé vyráběli nástroje i zbraně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z různých přírodních surovin:</a:t>
            </a:r>
            <a:endParaRPr lang="cs-CZ" dirty="0"/>
          </a:p>
        </p:txBody>
      </p:sp>
      <p:pic>
        <p:nvPicPr>
          <p:cNvPr id="1028" name="Picture 4" descr="C:\Users\08FQ\AppData\Local\Microsoft\Windows\Temporary Internet Files\Content.IE5\YHXV97WB\MC90035045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47712"/>
            <a:ext cx="1139228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FQ\AppData\Local\Microsoft\Windows\Temporary Internet Files\Content.IE5\Y667FT0E\MP9002892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016708"/>
            <a:ext cx="2232248" cy="165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FQ\AppData\Local\Microsoft\Windows\Temporary Internet Files\Content.IE5\VCH9GGW3\MP90014436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75290"/>
            <a:ext cx="2361456" cy="165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6751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nástrojů a zbraní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Přiřaď druhy nástrojů a zbraní k správným surovinám, ze kterých byly vyráběny: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Oštěp, luk, šíp, jehla, pěstní klín, hrot, harpuna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70C0"/>
                </a:solidFill>
              </a:rPr>
              <a:t>Dřevo  </a:t>
            </a:r>
            <a:r>
              <a:rPr lang="cs-CZ" dirty="0" smtClean="0"/>
              <a:t>                     </a:t>
            </a:r>
            <a:r>
              <a:rPr lang="cs-CZ" dirty="0" smtClean="0">
                <a:solidFill>
                  <a:srgbClr val="0070C0"/>
                </a:solidFill>
              </a:rPr>
              <a:t>kámen  </a:t>
            </a:r>
            <a:r>
              <a:rPr lang="cs-CZ" dirty="0" smtClean="0"/>
              <a:t>                     </a:t>
            </a:r>
            <a:r>
              <a:rPr lang="cs-CZ" dirty="0" smtClean="0">
                <a:solidFill>
                  <a:srgbClr val="0070C0"/>
                </a:solidFill>
              </a:rPr>
              <a:t>kost 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6599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dřeva: oštěp, lup a šíp</a:t>
            </a:r>
          </a:p>
          <a:p>
            <a:r>
              <a:rPr lang="cs-CZ" dirty="0" smtClean="0"/>
              <a:t>Z kamene: pěstní klín, hrot</a:t>
            </a:r>
          </a:p>
          <a:p>
            <a:r>
              <a:rPr lang="cs-CZ" dirty="0" smtClean="0"/>
              <a:t>Z kostí: jehla, harpuna, hrot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094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cs-CZ" dirty="0" smtClean="0"/>
              <a:t>Dělba práce mezi mužem a ženou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sz="2800" dirty="0" smtClean="0"/>
              <a:t>V pravěké společnosti byla práce rozdělena mezi muže a ženu. Rozhodni, jakou činnost vykonávala žena a co měl na starosti muž:</a:t>
            </a:r>
          </a:p>
          <a:p>
            <a:pPr marL="514350" indent="-514350">
              <a:buAutoNum type="arabicPeriod"/>
            </a:pPr>
            <a:r>
              <a:rPr lang="cs-CZ" dirty="0" smtClean="0"/>
              <a:t>Shánění obživy                                Ž           M</a:t>
            </a:r>
          </a:p>
          <a:p>
            <a:pPr marL="514350" indent="-514350">
              <a:buAutoNum type="arabicPeriod"/>
            </a:pPr>
            <a:r>
              <a:rPr lang="cs-CZ" dirty="0" smtClean="0"/>
              <a:t>Lov velkých zvířat                           Ž           M          </a:t>
            </a:r>
          </a:p>
          <a:p>
            <a:pPr marL="514350" indent="-514350">
              <a:buAutoNum type="arabicPeriod"/>
            </a:pPr>
            <a:r>
              <a:rPr lang="cs-CZ" dirty="0" smtClean="0"/>
              <a:t>Šití oděvů z kůže a kožešin            Ž          M</a:t>
            </a:r>
          </a:p>
          <a:p>
            <a:pPr marL="514350" indent="-514350">
              <a:buAutoNum type="arabicPeriod"/>
            </a:pPr>
            <a:r>
              <a:rPr lang="cs-CZ" dirty="0" smtClean="0"/>
              <a:t>Stavba obydlí                                   Ž          M</a:t>
            </a:r>
          </a:p>
          <a:p>
            <a:pPr marL="514350" indent="-514350">
              <a:buAutoNum type="arabicPeriod"/>
            </a:pPr>
            <a:r>
              <a:rPr lang="cs-CZ" dirty="0" smtClean="0"/>
              <a:t>Péče o děti                                       Ž          M</a:t>
            </a:r>
          </a:p>
          <a:p>
            <a:pPr marL="514350" indent="-514350">
              <a:buAutoNum type="arabicPeriod"/>
            </a:pPr>
            <a:r>
              <a:rPr lang="cs-CZ" dirty="0" smtClean="0"/>
              <a:t>Sběr plodin a příprava pokrmů    Ž           M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6243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Dělba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/>
              <a:t>Shánění obživy                                Ž           </a:t>
            </a:r>
            <a:r>
              <a:rPr lang="cs-CZ" dirty="0">
                <a:solidFill>
                  <a:srgbClr val="FF0000"/>
                </a:solidFill>
              </a:rPr>
              <a:t>M</a:t>
            </a:r>
          </a:p>
          <a:p>
            <a:pPr marL="514350" indent="-514350">
              <a:buAutoNum type="arabicPeriod"/>
            </a:pPr>
            <a:r>
              <a:rPr lang="cs-CZ" dirty="0"/>
              <a:t>Lov velkých zvířat                           Ž           </a:t>
            </a:r>
            <a:r>
              <a:rPr lang="cs-CZ" dirty="0">
                <a:solidFill>
                  <a:srgbClr val="FF0000"/>
                </a:solidFill>
              </a:rPr>
              <a:t>M </a:t>
            </a:r>
            <a:r>
              <a:rPr lang="cs-CZ" dirty="0"/>
              <a:t>         </a:t>
            </a:r>
          </a:p>
          <a:p>
            <a:pPr marL="514350" indent="-514350">
              <a:buAutoNum type="arabicPeriod"/>
            </a:pPr>
            <a:r>
              <a:rPr lang="cs-CZ" dirty="0"/>
              <a:t>Šití oděvů z kůže a kožešin           </a:t>
            </a:r>
            <a:r>
              <a:rPr lang="cs-CZ" dirty="0">
                <a:solidFill>
                  <a:srgbClr val="FF0000"/>
                </a:solidFill>
              </a:rPr>
              <a:t> Ž          </a:t>
            </a:r>
            <a:r>
              <a:rPr lang="cs-CZ" dirty="0"/>
              <a:t>M</a:t>
            </a:r>
          </a:p>
          <a:p>
            <a:pPr marL="514350" indent="-514350">
              <a:buAutoNum type="arabicPeriod"/>
            </a:pPr>
            <a:r>
              <a:rPr lang="cs-CZ" dirty="0"/>
              <a:t>Stavba obydlí                                   Ž          </a:t>
            </a:r>
            <a:r>
              <a:rPr lang="cs-CZ" dirty="0">
                <a:solidFill>
                  <a:srgbClr val="FF0000"/>
                </a:solidFill>
              </a:rPr>
              <a:t>M</a:t>
            </a:r>
          </a:p>
          <a:p>
            <a:pPr marL="514350" indent="-514350">
              <a:buAutoNum type="arabicPeriod"/>
            </a:pPr>
            <a:r>
              <a:rPr lang="cs-CZ" dirty="0"/>
              <a:t>Péče o děti                                       </a:t>
            </a:r>
            <a:r>
              <a:rPr lang="cs-CZ" dirty="0">
                <a:solidFill>
                  <a:srgbClr val="FF0000"/>
                </a:solidFill>
              </a:rPr>
              <a:t>Ž </a:t>
            </a:r>
            <a:r>
              <a:rPr lang="cs-CZ" dirty="0"/>
              <a:t>         M</a:t>
            </a:r>
          </a:p>
          <a:p>
            <a:pPr marL="514350" indent="-514350">
              <a:buAutoNum type="arabicPeriod"/>
            </a:pPr>
            <a:r>
              <a:rPr lang="cs-CZ" dirty="0"/>
              <a:t>Sběr plodin a příprava pokrmů    </a:t>
            </a:r>
            <a:r>
              <a:rPr lang="cs-CZ" dirty="0">
                <a:solidFill>
                  <a:srgbClr val="FF0000"/>
                </a:solidFill>
              </a:rPr>
              <a:t>Ž </a:t>
            </a:r>
            <a:r>
              <a:rPr lang="cs-CZ" dirty="0"/>
              <a:t>          M</a:t>
            </a:r>
          </a:p>
          <a:p>
            <a:pPr marL="514350" indent="-514350">
              <a:buAutoNum type="arabicPeriod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374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23729" y="332656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</a:t>
            </a:r>
            <a:r>
              <a:rPr lang="cs-CZ" sz="2000" smtClean="0"/>
              <a:t>citace </a:t>
            </a:r>
            <a:r>
              <a:rPr lang="cs-CZ" sz="2000" smtClean="0"/>
              <a:t>2012-9-1</a:t>
            </a:r>
            <a:r>
              <a:rPr lang="cs-CZ" sz="2000" smtClean="0"/>
              <a:t>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3729" y="1340768"/>
            <a:ext cx="7508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6223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488</Words>
  <Application>Microsoft Office PowerPoint</Application>
  <PresentationFormat>Předvádění na obrazovce (4:3)</PresentationFormat>
  <Paragraphs>65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Vlastivěda - 4. ročník</vt:lpstr>
      <vt:lpstr>První obyvatelé na našem území</vt:lpstr>
      <vt:lpstr>Pravěk</vt:lpstr>
      <vt:lpstr>Jak a kde žili pravěcí lidé?</vt:lpstr>
      <vt:lpstr>Jak a kde žili pravěcí lidé?</vt:lpstr>
      <vt:lpstr>Čím se pračlověk živil? </vt:lpstr>
      <vt:lpstr>Čím se pračlověk živil?</vt:lpstr>
      <vt:lpstr>Pravěcí lidé vyráběli nástroje i zbraně  z různých přírodních surovin:</vt:lpstr>
      <vt:lpstr>Druhy nástrojů a zbraní</vt:lpstr>
      <vt:lpstr>Prezentace aplikace PowerPoint</vt:lpstr>
      <vt:lpstr>Dělba práce mezi mužem a ženou</vt:lpstr>
      <vt:lpstr>Dělba práce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- 4. ročník</dc:title>
  <dc:creator>08FQ</dc:creator>
  <cp:lastModifiedBy>Klient-5</cp:lastModifiedBy>
  <cp:revision>21</cp:revision>
  <dcterms:created xsi:type="dcterms:W3CDTF">2012-11-21T15:00:08Z</dcterms:created>
  <dcterms:modified xsi:type="dcterms:W3CDTF">2012-12-19T08:34:30Z</dcterms:modified>
</cp:coreProperties>
</file>