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62" r:id="rId4"/>
    <p:sldId id="257" r:id="rId5"/>
    <p:sldId id="260" r:id="rId6"/>
    <p:sldId id="258" r:id="rId7"/>
    <p:sldId id="259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60"/>
  </p:normalViewPr>
  <p:slideViewPr>
    <p:cSldViewPr>
      <p:cViewPr>
        <p:scale>
          <a:sx n="68" d="100"/>
          <a:sy n="68" d="100"/>
        </p:scale>
        <p:origin x="-1440" y="-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 VY_32_INOVACE_05_Vlastivěda </a:t>
          </a:r>
          <a:r>
            <a:rPr lang="cs-CZ" sz="2000" dirty="0" smtClean="0"/>
            <a:t>4.ročník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Lucie </a:t>
          </a:r>
          <a:r>
            <a:rPr lang="cs-CZ" sz="2000" dirty="0" err="1" smtClean="0"/>
            <a:t>Stromská</a:t>
          </a:r>
          <a:r>
            <a:rPr lang="cs-CZ" sz="2000" dirty="0" smtClean="0"/>
            <a:t>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smtClean="0"/>
            <a:t>Sámova říše.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3C7E954-AE4F-4FA1-8E3C-494E281934AD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C3324E1-1E67-4D5A-9A9B-93AF0C5DC8F3}" type="presOf" srcId="{D1B46980-6531-4606-95E6-44980827E919}" destId="{6140AFEC-043D-4C43-A2F9-D0F5331DF3A3}" srcOrd="0" destOrd="0" presId="urn:microsoft.com/office/officeart/2005/8/layout/target3"/>
    <dgm:cxn modelId="{3E86D486-1038-48EB-BE0F-0108CBBC7BC6}" type="presOf" srcId="{D1D4F407-5343-4D3F-B5B9-D407B03CAEB4}" destId="{D005CE8C-CC26-4C3E-AC11-E15060ECD759}" srcOrd="0" destOrd="0" presId="urn:microsoft.com/office/officeart/2005/8/layout/target3"/>
    <dgm:cxn modelId="{C3B72B15-CE3F-40BE-96AD-8C670265E0D9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F55C85C-9F3F-4DD7-AF74-00C472620116}" type="presOf" srcId="{B651F6E3-6281-48DB-9319-2AEAFDAE7572}" destId="{6BB5E863-4638-4E1D-BFDE-399D028AC4ED}" srcOrd="1" destOrd="0" presId="urn:microsoft.com/office/officeart/2005/8/layout/target3"/>
    <dgm:cxn modelId="{6FB7E97A-D42A-4F31-AA60-61BCDA3D3239}" type="presOf" srcId="{4C35D32F-0EAB-4CD7-82EE-45574DC2A586}" destId="{8BEBB6EC-1DAA-4CAC-8A25-BC0FCBD5DBD5}" srcOrd="0" destOrd="0" presId="urn:microsoft.com/office/officeart/2005/8/layout/target3"/>
    <dgm:cxn modelId="{F0EB535B-E181-4974-A20E-4217AB9948C5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BE3830C-9F06-48A7-B3B6-6D2FECCA29D7}" type="presOf" srcId="{D1B46980-6531-4606-95E6-44980827E919}" destId="{2BE915AB-18AA-4053-B92C-3BFC9ED204BB}" srcOrd="1" destOrd="0" presId="urn:microsoft.com/office/officeart/2005/8/layout/target3"/>
    <dgm:cxn modelId="{1F0591EF-C218-49CF-ADE3-B52D94EC0F81}" type="presOf" srcId="{D1D4F407-5343-4D3F-B5B9-D407B03CAEB4}" destId="{AED2198E-93D5-4001-81B4-73124B309672}" srcOrd="1" destOrd="0" presId="urn:microsoft.com/office/officeart/2005/8/layout/target3"/>
    <dgm:cxn modelId="{894462E7-AE10-4F9C-BFCF-E52613C3555D}" type="presOf" srcId="{B651F6E3-6281-48DB-9319-2AEAFDAE7572}" destId="{619D679B-A015-4ECF-8348-D1034C574F40}" srcOrd="0" destOrd="0" presId="urn:microsoft.com/office/officeart/2005/8/layout/target3"/>
    <dgm:cxn modelId="{C94AA3F9-6F2D-41DC-B54A-6F6EA7C36C1F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0F3C461-8634-45F2-93F6-136AA6F79E6F}" type="presParOf" srcId="{333A1088-737F-45CB-B68E-254E46348037}" destId="{F5ABB229-8D3B-4694-996A-96F23CF14429}" srcOrd="0" destOrd="0" presId="urn:microsoft.com/office/officeart/2005/8/layout/target3"/>
    <dgm:cxn modelId="{489BF5A1-4D71-4DFA-8FE0-B7D676EF24C4}" type="presParOf" srcId="{333A1088-737F-45CB-B68E-254E46348037}" destId="{F41139FD-01EE-4571-8B17-4FB00FC51163}" srcOrd="1" destOrd="0" presId="urn:microsoft.com/office/officeart/2005/8/layout/target3"/>
    <dgm:cxn modelId="{9A1EF1F2-9BA3-4D86-8FA0-AA61A81E36B0}" type="presParOf" srcId="{333A1088-737F-45CB-B68E-254E46348037}" destId="{D005CE8C-CC26-4C3E-AC11-E15060ECD759}" srcOrd="2" destOrd="0" presId="urn:microsoft.com/office/officeart/2005/8/layout/target3"/>
    <dgm:cxn modelId="{48EC8D78-23EC-4940-A1C7-C0AB012AAF48}" type="presParOf" srcId="{333A1088-737F-45CB-B68E-254E46348037}" destId="{2C702D82-9B77-49B7-9568-BB8EB47C3372}" srcOrd="3" destOrd="0" presId="urn:microsoft.com/office/officeart/2005/8/layout/target3"/>
    <dgm:cxn modelId="{C4F894D8-F96B-41D5-95DC-144B2922EE9C}" type="presParOf" srcId="{333A1088-737F-45CB-B68E-254E46348037}" destId="{A52A0455-90FF-4808-ABD0-F02540D31D5A}" srcOrd="4" destOrd="0" presId="urn:microsoft.com/office/officeart/2005/8/layout/target3"/>
    <dgm:cxn modelId="{07142CCE-1A00-40E6-B17F-C070DD3E5EFA}" type="presParOf" srcId="{333A1088-737F-45CB-B68E-254E46348037}" destId="{6140AFEC-043D-4C43-A2F9-D0F5331DF3A3}" srcOrd="5" destOrd="0" presId="urn:microsoft.com/office/officeart/2005/8/layout/target3"/>
    <dgm:cxn modelId="{B4F24E96-9C7B-4131-B8C5-348D1232A222}" type="presParOf" srcId="{333A1088-737F-45CB-B68E-254E46348037}" destId="{9358AC05-5D7D-4327-9F80-1AD486AEA664}" srcOrd="6" destOrd="0" presId="urn:microsoft.com/office/officeart/2005/8/layout/target3"/>
    <dgm:cxn modelId="{FC6660C9-11AB-47DE-909C-CC046E96E8D3}" type="presParOf" srcId="{333A1088-737F-45CB-B68E-254E46348037}" destId="{313FC574-E1CD-4FB4-B054-0B805CE0447D}" srcOrd="7" destOrd="0" presId="urn:microsoft.com/office/officeart/2005/8/layout/target3"/>
    <dgm:cxn modelId="{2718A7CB-4C26-4A30-BB9E-4191EE6FA95D}" type="presParOf" srcId="{333A1088-737F-45CB-B68E-254E46348037}" destId="{619D679B-A015-4ECF-8348-D1034C574F40}" srcOrd="8" destOrd="0" presId="urn:microsoft.com/office/officeart/2005/8/layout/target3"/>
    <dgm:cxn modelId="{05BA7B47-1CF7-4280-9797-03AC1E839E14}" type="presParOf" srcId="{333A1088-737F-45CB-B68E-254E46348037}" destId="{322283A8-4A27-4CDA-BAE3-F381106A9174}" srcOrd="9" destOrd="0" presId="urn:microsoft.com/office/officeart/2005/8/layout/target3"/>
    <dgm:cxn modelId="{BC2F47E3-B0C1-4FC7-A64C-CD12572BBDBF}" type="presParOf" srcId="{333A1088-737F-45CB-B68E-254E46348037}" destId="{FFC9F71D-1B4F-4AD9-A4A6-86ADEFC8AF5C}" srcOrd="10" destOrd="0" presId="urn:microsoft.com/office/officeart/2005/8/layout/target3"/>
    <dgm:cxn modelId="{CF673E4E-EF3A-4574-A931-D976574F7E51}" type="presParOf" srcId="{333A1088-737F-45CB-B68E-254E46348037}" destId="{25B08C86-7E15-44DC-BE7F-FFB55DD49D12}" srcOrd="11" destOrd="0" presId="urn:microsoft.com/office/officeart/2005/8/layout/target3"/>
    <dgm:cxn modelId="{AC945177-4CEF-489B-92D1-42C89BE7F006}" type="presParOf" srcId="{333A1088-737F-45CB-B68E-254E46348037}" destId="{76644BE8-9D7C-4C09-B250-3D10AF48CBB7}" srcOrd="12" destOrd="0" presId="urn:microsoft.com/office/officeart/2005/8/layout/target3"/>
    <dgm:cxn modelId="{853C3D9E-D8B1-4426-B1DB-12AC12621A69}" type="presParOf" srcId="{333A1088-737F-45CB-B68E-254E46348037}" destId="{EE85B701-7295-41C0-BA7A-34D3756A2AE6}" srcOrd="13" destOrd="0" presId="urn:microsoft.com/office/officeart/2005/8/layout/target3"/>
    <dgm:cxn modelId="{296318AA-ABD4-477F-94BF-1CC119E0C5F0}" type="presParOf" srcId="{333A1088-737F-45CB-B68E-254E46348037}" destId="{8BEBB6EC-1DAA-4CAC-8A25-BC0FCBD5DBD5}" srcOrd="14" destOrd="0" presId="urn:microsoft.com/office/officeart/2005/8/layout/target3"/>
    <dgm:cxn modelId="{1BCFFFCE-2EDA-49A9-8EFA-A9DC2320BAE5}" type="presParOf" srcId="{333A1088-737F-45CB-B68E-254E46348037}" destId="{AED2198E-93D5-4001-81B4-73124B309672}" srcOrd="15" destOrd="0" presId="urn:microsoft.com/office/officeart/2005/8/layout/target3"/>
    <dgm:cxn modelId="{3BC8D2F8-0B44-42B3-BC05-8A116C052EEB}" type="presParOf" srcId="{333A1088-737F-45CB-B68E-254E46348037}" destId="{2BE915AB-18AA-4053-B92C-3BFC9ED204BB}" srcOrd="16" destOrd="0" presId="urn:microsoft.com/office/officeart/2005/8/layout/target3"/>
    <dgm:cxn modelId="{E5C6C9D9-E511-4ED4-8C81-CF3200F9FB1C}" type="presParOf" srcId="{333A1088-737F-45CB-B68E-254E46348037}" destId="{6BB5E863-4638-4E1D-BFDE-399D028AC4ED}" srcOrd="17" destOrd="0" presId="urn:microsoft.com/office/officeart/2005/8/layout/target3"/>
    <dgm:cxn modelId="{7AED99E5-5F9B-4253-A4C7-8FEFB234788F}" type="presParOf" srcId="{333A1088-737F-45CB-B68E-254E46348037}" destId="{5A5FFA88-C948-4069-8E93-59FA12366E83}" srcOrd="18" destOrd="0" presId="urn:microsoft.com/office/officeart/2005/8/layout/target3"/>
    <dgm:cxn modelId="{039A3FFF-300A-486A-A534-19F367A539D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Lucie </a:t>
          </a:r>
          <a:r>
            <a:rPr lang="cs-CZ" sz="2000" kern="1200" dirty="0" err="1" smtClean="0"/>
            <a:t>Stromská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 VY_32_INOVACE_05_Vlastivěda </a:t>
          </a:r>
          <a:r>
            <a:rPr lang="cs-CZ" sz="2000" kern="1200" dirty="0" smtClean="0"/>
            <a:t>4.ročník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smtClean="0"/>
            <a:t>Sámova říše.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825F6-47C7-41A5-A02E-C878AF9D623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A14ED-3543-47CB-90CA-184C8F3028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9096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825F6-47C7-41A5-A02E-C878AF9D623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A14ED-3543-47CB-90CA-184C8F3028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7815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825F6-47C7-41A5-A02E-C878AF9D623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A14ED-3543-47CB-90CA-184C8F3028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6027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825F6-47C7-41A5-A02E-C878AF9D623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A14ED-3543-47CB-90CA-184C8F3028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708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825F6-47C7-41A5-A02E-C878AF9D623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A14ED-3543-47CB-90CA-184C8F3028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683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825F6-47C7-41A5-A02E-C878AF9D623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A14ED-3543-47CB-90CA-184C8F3028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8830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825F6-47C7-41A5-A02E-C878AF9D623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A14ED-3543-47CB-90CA-184C8F3028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4472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825F6-47C7-41A5-A02E-C878AF9D623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A14ED-3543-47CB-90CA-184C8F3028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2106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825F6-47C7-41A5-A02E-C878AF9D623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A14ED-3543-47CB-90CA-184C8F3028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823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825F6-47C7-41A5-A02E-C878AF9D623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A14ED-3543-47CB-90CA-184C8F3028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0907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825F6-47C7-41A5-A02E-C878AF9D623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A14ED-3543-47CB-90CA-184C8F3028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7212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825F6-47C7-41A5-A02E-C878AF9D623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7A14ED-3543-47CB-90CA-184C8F3028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2026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4241915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9859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b="1" dirty="0" smtClean="0"/>
              <a:t>Anotace</a:t>
            </a:r>
          </a:p>
          <a:p>
            <a:pPr marL="0" indent="0">
              <a:buNone/>
            </a:pPr>
            <a:r>
              <a:rPr lang="cs-CZ" dirty="0" smtClean="0"/>
              <a:t>Prezentace je určena k opakování učiva o prvních slovanských kmenech na našem území. Součástí prezentace je i křížovka, pomocí které si žáci zopakují učivo o Sámově říši. Žáci mají za úkol doplnit vhodná slova do textu a správně doplnit křížovku. Správné odpovědi se nachází na dalším snímku. </a:t>
            </a:r>
          </a:p>
          <a:p>
            <a:pPr marL="0" indent="0" algn="ctr">
              <a:buNone/>
            </a:pPr>
            <a:endParaRPr lang="cs-CZ" b="1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77558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Vlastivěda 4. ročník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4400" dirty="0" smtClean="0">
                <a:solidFill>
                  <a:srgbClr val="FF0000"/>
                </a:solidFill>
              </a:rPr>
              <a:t>První Slované</a:t>
            </a:r>
          </a:p>
          <a:p>
            <a:r>
              <a:rPr lang="cs-CZ" sz="4400" dirty="0" smtClean="0">
                <a:solidFill>
                  <a:srgbClr val="FF0000"/>
                </a:solidFill>
              </a:rPr>
              <a:t>Sámova říše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051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První Slované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 lvl="0"/>
            <a:r>
              <a:rPr lang="cs-CZ" sz="1800" dirty="0" smtClean="0"/>
              <a:t>Jméno </a:t>
            </a:r>
            <a:r>
              <a:rPr lang="cs-CZ" sz="1800" dirty="0"/>
              <a:t>kupce, který sjednotil slovanské kmeny</a:t>
            </a:r>
          </a:p>
          <a:p>
            <a:pPr lvl="0"/>
            <a:r>
              <a:rPr lang="cs-CZ" sz="1800" dirty="0"/>
              <a:t>Název drahého kovu užívaný na výrobu šperků</a:t>
            </a:r>
          </a:p>
          <a:p>
            <a:pPr lvl="0"/>
            <a:r>
              <a:rPr lang="cs-CZ" sz="1800" dirty="0"/>
              <a:t>Jedno z prvních řemesel na výrobu nádob z hlíny</a:t>
            </a:r>
          </a:p>
          <a:p>
            <a:pPr lvl="0"/>
            <a:r>
              <a:rPr lang="cs-CZ" sz="1800" dirty="0"/>
              <a:t>Místo, kde žili Slované před vybudováním hradišť</a:t>
            </a:r>
          </a:p>
          <a:p>
            <a:pPr lvl="0"/>
            <a:r>
              <a:rPr lang="cs-CZ" sz="1800" dirty="0" smtClean="0"/>
              <a:t>Na ochranu před nepřáteli si Slované budovali opevněná ………….</a:t>
            </a:r>
          </a:p>
          <a:p>
            <a:pPr lvl="0"/>
            <a:r>
              <a:rPr lang="cs-CZ" sz="1800" dirty="0" smtClean="0"/>
              <a:t>Jak </a:t>
            </a:r>
            <a:r>
              <a:rPr lang="cs-CZ" sz="1800" dirty="0"/>
              <a:t>se jmenovaly zlaté knoflíky?</a:t>
            </a:r>
          </a:p>
          <a:p>
            <a:pPr lvl="0"/>
            <a:r>
              <a:rPr lang="cs-CZ" sz="1800" dirty="0"/>
              <a:t>Slované si zvolili Sáma za svého ……</a:t>
            </a:r>
          </a:p>
          <a:p>
            <a:pPr lvl="0"/>
            <a:r>
              <a:rPr lang="cs-CZ" sz="1800" dirty="0"/>
              <a:t>Nádoba sloužící k uchování a přepravě vody</a:t>
            </a:r>
          </a:p>
          <a:p>
            <a:r>
              <a:rPr lang="cs-CZ" sz="1800" dirty="0"/>
              <a:t>Původní povolání </a:t>
            </a:r>
            <a:r>
              <a:rPr lang="cs-CZ" sz="1800" dirty="0" smtClean="0"/>
              <a:t>Sáma    </a:t>
            </a:r>
          </a:p>
          <a:p>
            <a:endParaRPr lang="cs-CZ" sz="1800" dirty="0"/>
          </a:p>
          <a:p>
            <a:r>
              <a:rPr lang="cs-CZ" sz="1800" dirty="0" smtClean="0"/>
              <a:t>TAJENKA: NÁZEV DĚJINNÉ EPOCHY:</a:t>
            </a:r>
          </a:p>
          <a:p>
            <a:r>
              <a:rPr lang="cs-CZ" sz="1800" dirty="0" smtClean="0"/>
              <a:t>----------------------------------------------                                                         </a:t>
            </a:r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3238293"/>
              </p:ext>
            </p:extLst>
          </p:nvPr>
        </p:nvGraphicFramePr>
        <p:xfrm>
          <a:off x="4572000" y="3263840"/>
          <a:ext cx="3984714" cy="2839212"/>
        </p:xfrm>
        <a:graphic>
          <a:graphicData uri="http://schemas.openxmlformats.org/drawingml/2006/table">
            <a:tbl>
              <a:tblPr/>
              <a:tblGrid>
                <a:gridCol w="248817"/>
                <a:gridCol w="327247"/>
                <a:gridCol w="318596"/>
                <a:gridCol w="113452"/>
                <a:gridCol w="101829"/>
                <a:gridCol w="215281"/>
                <a:gridCol w="285750"/>
                <a:gridCol w="266700"/>
                <a:gridCol w="323850"/>
                <a:gridCol w="276225"/>
                <a:gridCol w="215281"/>
                <a:gridCol w="215281"/>
                <a:gridCol w="215281"/>
                <a:gridCol w="215281"/>
                <a:gridCol w="215281"/>
                <a:gridCol w="215281"/>
                <a:gridCol w="215281"/>
              </a:tblGrid>
              <a:tr h="276225">
                <a:tc grid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3812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71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0500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4300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9550">
                <a:tc grid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7175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47650">
                <a:tc grid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2292350" y="28305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14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Epocha českých dějin</a:t>
            </a:r>
            <a:r>
              <a:rPr lang="cs-CZ" smtClean="0"/>
              <a:t>: Středověk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1937421"/>
              </p:ext>
            </p:extLst>
          </p:nvPr>
        </p:nvGraphicFramePr>
        <p:xfrm>
          <a:off x="2699792" y="2060848"/>
          <a:ext cx="3894647" cy="2613576"/>
        </p:xfrm>
        <a:graphic>
          <a:graphicData uri="http://schemas.openxmlformats.org/drawingml/2006/table">
            <a:tbl>
              <a:tblPr/>
              <a:tblGrid>
                <a:gridCol w="69850"/>
                <a:gridCol w="447396"/>
                <a:gridCol w="287347"/>
                <a:gridCol w="215281"/>
                <a:gridCol w="215281"/>
                <a:gridCol w="285750"/>
                <a:gridCol w="266700"/>
                <a:gridCol w="323850"/>
                <a:gridCol w="276225"/>
                <a:gridCol w="215281"/>
                <a:gridCol w="215281"/>
                <a:gridCol w="215281"/>
                <a:gridCol w="215281"/>
                <a:gridCol w="215281"/>
                <a:gridCol w="215281"/>
                <a:gridCol w="215281"/>
              </a:tblGrid>
              <a:tr h="349731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Á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01492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Z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5612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Í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Ř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Í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44088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Š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Ě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44088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G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Í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5313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Á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5612"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Ě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3552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292350" y="28305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926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Obydlí Slovanů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Doplň vhodná slova do textu. Využij nabídku slov: </a:t>
            </a:r>
            <a:r>
              <a:rPr lang="cs-CZ" dirty="0" smtClean="0">
                <a:solidFill>
                  <a:srgbClr val="FF0000"/>
                </a:solidFill>
              </a:rPr>
              <a:t>osada, hradiště, </a:t>
            </a:r>
            <a:r>
              <a:rPr lang="cs-CZ" dirty="0" err="1" smtClean="0">
                <a:solidFill>
                  <a:srgbClr val="FF0000"/>
                </a:solidFill>
              </a:rPr>
              <a:t>polozemnice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/>
              <a:t>Na vhodných místech, v blízkosti řek  si Slované  budovaly svá první obydlí. Vznikaly ----------.</a:t>
            </a:r>
          </a:p>
          <a:p>
            <a:pPr marL="0" indent="0">
              <a:buNone/>
            </a:pPr>
            <a:r>
              <a:rPr lang="cs-CZ" dirty="0" smtClean="0"/>
              <a:t>Domy Slovanů byly zčásti zahloubené do země. Říkáme jim ----------- .</a:t>
            </a:r>
          </a:p>
          <a:p>
            <a:pPr marL="0" indent="0">
              <a:buNone/>
            </a:pPr>
            <a:r>
              <a:rPr lang="cs-CZ" dirty="0" smtClean="0"/>
              <a:t>Později začala vznikat opevněná --------------, která poskytovala ochranu před nepřáteli.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53105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 Slovanů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Slované se věnovali převážně zemědělství, ale  i řemeslné výrobě a výrobě zbraní.</a:t>
            </a:r>
          </a:p>
          <a:p>
            <a:r>
              <a:rPr lang="cs-CZ" dirty="0" smtClean="0"/>
              <a:t>Vyber si jeden předmět z nabídky a rozhodni:</a:t>
            </a:r>
          </a:p>
          <a:p>
            <a:r>
              <a:rPr lang="cs-CZ" dirty="0" smtClean="0"/>
              <a:t>1. Kdo tento předmět používal?</a:t>
            </a:r>
          </a:p>
          <a:p>
            <a:r>
              <a:rPr lang="cs-CZ" dirty="0" smtClean="0"/>
              <a:t>2. K čemu sloužil?</a:t>
            </a:r>
          </a:p>
          <a:p>
            <a:r>
              <a:rPr lang="cs-CZ" dirty="0" smtClean="0"/>
              <a:t>3. Z čeho byl vyroben?</a:t>
            </a:r>
          </a:p>
          <a:p>
            <a:pPr marL="0" indent="0">
              <a:buNone/>
            </a:pPr>
            <a:r>
              <a:rPr lang="cs-CZ" dirty="0" smtClean="0"/>
              <a:t>Nabídka: </a:t>
            </a:r>
            <a:r>
              <a:rPr lang="cs-CZ" dirty="0" smtClean="0">
                <a:solidFill>
                  <a:srgbClr val="FF0000"/>
                </a:solidFill>
              </a:rPr>
              <a:t>rádlo, kosa, srp, nůž, kopí, štít, sekera, vědro, amfora, naběračka, </a:t>
            </a:r>
            <a:r>
              <a:rPr lang="cs-CZ" dirty="0" err="1" smtClean="0">
                <a:solidFill>
                  <a:srgbClr val="FF0000"/>
                </a:solidFill>
              </a:rPr>
              <a:t>gombík</a:t>
            </a:r>
            <a:r>
              <a:rPr lang="cs-CZ" dirty="0" smtClean="0">
                <a:solidFill>
                  <a:srgbClr val="FF0000"/>
                </a:solidFill>
              </a:rPr>
              <a:t>, náušnice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354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23729" y="332656"/>
            <a:ext cx="23954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</a:p>
          <a:p>
            <a:r>
              <a:rPr lang="cs-CZ" sz="2000" dirty="0" smtClean="0"/>
              <a:t>/</a:t>
            </a:r>
            <a:r>
              <a:rPr lang="cs-CZ" sz="2000" smtClean="0"/>
              <a:t>citace </a:t>
            </a:r>
            <a:r>
              <a:rPr lang="cs-CZ" sz="2000" smtClean="0"/>
              <a:t>2012-9-10</a:t>
            </a:r>
            <a:r>
              <a:rPr lang="cs-CZ" sz="2000" smtClean="0"/>
              <a:t>/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23729" y="1340768"/>
            <a:ext cx="75087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Ostatní obrázky byly vytvořeny v otevřené galerii Microsoft Office.</a:t>
            </a:r>
          </a:p>
          <a:p>
            <a:r>
              <a:rPr lang="cs-CZ" sz="2000" dirty="0" smtClean="0"/>
              <a:t>Text je vytvořen autorem materiálu.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543649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310</Words>
  <Application>Microsoft Office PowerPoint</Application>
  <PresentationFormat>Předvádění na obrazovce (4:3)</PresentationFormat>
  <Paragraphs>184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Vlastivěda 4. ročník</vt:lpstr>
      <vt:lpstr>První Slované</vt:lpstr>
      <vt:lpstr>Epocha českých dějin: Středověk</vt:lpstr>
      <vt:lpstr>Obydlí Slovanů</vt:lpstr>
      <vt:lpstr>Život Slovanů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</dc:title>
  <dc:creator>08FQ</dc:creator>
  <cp:lastModifiedBy>Klient-5</cp:lastModifiedBy>
  <cp:revision>16</cp:revision>
  <dcterms:created xsi:type="dcterms:W3CDTF">2012-11-24T09:25:02Z</dcterms:created>
  <dcterms:modified xsi:type="dcterms:W3CDTF">2012-12-19T08:36:32Z</dcterms:modified>
</cp:coreProperties>
</file>