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5" r:id="rId2"/>
    <p:sldId id="267" r:id="rId3"/>
    <p:sldId id="266" r:id="rId4"/>
    <p:sldId id="257" r:id="rId5"/>
    <p:sldId id="261" r:id="rId6"/>
    <p:sldId id="258" r:id="rId7"/>
    <p:sldId id="262" r:id="rId8"/>
    <p:sldId id="259" r:id="rId9"/>
    <p:sldId id="263" r:id="rId10"/>
    <p:sldId id="260" r:id="rId11"/>
    <p:sldId id="264" r:id="rId12"/>
    <p:sldId id="26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59" autoAdjust="0"/>
    <p:restoredTop sz="86323" autoAdjust="0"/>
  </p:normalViewPr>
  <p:slideViewPr>
    <p:cSldViewPr>
      <p:cViewPr>
        <p:scale>
          <a:sx n="86" d="100"/>
          <a:sy n="86" d="100"/>
        </p:scale>
        <p:origin x="-1404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 VY_32_INOVACE_06_Vlastivěda </a:t>
          </a:r>
          <a:r>
            <a:rPr lang="cs-CZ" sz="2000" dirty="0" smtClean="0"/>
            <a:t>4.ročník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Lucie </a:t>
          </a:r>
          <a:r>
            <a:rPr lang="cs-CZ" sz="2000" dirty="0" err="1" smtClean="0"/>
            <a:t>Stromská</a:t>
          </a:r>
          <a:r>
            <a:rPr lang="cs-CZ" sz="2000" dirty="0" smtClean="0"/>
            <a:t> 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Velkomoravská říše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DAF4AE6-F661-417E-80F0-638009396821}" type="presOf" srcId="{757F3AB3-0718-4624-B441-E567A8F0AB56}" destId="{333A1088-737F-45CB-B68E-254E46348037}" srcOrd="0" destOrd="0" presId="urn:microsoft.com/office/officeart/2005/8/layout/target3"/>
    <dgm:cxn modelId="{1C45C327-A087-48C0-9FEB-7FBB52E313A1}" type="presOf" srcId="{D8197B8C-B260-4A16-BDF4-0947B075E274}" destId="{5A5FFA88-C948-4069-8E93-59FA12366E83}" srcOrd="1" destOrd="0" presId="urn:microsoft.com/office/officeart/2005/8/layout/target3"/>
    <dgm:cxn modelId="{5D8452D6-10D0-4A00-9BE2-81650BAD823E}" type="presOf" srcId="{4C35D32F-0EAB-4CD7-82EE-45574DC2A586}" destId="{890E4F0B-2866-4A3F-A3C7-2A14B1797930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8DFDD58-726B-4CA4-8AB7-BA9EBEA3335B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1CC28AE-D6C5-47EC-8670-94AAFC5E9CA4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A15800D-D1F1-4E59-95A0-D2E6FE00AA7E}" type="presOf" srcId="{4C35D32F-0EAB-4CD7-82EE-45574DC2A586}" destId="{8BEBB6EC-1DAA-4CAC-8A25-BC0FCBD5DBD5}" srcOrd="0" destOrd="0" presId="urn:microsoft.com/office/officeart/2005/8/layout/target3"/>
    <dgm:cxn modelId="{08139898-E156-46E5-A6B0-1BACCB3D072A}" type="presOf" srcId="{D1B46980-6531-4606-95E6-44980827E919}" destId="{6140AFEC-043D-4C43-A2F9-D0F5331DF3A3}" srcOrd="0" destOrd="0" presId="urn:microsoft.com/office/officeart/2005/8/layout/target3"/>
    <dgm:cxn modelId="{26759BB4-E0C3-4158-B874-EEA9DEF22CA9}" type="presOf" srcId="{B651F6E3-6281-48DB-9319-2AEAFDAE7572}" destId="{6BB5E863-4638-4E1D-BFDE-399D028AC4ED}" srcOrd="1" destOrd="0" presId="urn:microsoft.com/office/officeart/2005/8/layout/target3"/>
    <dgm:cxn modelId="{1D0FB6B8-A49A-43EC-AA32-317A697AAB96}" type="presOf" srcId="{D1D4F407-5343-4D3F-B5B9-D407B03CAEB4}" destId="{AED2198E-93D5-4001-81B4-73124B309672}" srcOrd="1" destOrd="0" presId="urn:microsoft.com/office/officeart/2005/8/layout/target3"/>
    <dgm:cxn modelId="{BB86D3AF-4C21-45A3-937C-AC0585E28F77}" type="presOf" srcId="{D8197B8C-B260-4A16-BDF4-0947B075E274}" destId="{25B08C86-7E15-44DC-BE7F-FFB55DD49D12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F3862033-8AD6-478B-AA94-51F22FEB5025}" type="presOf" srcId="{D1B46980-6531-4606-95E6-44980827E919}" destId="{2BE915AB-18AA-4053-B92C-3BFC9ED204BB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AB744304-FB7C-4EA8-B905-02AE874AA6A3}" type="presParOf" srcId="{333A1088-737F-45CB-B68E-254E46348037}" destId="{F5ABB229-8D3B-4694-996A-96F23CF14429}" srcOrd="0" destOrd="0" presId="urn:microsoft.com/office/officeart/2005/8/layout/target3"/>
    <dgm:cxn modelId="{AEAC4944-9D0F-4D4F-9F56-C710784F372B}" type="presParOf" srcId="{333A1088-737F-45CB-B68E-254E46348037}" destId="{F41139FD-01EE-4571-8B17-4FB00FC51163}" srcOrd="1" destOrd="0" presId="urn:microsoft.com/office/officeart/2005/8/layout/target3"/>
    <dgm:cxn modelId="{22DBBBBE-48BE-4AA2-8885-79BCE41BC3DC}" type="presParOf" srcId="{333A1088-737F-45CB-B68E-254E46348037}" destId="{D005CE8C-CC26-4C3E-AC11-E15060ECD759}" srcOrd="2" destOrd="0" presId="urn:microsoft.com/office/officeart/2005/8/layout/target3"/>
    <dgm:cxn modelId="{69EA192C-E4A8-4788-BCFD-EEF4ED7F7523}" type="presParOf" srcId="{333A1088-737F-45CB-B68E-254E46348037}" destId="{2C702D82-9B77-49B7-9568-BB8EB47C3372}" srcOrd="3" destOrd="0" presId="urn:microsoft.com/office/officeart/2005/8/layout/target3"/>
    <dgm:cxn modelId="{CF1818BE-6F1F-4BCC-ACE0-3D2B5FF8782D}" type="presParOf" srcId="{333A1088-737F-45CB-B68E-254E46348037}" destId="{A52A0455-90FF-4808-ABD0-F02540D31D5A}" srcOrd="4" destOrd="0" presId="urn:microsoft.com/office/officeart/2005/8/layout/target3"/>
    <dgm:cxn modelId="{C5798CDB-BA2A-4DF7-90B3-52A31E78910A}" type="presParOf" srcId="{333A1088-737F-45CB-B68E-254E46348037}" destId="{6140AFEC-043D-4C43-A2F9-D0F5331DF3A3}" srcOrd="5" destOrd="0" presId="urn:microsoft.com/office/officeart/2005/8/layout/target3"/>
    <dgm:cxn modelId="{935471D5-BF0E-4D7F-A2AE-EA817071BF8A}" type="presParOf" srcId="{333A1088-737F-45CB-B68E-254E46348037}" destId="{9358AC05-5D7D-4327-9F80-1AD486AEA664}" srcOrd="6" destOrd="0" presId="urn:microsoft.com/office/officeart/2005/8/layout/target3"/>
    <dgm:cxn modelId="{C68D47A8-970F-4C88-B455-49B4E49FF1A6}" type="presParOf" srcId="{333A1088-737F-45CB-B68E-254E46348037}" destId="{313FC574-E1CD-4FB4-B054-0B805CE0447D}" srcOrd="7" destOrd="0" presId="urn:microsoft.com/office/officeart/2005/8/layout/target3"/>
    <dgm:cxn modelId="{0DC8D172-87A1-44BD-BEEF-C65EB863B547}" type="presParOf" srcId="{333A1088-737F-45CB-B68E-254E46348037}" destId="{619D679B-A015-4ECF-8348-D1034C574F40}" srcOrd="8" destOrd="0" presId="urn:microsoft.com/office/officeart/2005/8/layout/target3"/>
    <dgm:cxn modelId="{0A0C99F0-FE33-4837-AC0D-870281BF8CB9}" type="presParOf" srcId="{333A1088-737F-45CB-B68E-254E46348037}" destId="{322283A8-4A27-4CDA-BAE3-F381106A9174}" srcOrd="9" destOrd="0" presId="urn:microsoft.com/office/officeart/2005/8/layout/target3"/>
    <dgm:cxn modelId="{3F2C1C4D-FF41-4F4A-8812-AAAFBD05AC79}" type="presParOf" srcId="{333A1088-737F-45CB-B68E-254E46348037}" destId="{FFC9F71D-1B4F-4AD9-A4A6-86ADEFC8AF5C}" srcOrd="10" destOrd="0" presId="urn:microsoft.com/office/officeart/2005/8/layout/target3"/>
    <dgm:cxn modelId="{E4B1E88A-FB09-43F8-A816-F475CFBEAFA8}" type="presParOf" srcId="{333A1088-737F-45CB-B68E-254E46348037}" destId="{25B08C86-7E15-44DC-BE7F-FFB55DD49D12}" srcOrd="11" destOrd="0" presId="urn:microsoft.com/office/officeart/2005/8/layout/target3"/>
    <dgm:cxn modelId="{02DF3670-D376-4E4B-A628-4A354F8B492C}" type="presParOf" srcId="{333A1088-737F-45CB-B68E-254E46348037}" destId="{76644BE8-9D7C-4C09-B250-3D10AF48CBB7}" srcOrd="12" destOrd="0" presId="urn:microsoft.com/office/officeart/2005/8/layout/target3"/>
    <dgm:cxn modelId="{733568CA-31C9-41A5-BC19-AB6D87EA82A1}" type="presParOf" srcId="{333A1088-737F-45CB-B68E-254E46348037}" destId="{EE85B701-7295-41C0-BA7A-34D3756A2AE6}" srcOrd="13" destOrd="0" presId="urn:microsoft.com/office/officeart/2005/8/layout/target3"/>
    <dgm:cxn modelId="{A614BC6A-C018-4136-A7CA-25970BD29894}" type="presParOf" srcId="{333A1088-737F-45CB-B68E-254E46348037}" destId="{8BEBB6EC-1DAA-4CAC-8A25-BC0FCBD5DBD5}" srcOrd="14" destOrd="0" presId="urn:microsoft.com/office/officeart/2005/8/layout/target3"/>
    <dgm:cxn modelId="{0E443232-511B-4BD8-929C-44F5984136A7}" type="presParOf" srcId="{333A1088-737F-45CB-B68E-254E46348037}" destId="{AED2198E-93D5-4001-81B4-73124B309672}" srcOrd="15" destOrd="0" presId="urn:microsoft.com/office/officeart/2005/8/layout/target3"/>
    <dgm:cxn modelId="{D04E4297-105E-4E9D-AF6C-8A760EA9D76B}" type="presParOf" srcId="{333A1088-737F-45CB-B68E-254E46348037}" destId="{2BE915AB-18AA-4053-B92C-3BFC9ED204BB}" srcOrd="16" destOrd="0" presId="urn:microsoft.com/office/officeart/2005/8/layout/target3"/>
    <dgm:cxn modelId="{15916399-E197-4D45-9840-6FEBF416D048}" type="presParOf" srcId="{333A1088-737F-45CB-B68E-254E46348037}" destId="{6BB5E863-4638-4E1D-BFDE-399D028AC4ED}" srcOrd="17" destOrd="0" presId="urn:microsoft.com/office/officeart/2005/8/layout/target3"/>
    <dgm:cxn modelId="{D32BBBA1-9FFE-4327-82BA-AF371DAB1A97}" type="presParOf" srcId="{333A1088-737F-45CB-B68E-254E46348037}" destId="{5A5FFA88-C948-4069-8E93-59FA12366E83}" srcOrd="18" destOrd="0" presId="urn:microsoft.com/office/officeart/2005/8/layout/target3"/>
    <dgm:cxn modelId="{A7A4ACFB-BBEB-4ED0-8507-3E47C46E2C97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Lucie </a:t>
          </a:r>
          <a:r>
            <a:rPr lang="cs-CZ" sz="2000" kern="1200" dirty="0" err="1" smtClean="0"/>
            <a:t>Stromská</a:t>
          </a:r>
          <a:r>
            <a:rPr lang="cs-CZ" sz="2000" kern="1200" dirty="0" smtClean="0"/>
            <a:t> 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 VY_32_INOVACE_06_Vlastivěda </a:t>
          </a:r>
          <a:r>
            <a:rPr lang="cs-CZ" sz="2000" kern="1200" dirty="0" smtClean="0"/>
            <a:t>4.ročník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Velkomoravská říše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3B484-3C7E-48AE-B85C-9B4906947313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ED117A0-0FBF-4432-971A-8586B1AA85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3B484-3C7E-48AE-B85C-9B4906947313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ED117A0-0FBF-4432-971A-8586B1AA85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3B484-3C7E-48AE-B85C-9B4906947313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117A0-0FBF-4432-971A-8586B1AA850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3B484-3C7E-48AE-B85C-9B4906947313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117A0-0FBF-4432-971A-8586B1AA85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3B484-3C7E-48AE-B85C-9B4906947313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4ED117A0-0FBF-4432-971A-8586B1AA850B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3B484-3C7E-48AE-B85C-9B4906947313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117A0-0FBF-4432-971A-8586B1AA85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3B484-3C7E-48AE-B85C-9B4906947313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117A0-0FBF-4432-971A-8586B1AA85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3B484-3C7E-48AE-B85C-9B4906947313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117A0-0FBF-4432-971A-8586B1AA85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3B484-3C7E-48AE-B85C-9B4906947313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117A0-0FBF-4432-971A-8586B1AA850B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3B484-3C7E-48AE-B85C-9B4906947313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117A0-0FBF-4432-971A-8586B1AA85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3B484-3C7E-48AE-B85C-9B4906947313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117A0-0FBF-4432-971A-8586B1AA85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EA3B484-3C7E-48AE-B85C-9B4906947313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ED117A0-0FBF-4432-971A-8586B1AA850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392880018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50255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cs-CZ" dirty="0" smtClean="0"/>
              <a:t>Anotace</a:t>
            </a:r>
          </a:p>
          <a:p>
            <a:r>
              <a:rPr lang="cs-CZ" dirty="0" smtClean="0"/>
              <a:t>Prezentace je určena k opakování a upevnění znalostí o prvním státním útvaru na našem území - o Velkomoravské říši. Úkolem žáků je vybrat správné slova ze závorky a doplnit jej do textu. Zpětná vazba je zajištěna. Celý text se správnými odpověďmi se nachází  na dalším snímku. Správné odpovědi jsou napsány červeně.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7420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81000" y="2708920"/>
            <a:ext cx="8458200" cy="3366867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VLASTIVĚDA-  4. ročník </a:t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>Opakování</a:t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0070C0"/>
                </a:solidFill>
              </a:rPr>
              <a:t>Velkomoravská říše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81000" y="2924944"/>
            <a:ext cx="8458200" cy="1875656"/>
          </a:xfrm>
        </p:spPr>
        <p:txBody>
          <a:bodyPr/>
          <a:lstStyle/>
          <a:p>
            <a:r>
              <a:rPr lang="cs-CZ" dirty="0" smtClean="0"/>
              <a:t>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3167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Velká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morava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rgbClr val="00B050"/>
                </a:solidFill>
              </a:rPr>
              <a:t>Vyber z nabídky správné slovo:</a:t>
            </a:r>
          </a:p>
          <a:p>
            <a:pPr marL="0" indent="0">
              <a:buNone/>
            </a:pPr>
            <a:r>
              <a:rPr lang="cs-CZ" dirty="0" smtClean="0"/>
              <a:t>Velká Morava patří mezi (nejstarší – nejmladší) středověký stát západních Slovanů. Vznikl na počátku ( 11. století – 9. století) při toku řeky (Moravy – Labe). První vládnoucí knížata pocházela z rodu (</a:t>
            </a:r>
            <a:r>
              <a:rPr lang="cs-CZ" dirty="0" err="1" smtClean="0"/>
              <a:t>Mojmírovců</a:t>
            </a:r>
            <a:r>
              <a:rPr lang="cs-CZ" dirty="0" smtClean="0"/>
              <a:t> – Přemyslovců). První kníže se jmenoval (Mojmír I. – Svatopluk). Šířením křesťanské víry se zabývala skupina (kněží – bojovníků).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3862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Velká </a:t>
            </a:r>
            <a:r>
              <a:rPr lang="cs-CZ" dirty="0" err="1" smtClean="0"/>
              <a:t>morava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Velká Morava patří mezi (</a:t>
            </a:r>
            <a:r>
              <a:rPr lang="cs-CZ" dirty="0">
                <a:solidFill>
                  <a:srgbClr val="FF0000"/>
                </a:solidFill>
              </a:rPr>
              <a:t>nejstarší </a:t>
            </a:r>
            <a:r>
              <a:rPr lang="cs-CZ" dirty="0"/>
              <a:t>– nejmladší) středověký stát západních Slovanů. Vznikl na počátku ( 11. století – </a:t>
            </a:r>
            <a:r>
              <a:rPr lang="cs-CZ" dirty="0">
                <a:solidFill>
                  <a:srgbClr val="FF0000"/>
                </a:solidFill>
              </a:rPr>
              <a:t>9. století</a:t>
            </a:r>
            <a:r>
              <a:rPr lang="cs-CZ" dirty="0"/>
              <a:t>) při toku řeky (</a:t>
            </a:r>
            <a:r>
              <a:rPr lang="cs-CZ" dirty="0">
                <a:solidFill>
                  <a:srgbClr val="FF0000"/>
                </a:solidFill>
              </a:rPr>
              <a:t>Moravy </a:t>
            </a:r>
            <a:r>
              <a:rPr lang="cs-CZ" dirty="0"/>
              <a:t>– Labe). První vládnoucí knížata pocházela z rodu (</a:t>
            </a:r>
            <a:r>
              <a:rPr lang="cs-CZ" dirty="0" err="1">
                <a:solidFill>
                  <a:srgbClr val="FF0000"/>
                </a:solidFill>
              </a:rPr>
              <a:t>Mojmírovců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>
                <a:solidFill>
                  <a:schemeClr val="tx1"/>
                </a:solidFill>
              </a:rPr>
              <a:t>-</a:t>
            </a:r>
            <a:r>
              <a:rPr lang="cs-CZ" dirty="0" smtClean="0"/>
              <a:t> </a:t>
            </a:r>
            <a:r>
              <a:rPr lang="cs-CZ" dirty="0"/>
              <a:t>Přemyslovců). První kníže se jmenoval (</a:t>
            </a:r>
            <a:r>
              <a:rPr lang="cs-CZ" dirty="0">
                <a:solidFill>
                  <a:srgbClr val="FF0000"/>
                </a:solidFill>
              </a:rPr>
              <a:t>Mojmír I.</a:t>
            </a:r>
            <a:r>
              <a:rPr lang="cs-CZ" dirty="0"/>
              <a:t> – Svatopluk). Šířením křesťanské víry se zabývala skupina (</a:t>
            </a:r>
            <a:r>
              <a:rPr lang="cs-CZ" dirty="0">
                <a:solidFill>
                  <a:srgbClr val="FF0000"/>
                </a:solidFill>
              </a:rPr>
              <a:t>kněží</a:t>
            </a:r>
            <a:r>
              <a:rPr lang="cs-CZ" dirty="0"/>
              <a:t> – bojovníků).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23724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Příchod </a:t>
            </a:r>
            <a:r>
              <a:rPr lang="cs-CZ" dirty="0" err="1" smtClean="0"/>
              <a:t>zvěrozvěstů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První kněží pocházeli z ( Francie - Německa). Mluvili jazykem, kterému Slované (rozuměli- nerozuměli). Proto kníže (Svatopluk - Rastislav) </a:t>
            </a:r>
            <a:r>
              <a:rPr lang="cs-CZ" dirty="0" err="1" smtClean="0"/>
              <a:t>pozvalroku</a:t>
            </a:r>
            <a:r>
              <a:rPr lang="cs-CZ" dirty="0" smtClean="0"/>
              <a:t> 863 na Moravu dva                       (bratry – kamarády) Konstantina a Metoděje. Konstantin později přijal jméno (Cyril – </a:t>
            </a:r>
            <a:r>
              <a:rPr lang="cs-CZ" dirty="0" err="1" smtClean="0"/>
              <a:t>Pribina</a:t>
            </a:r>
            <a:r>
              <a:rPr lang="cs-CZ" dirty="0" smtClean="0"/>
              <a:t>). Na Moravě začali šířit křesťanství ( slovanským – ruským) jazykem. Své poslání splnili (byli prohlášeni za svaté – upáleni).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32256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Příchod </a:t>
            </a:r>
            <a:r>
              <a:rPr lang="cs-CZ" dirty="0" err="1" smtClean="0"/>
              <a:t>zvěrozvěstů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První kněží pocházeli z ( Francie - </a:t>
            </a:r>
            <a:r>
              <a:rPr lang="cs-CZ" dirty="0">
                <a:solidFill>
                  <a:srgbClr val="FF0000"/>
                </a:solidFill>
              </a:rPr>
              <a:t>Německa</a:t>
            </a:r>
            <a:r>
              <a:rPr lang="cs-CZ" dirty="0"/>
              <a:t>). Mluvili jazykem, kterému Slované (rozuměli- </a:t>
            </a:r>
            <a:r>
              <a:rPr lang="cs-CZ" dirty="0">
                <a:solidFill>
                  <a:srgbClr val="FF0000"/>
                </a:solidFill>
              </a:rPr>
              <a:t>nerozuměli</a:t>
            </a:r>
            <a:r>
              <a:rPr lang="cs-CZ" dirty="0"/>
              <a:t>). Proto kníže (Svatopluk - </a:t>
            </a:r>
            <a:r>
              <a:rPr lang="cs-CZ" dirty="0">
                <a:solidFill>
                  <a:srgbClr val="FF0000"/>
                </a:solidFill>
              </a:rPr>
              <a:t>Rastislav</a:t>
            </a:r>
            <a:r>
              <a:rPr lang="cs-CZ" dirty="0"/>
              <a:t>) </a:t>
            </a:r>
            <a:r>
              <a:rPr lang="cs-CZ" dirty="0" smtClean="0"/>
              <a:t>pozval roku </a:t>
            </a:r>
            <a:r>
              <a:rPr lang="cs-CZ" dirty="0"/>
              <a:t>863 na Moravu dva                       (</a:t>
            </a:r>
            <a:r>
              <a:rPr lang="cs-CZ" dirty="0">
                <a:solidFill>
                  <a:srgbClr val="FF0000"/>
                </a:solidFill>
              </a:rPr>
              <a:t>bratry</a:t>
            </a:r>
            <a:r>
              <a:rPr lang="cs-CZ" dirty="0"/>
              <a:t> – kamarády) Konstantina a Metoděje. Konstantin později přijal jméno (</a:t>
            </a:r>
            <a:r>
              <a:rPr lang="cs-CZ" dirty="0">
                <a:solidFill>
                  <a:srgbClr val="FF0000"/>
                </a:solidFill>
              </a:rPr>
              <a:t>Cyril</a:t>
            </a:r>
            <a:r>
              <a:rPr lang="cs-CZ" dirty="0"/>
              <a:t> – </a:t>
            </a:r>
            <a:r>
              <a:rPr lang="cs-CZ" dirty="0" err="1"/>
              <a:t>Pribina</a:t>
            </a:r>
            <a:r>
              <a:rPr lang="cs-CZ" dirty="0"/>
              <a:t>). Na Moravě začali šířit křesťanství ( </a:t>
            </a:r>
            <a:r>
              <a:rPr lang="cs-CZ" dirty="0">
                <a:solidFill>
                  <a:srgbClr val="FF0000"/>
                </a:solidFill>
              </a:rPr>
              <a:t>slovanským</a:t>
            </a:r>
            <a:r>
              <a:rPr lang="cs-CZ" dirty="0"/>
              <a:t> – ruským) jazykem. Své poslání splnili </a:t>
            </a:r>
            <a:r>
              <a:rPr lang="cs-CZ" dirty="0" smtClean="0"/>
              <a:t>         (</a:t>
            </a:r>
            <a:r>
              <a:rPr lang="cs-CZ" dirty="0">
                <a:solidFill>
                  <a:srgbClr val="FF0000"/>
                </a:solidFill>
              </a:rPr>
              <a:t>byli</a:t>
            </a:r>
            <a:r>
              <a:rPr lang="cs-CZ" dirty="0"/>
              <a:t> </a:t>
            </a:r>
            <a:r>
              <a:rPr lang="cs-CZ" dirty="0">
                <a:solidFill>
                  <a:srgbClr val="FF0000"/>
                </a:solidFill>
              </a:rPr>
              <a:t>prohlášeni za svaté </a:t>
            </a:r>
            <a:r>
              <a:rPr lang="cs-CZ" dirty="0"/>
              <a:t>– upáleni).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07654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Co přinesli Konstantin a Metoděj na velkou </a:t>
            </a:r>
            <a:r>
              <a:rPr lang="cs-CZ" dirty="0" err="1" smtClean="0"/>
              <a:t>moravu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Bratři sestavili pro lid na Velké Moravě nové písmo ( hlaholici – latinské písmo). Do slovanského jazyka přeložili také  nejdůležitější části posvátné knihy křesťanů ( Bible – Korán). </a:t>
            </a:r>
          </a:p>
          <a:p>
            <a:pPr marL="0" indent="0">
              <a:buNone/>
            </a:pPr>
            <a:r>
              <a:rPr lang="cs-CZ" dirty="0" smtClean="0"/>
              <a:t>Za vlády knížete ( Mojmíra II. – Svatopluka) byli  Metodějovi žáci z Moravy vyhnáni. Na Moravu přicházeli kněží ze západu. Užívali latinský jazyk i latinské písmo, kterým píšeme dodnes.</a:t>
            </a:r>
          </a:p>
        </p:txBody>
      </p:sp>
    </p:spTree>
    <p:extLst>
      <p:ext uri="{BB962C8B-B14F-4D97-AF65-F5344CB8AC3E}">
        <p14:creationId xmlns:p14="http://schemas.microsoft.com/office/powerpoint/2010/main" val="3444229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Co přinesli </a:t>
            </a:r>
            <a:r>
              <a:rPr lang="cs-CZ" dirty="0" err="1" smtClean="0"/>
              <a:t>konstantin</a:t>
            </a:r>
            <a:r>
              <a:rPr lang="cs-CZ" dirty="0" smtClean="0"/>
              <a:t> a </a:t>
            </a:r>
            <a:r>
              <a:rPr lang="cs-CZ" dirty="0" err="1" smtClean="0"/>
              <a:t>metoděj</a:t>
            </a:r>
            <a:r>
              <a:rPr lang="cs-CZ" dirty="0" smtClean="0"/>
              <a:t> na velkou </a:t>
            </a:r>
            <a:r>
              <a:rPr lang="cs-CZ" dirty="0" err="1" smtClean="0"/>
              <a:t>moravu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Bratři sestavili pro lid na Velké Moravě nové písmo ( </a:t>
            </a:r>
            <a:r>
              <a:rPr lang="cs-CZ" dirty="0">
                <a:solidFill>
                  <a:srgbClr val="FF0000"/>
                </a:solidFill>
              </a:rPr>
              <a:t>hlaholici</a:t>
            </a:r>
            <a:r>
              <a:rPr lang="cs-CZ" dirty="0"/>
              <a:t> – latinské písmo). Do slovanského jazyka přeložili také  nejdůležitější části posvátné knihy křesťanů ( </a:t>
            </a:r>
            <a:r>
              <a:rPr lang="cs-CZ" dirty="0">
                <a:solidFill>
                  <a:srgbClr val="FF0000"/>
                </a:solidFill>
              </a:rPr>
              <a:t>Bible </a:t>
            </a:r>
            <a:r>
              <a:rPr lang="cs-CZ" dirty="0"/>
              <a:t>– Korán). </a:t>
            </a:r>
          </a:p>
          <a:p>
            <a:pPr marL="0" indent="0">
              <a:buNone/>
            </a:pPr>
            <a:r>
              <a:rPr lang="cs-CZ" dirty="0"/>
              <a:t>Za vlády knížete ( Mojmíra II. – </a:t>
            </a:r>
            <a:r>
              <a:rPr lang="cs-CZ" dirty="0">
                <a:solidFill>
                  <a:srgbClr val="FF0000"/>
                </a:solidFill>
              </a:rPr>
              <a:t>Svatopluka</a:t>
            </a:r>
            <a:r>
              <a:rPr lang="cs-CZ" dirty="0"/>
              <a:t>) byli  Metodějovi žáci z Moravy vyhnáni. Na Moravu přicházeli kněží ze západu. Užívali latinský jazyk i latinské písmo, kterým píšeme </a:t>
            </a:r>
            <a:r>
              <a:rPr lang="cs-CZ" dirty="0" smtClean="0"/>
              <a:t>dodnes.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01344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úloha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Víš které datum nám v kalendáři připomíná každý rok příchod Konstantina a Metoděje?</a:t>
            </a:r>
          </a:p>
          <a:p>
            <a:r>
              <a:rPr lang="cs-CZ" dirty="0" smtClean="0"/>
              <a:t>Zapiš toto datum: </a:t>
            </a:r>
          </a:p>
          <a:p>
            <a:endParaRPr lang="cs-CZ" dirty="0" smtClean="0"/>
          </a:p>
          <a:p>
            <a:r>
              <a:rPr lang="cs-CZ" dirty="0" smtClean="0"/>
              <a:t>V roce 2013 bude slavit církev významné výročí související s příchodem </a:t>
            </a:r>
            <a:r>
              <a:rPr lang="cs-CZ" dirty="0" err="1" smtClean="0"/>
              <a:t>zvěrozvěstů</a:t>
            </a:r>
            <a:r>
              <a:rPr lang="cs-CZ" dirty="0" smtClean="0"/>
              <a:t> na Moravu. Vypočítej kolik let uplynulo od jejich příchodu.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38575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úloha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Víš které datum nám v kalendáři připomíná každý rok příchod Konstantina a Metoděje?</a:t>
            </a:r>
          </a:p>
          <a:p>
            <a:r>
              <a:rPr lang="cs-CZ" dirty="0"/>
              <a:t>Zapiš toto datum: </a:t>
            </a:r>
            <a:r>
              <a:rPr lang="cs-CZ" dirty="0" smtClean="0">
                <a:solidFill>
                  <a:srgbClr val="FF0000"/>
                </a:solidFill>
              </a:rPr>
              <a:t>5. července</a:t>
            </a:r>
            <a:endParaRPr lang="cs-CZ" dirty="0"/>
          </a:p>
          <a:p>
            <a:endParaRPr lang="cs-CZ" dirty="0"/>
          </a:p>
          <a:p>
            <a:r>
              <a:rPr lang="cs-CZ" dirty="0"/>
              <a:t>V roce 2013 bude slavit církev významné výročí související s příchodem </a:t>
            </a:r>
            <a:r>
              <a:rPr lang="cs-CZ" dirty="0" err="1"/>
              <a:t>zvěrozvěstů</a:t>
            </a:r>
            <a:r>
              <a:rPr lang="cs-CZ" dirty="0"/>
              <a:t> na Moravu. Vypočítej kolik let uplynulo od jejich příchodu</a:t>
            </a:r>
            <a:r>
              <a:rPr lang="cs-CZ" dirty="0" smtClean="0"/>
              <a:t>.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2013 – 863 = 1150 let.</a:t>
            </a:r>
            <a:endParaRPr lang="cs-CZ" dirty="0">
              <a:solidFill>
                <a:srgbClr val="FF0000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87441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023729" y="332656"/>
            <a:ext cx="238526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Použité zdroje:</a:t>
            </a:r>
          </a:p>
          <a:p>
            <a:r>
              <a:rPr lang="cs-CZ" sz="2000" dirty="0" smtClean="0"/>
              <a:t>/</a:t>
            </a:r>
            <a:r>
              <a:rPr lang="cs-CZ" sz="2000" smtClean="0"/>
              <a:t>citace </a:t>
            </a:r>
            <a:r>
              <a:rPr lang="cs-CZ" sz="2000" smtClean="0"/>
              <a:t>2012-9-12</a:t>
            </a:r>
            <a:r>
              <a:rPr lang="cs-CZ" sz="2000" smtClean="0"/>
              <a:t>/</a:t>
            </a:r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23729" y="1340768"/>
            <a:ext cx="75087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Ostatní obrázky byly vytvořeny v otevřené galerii Microsoft Office.</a:t>
            </a:r>
          </a:p>
          <a:p>
            <a:r>
              <a:rPr lang="cs-CZ" sz="2000" dirty="0" smtClean="0"/>
              <a:t>Text je vytvořen autorem materiálu.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04572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85</TotalTime>
  <Words>638</Words>
  <Application>Microsoft Office PowerPoint</Application>
  <PresentationFormat>Předvádění na obrazovce (4:3)</PresentationFormat>
  <Paragraphs>39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Cesta</vt:lpstr>
      <vt:lpstr>Prezentace aplikace PowerPoint</vt:lpstr>
      <vt:lpstr>Prezentace aplikace PowerPoint</vt:lpstr>
      <vt:lpstr>VLASTIVĚDA-  4. ročník  Opakování Velkomoravská říše</vt:lpstr>
      <vt:lpstr>Velká morava</vt:lpstr>
      <vt:lpstr>Velká morava</vt:lpstr>
      <vt:lpstr>Příchod zvěrozvěstů</vt:lpstr>
      <vt:lpstr>Příchod zvěrozvěstů</vt:lpstr>
      <vt:lpstr>Co přinesli Konstantin a Metoděj na velkou moravu?</vt:lpstr>
      <vt:lpstr>Co přinesli konstantin a metoděj na velkou moravu?</vt:lpstr>
      <vt:lpstr>úloha</vt:lpstr>
      <vt:lpstr>úloha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VLASTIVĚDA-  4. ročník  Opakování Velkomoravská říše</dc:title>
  <dc:creator>08FQ</dc:creator>
  <cp:lastModifiedBy>Klient-5</cp:lastModifiedBy>
  <cp:revision>14</cp:revision>
  <dcterms:created xsi:type="dcterms:W3CDTF">2012-12-03T18:48:18Z</dcterms:created>
  <dcterms:modified xsi:type="dcterms:W3CDTF">2012-12-19T08:37:16Z</dcterms:modified>
</cp:coreProperties>
</file>