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VY_32_INOVACE_09_Vlastivěda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České království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E2E8B7-BC92-4A17-980E-B92185E438CE}" type="presOf" srcId="{D1D4F407-5343-4D3F-B5B9-D407B03CAEB4}" destId="{AED2198E-93D5-4001-81B4-73124B309672}" srcOrd="1" destOrd="0" presId="urn:microsoft.com/office/officeart/2005/8/layout/target3"/>
    <dgm:cxn modelId="{9D72DA7B-3911-4559-8771-12F47A52BFBE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5A5ACCD-5242-4AE5-AC4F-1A255BC2C9F3}" type="presOf" srcId="{757F3AB3-0718-4624-B441-E567A8F0AB56}" destId="{333A1088-737F-45CB-B68E-254E46348037}" srcOrd="0" destOrd="0" presId="urn:microsoft.com/office/officeart/2005/8/layout/target3"/>
    <dgm:cxn modelId="{500F32DB-021C-4382-9FC8-EC93D5399E8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C9D2B6-C393-4ABF-9CF6-0A6B98A001E7}" type="presOf" srcId="{D1B46980-6531-4606-95E6-44980827E919}" destId="{6140AFEC-043D-4C43-A2F9-D0F5331DF3A3}" srcOrd="0" destOrd="0" presId="urn:microsoft.com/office/officeart/2005/8/layout/target3"/>
    <dgm:cxn modelId="{6ECB3641-C874-441C-A771-A388CA27CEA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2C3134-E85D-4BD2-A703-842CF1A47108}" type="presOf" srcId="{B651F6E3-6281-48DB-9319-2AEAFDAE7572}" destId="{619D679B-A015-4ECF-8348-D1034C574F40}" srcOrd="0" destOrd="0" presId="urn:microsoft.com/office/officeart/2005/8/layout/target3"/>
    <dgm:cxn modelId="{6718D0DD-E6F3-4F32-A061-B6B711102083}" type="presOf" srcId="{D1B46980-6531-4606-95E6-44980827E919}" destId="{2BE915AB-18AA-4053-B92C-3BFC9ED204BB}" srcOrd="1" destOrd="0" presId="urn:microsoft.com/office/officeart/2005/8/layout/target3"/>
    <dgm:cxn modelId="{ECFD78CD-3B17-401F-9DEF-3A34D4CC861C}" type="presOf" srcId="{4C35D32F-0EAB-4CD7-82EE-45574DC2A586}" destId="{8BEBB6EC-1DAA-4CAC-8A25-BC0FCBD5DBD5}" srcOrd="0" destOrd="0" presId="urn:microsoft.com/office/officeart/2005/8/layout/target3"/>
    <dgm:cxn modelId="{3842B5C4-FA7F-4742-9A40-E0BB2E3084FF}" type="presOf" srcId="{B651F6E3-6281-48DB-9319-2AEAFDAE7572}" destId="{6BB5E863-4638-4E1D-BFDE-399D028AC4ED}" srcOrd="1" destOrd="0" presId="urn:microsoft.com/office/officeart/2005/8/layout/target3"/>
    <dgm:cxn modelId="{5A642F44-752C-45E2-A695-8681E9334D4F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C6722F-67D5-4BA9-945A-7F4898DC8B4A}" type="presParOf" srcId="{333A1088-737F-45CB-B68E-254E46348037}" destId="{F5ABB229-8D3B-4694-996A-96F23CF14429}" srcOrd="0" destOrd="0" presId="urn:microsoft.com/office/officeart/2005/8/layout/target3"/>
    <dgm:cxn modelId="{3738FF8F-1EC4-4579-8738-CBDA01D96087}" type="presParOf" srcId="{333A1088-737F-45CB-B68E-254E46348037}" destId="{F41139FD-01EE-4571-8B17-4FB00FC51163}" srcOrd="1" destOrd="0" presId="urn:microsoft.com/office/officeart/2005/8/layout/target3"/>
    <dgm:cxn modelId="{CF6178E9-F5EB-4EF8-86EA-8CB026E05D84}" type="presParOf" srcId="{333A1088-737F-45CB-B68E-254E46348037}" destId="{D005CE8C-CC26-4C3E-AC11-E15060ECD759}" srcOrd="2" destOrd="0" presId="urn:microsoft.com/office/officeart/2005/8/layout/target3"/>
    <dgm:cxn modelId="{88BFB1BE-7905-4E81-9AC6-292031D25E11}" type="presParOf" srcId="{333A1088-737F-45CB-B68E-254E46348037}" destId="{2C702D82-9B77-49B7-9568-BB8EB47C3372}" srcOrd="3" destOrd="0" presId="urn:microsoft.com/office/officeart/2005/8/layout/target3"/>
    <dgm:cxn modelId="{8F443F0A-ABB4-4EF8-97AD-E044EBB85294}" type="presParOf" srcId="{333A1088-737F-45CB-B68E-254E46348037}" destId="{A52A0455-90FF-4808-ABD0-F02540D31D5A}" srcOrd="4" destOrd="0" presId="urn:microsoft.com/office/officeart/2005/8/layout/target3"/>
    <dgm:cxn modelId="{FC734579-4346-4C7E-A7CA-5E752B954879}" type="presParOf" srcId="{333A1088-737F-45CB-B68E-254E46348037}" destId="{6140AFEC-043D-4C43-A2F9-D0F5331DF3A3}" srcOrd="5" destOrd="0" presId="urn:microsoft.com/office/officeart/2005/8/layout/target3"/>
    <dgm:cxn modelId="{E25E9574-C632-4D18-BCA8-778F04F1FE0B}" type="presParOf" srcId="{333A1088-737F-45CB-B68E-254E46348037}" destId="{9358AC05-5D7D-4327-9F80-1AD486AEA664}" srcOrd="6" destOrd="0" presId="urn:microsoft.com/office/officeart/2005/8/layout/target3"/>
    <dgm:cxn modelId="{CF9F8915-14D6-4978-9320-C1F8775F4F7C}" type="presParOf" srcId="{333A1088-737F-45CB-B68E-254E46348037}" destId="{313FC574-E1CD-4FB4-B054-0B805CE0447D}" srcOrd="7" destOrd="0" presId="urn:microsoft.com/office/officeart/2005/8/layout/target3"/>
    <dgm:cxn modelId="{EFB0B012-3B59-49FF-97FB-A2B98735431B}" type="presParOf" srcId="{333A1088-737F-45CB-B68E-254E46348037}" destId="{619D679B-A015-4ECF-8348-D1034C574F40}" srcOrd="8" destOrd="0" presId="urn:microsoft.com/office/officeart/2005/8/layout/target3"/>
    <dgm:cxn modelId="{EF367A75-3E60-4BE8-B9EE-2E17D60391EE}" type="presParOf" srcId="{333A1088-737F-45CB-B68E-254E46348037}" destId="{322283A8-4A27-4CDA-BAE3-F381106A9174}" srcOrd="9" destOrd="0" presId="urn:microsoft.com/office/officeart/2005/8/layout/target3"/>
    <dgm:cxn modelId="{0A9C8D0A-5C73-43E9-A558-6FD47A09DFCB}" type="presParOf" srcId="{333A1088-737F-45CB-B68E-254E46348037}" destId="{FFC9F71D-1B4F-4AD9-A4A6-86ADEFC8AF5C}" srcOrd="10" destOrd="0" presId="urn:microsoft.com/office/officeart/2005/8/layout/target3"/>
    <dgm:cxn modelId="{5D8A1909-AD18-4AC4-92B2-E453F209710C}" type="presParOf" srcId="{333A1088-737F-45CB-B68E-254E46348037}" destId="{25B08C86-7E15-44DC-BE7F-FFB55DD49D12}" srcOrd="11" destOrd="0" presId="urn:microsoft.com/office/officeart/2005/8/layout/target3"/>
    <dgm:cxn modelId="{16B565A3-62D4-456F-8025-0A0F40433FF3}" type="presParOf" srcId="{333A1088-737F-45CB-B68E-254E46348037}" destId="{76644BE8-9D7C-4C09-B250-3D10AF48CBB7}" srcOrd="12" destOrd="0" presId="urn:microsoft.com/office/officeart/2005/8/layout/target3"/>
    <dgm:cxn modelId="{1DC5B7C3-C4CA-4E70-B028-8BAE5A186644}" type="presParOf" srcId="{333A1088-737F-45CB-B68E-254E46348037}" destId="{EE85B701-7295-41C0-BA7A-34D3756A2AE6}" srcOrd="13" destOrd="0" presId="urn:microsoft.com/office/officeart/2005/8/layout/target3"/>
    <dgm:cxn modelId="{92E03BE0-C240-4849-8770-8FE524C71155}" type="presParOf" srcId="{333A1088-737F-45CB-B68E-254E46348037}" destId="{8BEBB6EC-1DAA-4CAC-8A25-BC0FCBD5DBD5}" srcOrd="14" destOrd="0" presId="urn:microsoft.com/office/officeart/2005/8/layout/target3"/>
    <dgm:cxn modelId="{31B8A3CF-F9CB-43FF-8C40-C0339D1068D3}" type="presParOf" srcId="{333A1088-737F-45CB-B68E-254E46348037}" destId="{AED2198E-93D5-4001-81B4-73124B309672}" srcOrd="15" destOrd="0" presId="urn:microsoft.com/office/officeart/2005/8/layout/target3"/>
    <dgm:cxn modelId="{EA1B70CD-BC34-4E91-8088-1AAA2876BDA3}" type="presParOf" srcId="{333A1088-737F-45CB-B68E-254E46348037}" destId="{2BE915AB-18AA-4053-B92C-3BFC9ED204BB}" srcOrd="16" destOrd="0" presId="urn:microsoft.com/office/officeart/2005/8/layout/target3"/>
    <dgm:cxn modelId="{831C94E9-9236-4655-B4C1-8C5F276B5D99}" type="presParOf" srcId="{333A1088-737F-45CB-B68E-254E46348037}" destId="{6BB5E863-4638-4E1D-BFDE-399D028AC4ED}" srcOrd="17" destOrd="0" presId="urn:microsoft.com/office/officeart/2005/8/layout/target3"/>
    <dgm:cxn modelId="{9FBB38F0-5F49-47A7-BEBD-67BA59EA7B4A}" type="presParOf" srcId="{333A1088-737F-45CB-B68E-254E46348037}" destId="{5A5FFA88-C948-4069-8E93-59FA12366E83}" srcOrd="18" destOrd="0" presId="urn:microsoft.com/office/officeart/2005/8/layout/target3"/>
    <dgm:cxn modelId="{1C917CDB-D4A0-4026-9668-1955330FA5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VY_32_INOVACE_09_Vlastivěda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České království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EF8E1-4329-4048-AD28-78DC074F25A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F49035-66B7-4F50-9AA6-C11F4D66C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40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F49035-66B7-4F50-9AA6-C11F4D66C00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551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ECBAC89-D4AC-4F8C-9D9B-3F60C3B5D44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D0EF69-D936-4E1C-BAA1-7B7323A59FA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92230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993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Anotace</a:t>
            </a:r>
          </a:p>
          <a:p>
            <a:pPr marL="82296" indent="0">
              <a:buNone/>
            </a:pPr>
            <a:r>
              <a:rPr lang="cs-CZ" dirty="0" smtClean="0"/>
              <a:t>Prezentace je určena především k opakování dějin od doby získání královského titulu. Je zaměřena na prvního českého krále a na jeho panování. Správné odpovědi se ukáží po kliknutí nebo se nachází na dalším snímku. 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53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Vlastivěda - 4. ročník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Za vlády přemyslovských králů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Opakování 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79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 letošním roce (2012) </a:t>
            </a:r>
            <a:r>
              <a:rPr lang="cs-CZ" dirty="0" smtClean="0"/>
              <a:t>slavíme významné výročí, které nám připomíná zisk dědičného královského titulu pro česká knížata.</a:t>
            </a:r>
          </a:p>
          <a:p>
            <a:r>
              <a:rPr lang="cs-CZ" dirty="0" smtClean="0"/>
              <a:t>Víš ve kterém roce získal český kníže královský titul? </a:t>
            </a:r>
            <a:endParaRPr lang="cs-CZ" dirty="0"/>
          </a:p>
          <a:p>
            <a:r>
              <a:rPr lang="cs-CZ" dirty="0" smtClean="0"/>
              <a:t>Vypočítej kolik již let uplynulo od zisku královského titulu.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3996353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1212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501317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800 let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859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Čeští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988816"/>
          </a:xfrm>
        </p:spPr>
        <p:txBody>
          <a:bodyPr/>
          <a:lstStyle/>
          <a:p>
            <a:r>
              <a:rPr lang="cs-CZ" dirty="0" smtClean="0"/>
              <a:t>Napiš jméno panovníka, kterému se podařilo získat královský dědičný titul?</a:t>
            </a:r>
          </a:p>
          <a:p>
            <a:r>
              <a:rPr lang="cs-CZ" dirty="0"/>
              <a:t> </a:t>
            </a:r>
            <a:r>
              <a:rPr lang="cs-CZ" dirty="0" smtClean="0"/>
              <a:t>P - - - - - - O - - - - - I.</a:t>
            </a:r>
          </a:p>
          <a:p>
            <a:endParaRPr lang="cs-CZ" dirty="0" smtClean="0"/>
          </a:p>
          <a:p>
            <a:r>
              <a:rPr lang="cs-CZ" dirty="0" smtClean="0"/>
              <a:t>Doplň jméno listiny, která potvrzuje českým knížatům zisk dědičného královského titulu.</a:t>
            </a:r>
          </a:p>
          <a:p>
            <a:r>
              <a:rPr lang="cs-CZ" dirty="0" smtClean="0"/>
              <a:t>Z - - - - b - - - s - - - - - - -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941418" y="306896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Přemysl Otakar I.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567537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Zlatá bula sicilská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310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Knížecí a královské symboly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txBody>
          <a:bodyPr/>
          <a:lstStyle/>
          <a:p>
            <a:r>
              <a:rPr lang="cs-CZ" dirty="0" smtClean="0"/>
              <a:t>Víš, co patřilo ke knížecím a královským symbolům moci? Vyber si z nabídky symbol a přiřaď jej králi či knížeti.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Nabídka: štít, přilba, zlaté jablko, koruna ve tvaru křížů, žezlo s křížem, kopí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      </a:t>
            </a:r>
            <a:r>
              <a:rPr lang="cs-CZ" dirty="0" smtClean="0">
                <a:solidFill>
                  <a:srgbClr val="FF0000"/>
                </a:solidFill>
              </a:rPr>
              <a:t>KRÁL                 KNÍŽE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96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60648"/>
            <a:ext cx="749808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94400" y="636476"/>
            <a:ext cx="7498080" cy="5555704"/>
          </a:xfrm>
        </p:spPr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Nabídka: štít, přilba, zlaté jablko, koruna ve tvaru křížů, žezlo s křížem, kopí</a:t>
            </a:r>
          </a:p>
          <a:p>
            <a:r>
              <a:rPr lang="cs-CZ" dirty="0">
                <a:solidFill>
                  <a:srgbClr val="C00000"/>
                </a:solidFill>
              </a:rPr>
              <a:t>       </a:t>
            </a:r>
            <a:r>
              <a:rPr lang="cs-CZ" dirty="0" smtClean="0">
                <a:solidFill>
                  <a:srgbClr val="FF0000"/>
                </a:solidFill>
              </a:rPr>
              <a:t>KRÁL                 KNÍŽE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  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19672" y="2244429"/>
            <a:ext cx="30963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Koruna </a:t>
            </a:r>
            <a:r>
              <a:rPr lang="cs-CZ" sz="2800" dirty="0">
                <a:solidFill>
                  <a:prstClr val="black"/>
                </a:solidFill>
              </a:rPr>
              <a:t>- čelenka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27046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Přilba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28141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Žezlo s křížem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289110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štít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350100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Zlaté jablko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3569479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kopí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91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Rozvoj českého království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80728"/>
            <a:ext cx="7498080" cy="5267672"/>
          </a:xfrm>
        </p:spPr>
        <p:txBody>
          <a:bodyPr>
            <a:normAutofit lnSpcReduction="10000"/>
          </a:bodyPr>
          <a:lstStyle/>
          <a:p>
            <a:r>
              <a:rPr lang="cs-CZ" sz="2800" u="sng" dirty="0" smtClean="0"/>
              <a:t>Spoj věty, aby dávaly smysl. </a:t>
            </a:r>
          </a:p>
          <a:p>
            <a:r>
              <a:rPr lang="cs-CZ" sz="2800" dirty="0" smtClean="0"/>
              <a:t>V roce 1212 Přemysl Otakar I. </a:t>
            </a: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Dědil se z otce na syna.</a:t>
            </a:r>
            <a:endParaRPr lang="cs-CZ" sz="2800" dirty="0" smtClean="0"/>
          </a:p>
          <a:p>
            <a:r>
              <a:rPr lang="cs-CZ" sz="2800" dirty="0" smtClean="0"/>
              <a:t>Královský titul se od té doby </a:t>
            </a:r>
          </a:p>
          <a:p>
            <a:r>
              <a:rPr lang="cs-CZ" sz="2800" dirty="0">
                <a:solidFill>
                  <a:srgbClr val="C00000"/>
                </a:solidFill>
              </a:rPr>
              <a:t>z</a:t>
            </a:r>
            <a:r>
              <a:rPr lang="cs-CZ" sz="2800" dirty="0" smtClean="0">
                <a:solidFill>
                  <a:srgbClr val="C00000"/>
                </a:solidFill>
              </a:rPr>
              <a:t>ískal od císaře královský titul.</a:t>
            </a:r>
            <a:endParaRPr lang="cs-CZ" sz="2800" dirty="0" smtClean="0"/>
          </a:p>
          <a:p>
            <a:r>
              <a:rPr lang="cs-CZ" sz="2800" dirty="0" smtClean="0"/>
              <a:t>Počet obyvatel rostl, proto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 Protože přicházeli cizí obchodníci a řemeslníci,</a:t>
            </a:r>
          </a:p>
          <a:p>
            <a:r>
              <a:rPr lang="cs-CZ" sz="2800" dirty="0" smtClean="0"/>
              <a:t>lidé mýtili a vypalovali lesní porosty, aby získali půdu pro zemědělství.</a:t>
            </a:r>
          </a:p>
          <a:p>
            <a:r>
              <a:rPr lang="cs-CZ" sz="2800" dirty="0">
                <a:solidFill>
                  <a:srgbClr val="C00000"/>
                </a:solidFill>
              </a:rPr>
              <a:t>b</a:t>
            </a:r>
            <a:r>
              <a:rPr lang="cs-CZ" sz="2800" dirty="0" smtClean="0">
                <a:solidFill>
                  <a:srgbClr val="C00000"/>
                </a:solidFill>
              </a:rPr>
              <a:t>yla zakládána středověká města na výhodných místech.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02637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roce 1212 Přemysl Otakar </a:t>
            </a:r>
            <a:r>
              <a:rPr lang="cs-CZ" dirty="0" smtClean="0"/>
              <a:t>I.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získal</a:t>
            </a:r>
            <a:r>
              <a:rPr lang="cs-CZ" dirty="0" smtClean="0">
                <a:solidFill>
                  <a:srgbClr val="C00000"/>
                </a:solidFill>
              </a:rPr>
              <a:t> od císaře královský titul.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/>
              <a:t>Královský titul se od té doby </a:t>
            </a:r>
            <a:r>
              <a:rPr lang="cs-CZ" dirty="0" smtClean="0">
                <a:solidFill>
                  <a:srgbClr val="C00000"/>
                </a:solidFill>
              </a:rPr>
              <a:t>dědil z otce na syna</a:t>
            </a:r>
            <a:r>
              <a:rPr lang="cs-CZ" dirty="0" smtClean="0"/>
              <a:t>. Počet obyvatel rostl, </a:t>
            </a:r>
            <a:r>
              <a:rPr lang="cs-CZ" dirty="0" smtClean="0">
                <a:solidFill>
                  <a:srgbClr val="C00000"/>
                </a:solidFill>
              </a:rPr>
              <a:t>proto lidé mýtili a vypalovali lesní porosty, aby získali půdu pro zemědělství. </a:t>
            </a:r>
            <a:r>
              <a:rPr lang="cs-CZ" dirty="0"/>
              <a:t>Protože přicházeli cizí obchodníci a řemeslníci</a:t>
            </a:r>
            <a:r>
              <a:rPr lang="cs-CZ" dirty="0" smtClean="0"/>
              <a:t>, </a:t>
            </a:r>
            <a:r>
              <a:rPr lang="cs-CZ" dirty="0">
                <a:solidFill>
                  <a:srgbClr val="C00000"/>
                </a:solidFill>
              </a:rPr>
              <a:t>byla zakládána středověká města na výhodných místech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 marL="82296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74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2012-9-26/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5379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129</TotalTime>
  <Words>413</Words>
  <Application>Microsoft Office PowerPoint</Application>
  <PresentationFormat>Předvádění na obrazovce (4:3)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Prezentace aplikace PowerPoint</vt:lpstr>
      <vt:lpstr>Vlastivěda - 4. ročník Za vlády přemyslovských králů </vt:lpstr>
      <vt:lpstr>České království</vt:lpstr>
      <vt:lpstr>Čeští králové</vt:lpstr>
      <vt:lpstr>Knížecí a královské symboly moci</vt:lpstr>
      <vt:lpstr>Prezentace aplikace PowerPoint</vt:lpstr>
      <vt:lpstr>Rozvoj českého království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Klient-5</cp:lastModifiedBy>
  <cp:revision>16</cp:revision>
  <dcterms:created xsi:type="dcterms:W3CDTF">2012-12-08T13:00:14Z</dcterms:created>
  <dcterms:modified xsi:type="dcterms:W3CDTF">2012-12-19T08:38:35Z</dcterms:modified>
</cp:coreProperties>
</file>