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2" r:id="rId9"/>
    <p:sldId id="261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VY_32_INOVACE_10_Vlastivěda 4.ročník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Marcela </a:t>
          </a:r>
          <a:r>
            <a:rPr lang="cs-CZ" sz="2000" dirty="0" err="1" smtClean="0"/>
            <a:t>Schmiedhamerová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Život na královském hradě.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1C252DC-25DF-40B8-B733-207B01F492DF}" type="presOf" srcId="{4C35D32F-0EAB-4CD7-82EE-45574DC2A586}" destId="{890E4F0B-2866-4A3F-A3C7-2A14B1797930}" srcOrd="1" destOrd="0" presId="urn:microsoft.com/office/officeart/2005/8/layout/target3"/>
    <dgm:cxn modelId="{CABAE7E1-476A-4601-910A-47E73E1571B6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FD884AF-9159-4F48-B0F8-172BE4A8E9C6}" type="presOf" srcId="{4C35D32F-0EAB-4CD7-82EE-45574DC2A586}" destId="{8BEBB6EC-1DAA-4CAC-8A25-BC0FCBD5DBD5}" srcOrd="0" destOrd="0" presId="urn:microsoft.com/office/officeart/2005/8/layout/target3"/>
    <dgm:cxn modelId="{5B14F8D5-9D7E-4720-95F3-6A30A8B4C90E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ECB1DED-54C4-4427-B1FD-61E79A95A87A}" type="presOf" srcId="{B651F6E3-6281-48DB-9319-2AEAFDAE7572}" destId="{6BB5E863-4638-4E1D-BFDE-399D028AC4ED}" srcOrd="1" destOrd="0" presId="urn:microsoft.com/office/officeart/2005/8/layout/target3"/>
    <dgm:cxn modelId="{D91AC36F-9A45-4507-83F4-6B7E02777853}" type="presOf" srcId="{D8197B8C-B260-4A16-BDF4-0947B075E274}" destId="{25B08C86-7E15-44DC-BE7F-FFB55DD49D12}" srcOrd="0" destOrd="0" presId="urn:microsoft.com/office/officeart/2005/8/layout/target3"/>
    <dgm:cxn modelId="{4F034258-5D9C-4FC8-B4B1-78AB1E32802D}" type="presOf" srcId="{D1D4F407-5343-4D3F-B5B9-D407B03CAEB4}" destId="{D005CE8C-CC26-4C3E-AC11-E15060ECD759}" srcOrd="0" destOrd="0" presId="urn:microsoft.com/office/officeart/2005/8/layout/target3"/>
    <dgm:cxn modelId="{BD558253-832D-41E2-822B-B956AA2F4748}" type="presOf" srcId="{757F3AB3-0718-4624-B441-E567A8F0AB56}" destId="{333A1088-737F-45CB-B68E-254E46348037}" srcOrd="0" destOrd="0" presId="urn:microsoft.com/office/officeart/2005/8/layout/target3"/>
    <dgm:cxn modelId="{FB301832-2E24-4887-B6C7-1AE27A2C7CEE}" type="presOf" srcId="{D8197B8C-B260-4A16-BDF4-0947B075E274}" destId="{5A5FFA88-C948-4069-8E93-59FA12366E83}" srcOrd="1" destOrd="0" presId="urn:microsoft.com/office/officeart/2005/8/layout/target3"/>
    <dgm:cxn modelId="{410FA4DD-B60C-4250-AC61-3824EBED4FEA}" type="presOf" srcId="{D1B46980-6531-4606-95E6-44980827E919}" destId="{2BE915AB-18AA-4053-B92C-3BFC9ED204BB}" srcOrd="1" destOrd="0" presId="urn:microsoft.com/office/officeart/2005/8/layout/target3"/>
    <dgm:cxn modelId="{3D829AB7-652E-4D08-84AF-5303C14F008B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293AD9E-D0AA-4E42-B480-3FA5398CF705}" type="presParOf" srcId="{333A1088-737F-45CB-B68E-254E46348037}" destId="{F5ABB229-8D3B-4694-996A-96F23CF14429}" srcOrd="0" destOrd="0" presId="urn:microsoft.com/office/officeart/2005/8/layout/target3"/>
    <dgm:cxn modelId="{FC4B81E7-EF9D-4A7E-B778-54EC67AD8BCD}" type="presParOf" srcId="{333A1088-737F-45CB-B68E-254E46348037}" destId="{F41139FD-01EE-4571-8B17-4FB00FC51163}" srcOrd="1" destOrd="0" presId="urn:microsoft.com/office/officeart/2005/8/layout/target3"/>
    <dgm:cxn modelId="{FB979EDA-88F5-40D4-BC87-03F79600D166}" type="presParOf" srcId="{333A1088-737F-45CB-B68E-254E46348037}" destId="{D005CE8C-CC26-4C3E-AC11-E15060ECD759}" srcOrd="2" destOrd="0" presId="urn:microsoft.com/office/officeart/2005/8/layout/target3"/>
    <dgm:cxn modelId="{C241BD09-E049-4CC2-B089-555CC683F734}" type="presParOf" srcId="{333A1088-737F-45CB-B68E-254E46348037}" destId="{2C702D82-9B77-49B7-9568-BB8EB47C3372}" srcOrd="3" destOrd="0" presId="urn:microsoft.com/office/officeart/2005/8/layout/target3"/>
    <dgm:cxn modelId="{852B213E-E0DA-49BA-B5D0-4B47E629FA74}" type="presParOf" srcId="{333A1088-737F-45CB-B68E-254E46348037}" destId="{A52A0455-90FF-4808-ABD0-F02540D31D5A}" srcOrd="4" destOrd="0" presId="urn:microsoft.com/office/officeart/2005/8/layout/target3"/>
    <dgm:cxn modelId="{CD355FDC-6467-42AF-8A49-240A73E0656D}" type="presParOf" srcId="{333A1088-737F-45CB-B68E-254E46348037}" destId="{6140AFEC-043D-4C43-A2F9-D0F5331DF3A3}" srcOrd="5" destOrd="0" presId="urn:microsoft.com/office/officeart/2005/8/layout/target3"/>
    <dgm:cxn modelId="{01E67A5A-6066-4232-8BA9-8A1A7E6AC097}" type="presParOf" srcId="{333A1088-737F-45CB-B68E-254E46348037}" destId="{9358AC05-5D7D-4327-9F80-1AD486AEA664}" srcOrd="6" destOrd="0" presId="urn:microsoft.com/office/officeart/2005/8/layout/target3"/>
    <dgm:cxn modelId="{0E4DA4F0-FA8F-43C4-80D2-F89144DF5D39}" type="presParOf" srcId="{333A1088-737F-45CB-B68E-254E46348037}" destId="{313FC574-E1CD-4FB4-B054-0B805CE0447D}" srcOrd="7" destOrd="0" presId="urn:microsoft.com/office/officeart/2005/8/layout/target3"/>
    <dgm:cxn modelId="{15749A18-9419-44D5-8764-16E163A43343}" type="presParOf" srcId="{333A1088-737F-45CB-B68E-254E46348037}" destId="{619D679B-A015-4ECF-8348-D1034C574F40}" srcOrd="8" destOrd="0" presId="urn:microsoft.com/office/officeart/2005/8/layout/target3"/>
    <dgm:cxn modelId="{DF08C71A-B0DC-4FE9-B52D-16F51A771742}" type="presParOf" srcId="{333A1088-737F-45CB-B68E-254E46348037}" destId="{322283A8-4A27-4CDA-BAE3-F381106A9174}" srcOrd="9" destOrd="0" presId="urn:microsoft.com/office/officeart/2005/8/layout/target3"/>
    <dgm:cxn modelId="{F8739547-5497-4166-A168-3F1E9C232C57}" type="presParOf" srcId="{333A1088-737F-45CB-B68E-254E46348037}" destId="{FFC9F71D-1B4F-4AD9-A4A6-86ADEFC8AF5C}" srcOrd="10" destOrd="0" presId="urn:microsoft.com/office/officeart/2005/8/layout/target3"/>
    <dgm:cxn modelId="{8CB6EA65-F4BA-4113-89F5-06FA290D3B74}" type="presParOf" srcId="{333A1088-737F-45CB-B68E-254E46348037}" destId="{25B08C86-7E15-44DC-BE7F-FFB55DD49D12}" srcOrd="11" destOrd="0" presId="urn:microsoft.com/office/officeart/2005/8/layout/target3"/>
    <dgm:cxn modelId="{4CFE3534-A3A8-4416-87FA-015B0F14BA8D}" type="presParOf" srcId="{333A1088-737F-45CB-B68E-254E46348037}" destId="{76644BE8-9D7C-4C09-B250-3D10AF48CBB7}" srcOrd="12" destOrd="0" presId="urn:microsoft.com/office/officeart/2005/8/layout/target3"/>
    <dgm:cxn modelId="{7531046C-F42D-4FD2-811A-4E3BF5857C15}" type="presParOf" srcId="{333A1088-737F-45CB-B68E-254E46348037}" destId="{EE85B701-7295-41C0-BA7A-34D3756A2AE6}" srcOrd="13" destOrd="0" presId="urn:microsoft.com/office/officeart/2005/8/layout/target3"/>
    <dgm:cxn modelId="{4DD19935-26A9-4A73-A0AA-D0CD9730E6CC}" type="presParOf" srcId="{333A1088-737F-45CB-B68E-254E46348037}" destId="{8BEBB6EC-1DAA-4CAC-8A25-BC0FCBD5DBD5}" srcOrd="14" destOrd="0" presId="urn:microsoft.com/office/officeart/2005/8/layout/target3"/>
    <dgm:cxn modelId="{3FE040B0-8D0A-431C-8B98-1DA9BCCC1AA6}" type="presParOf" srcId="{333A1088-737F-45CB-B68E-254E46348037}" destId="{AED2198E-93D5-4001-81B4-73124B309672}" srcOrd="15" destOrd="0" presId="urn:microsoft.com/office/officeart/2005/8/layout/target3"/>
    <dgm:cxn modelId="{0BB1EF5B-315E-459B-873E-10DF0FF15E8D}" type="presParOf" srcId="{333A1088-737F-45CB-B68E-254E46348037}" destId="{2BE915AB-18AA-4053-B92C-3BFC9ED204BB}" srcOrd="16" destOrd="0" presId="urn:microsoft.com/office/officeart/2005/8/layout/target3"/>
    <dgm:cxn modelId="{7AB2169D-C4EB-4856-A3A2-916AB954C51E}" type="presParOf" srcId="{333A1088-737F-45CB-B68E-254E46348037}" destId="{6BB5E863-4638-4E1D-BFDE-399D028AC4ED}" srcOrd="17" destOrd="0" presId="urn:microsoft.com/office/officeart/2005/8/layout/target3"/>
    <dgm:cxn modelId="{8FBFCB0C-4EC9-4D83-AE7F-17A96B3E14DB}" type="presParOf" srcId="{333A1088-737F-45CB-B68E-254E46348037}" destId="{5A5FFA88-C948-4069-8E93-59FA12366E83}" srcOrd="18" destOrd="0" presId="urn:microsoft.com/office/officeart/2005/8/layout/target3"/>
    <dgm:cxn modelId="{05C3AECF-48E3-4F06-9240-8ECAA7E54B8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Marcela </a:t>
          </a:r>
          <a:r>
            <a:rPr lang="cs-CZ" sz="2000" kern="1200" dirty="0" err="1" smtClean="0"/>
            <a:t>Schmiedhamerová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VY_32_INOVACE_10_Vlastivěda 4.ročník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Život na královském hradě.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E35863-FDDF-4125-8E0C-499F75EB8D74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6FB755-51C5-49D9-828B-FD5F0E9914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1752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BEC-4117-41D9-A105-18F3FC0E61CC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BD73-7CC2-463F-941B-ED7C30D197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6309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BEC-4117-41D9-A105-18F3FC0E61CC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BD73-7CC2-463F-941B-ED7C30D197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2259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BEC-4117-41D9-A105-18F3FC0E61CC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BD73-7CC2-463F-941B-ED7C30D197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4894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BEC-4117-41D9-A105-18F3FC0E61CC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BD73-7CC2-463F-941B-ED7C30D197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9708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BEC-4117-41D9-A105-18F3FC0E61CC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BD73-7CC2-463F-941B-ED7C30D197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2423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BEC-4117-41D9-A105-18F3FC0E61CC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BD73-7CC2-463F-941B-ED7C30D197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5493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BEC-4117-41D9-A105-18F3FC0E61CC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BD73-7CC2-463F-941B-ED7C30D197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4486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BEC-4117-41D9-A105-18F3FC0E61CC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BD73-7CC2-463F-941B-ED7C30D197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1230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BEC-4117-41D9-A105-18F3FC0E61CC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BD73-7CC2-463F-941B-ED7C30D197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0622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BEC-4117-41D9-A105-18F3FC0E61CC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BD73-7CC2-463F-941B-ED7C30D197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8145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DCBEC-4117-41D9-A105-18F3FC0E61CC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DFBD73-7CC2-463F-941B-ED7C30D197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8127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DCBEC-4117-41D9-A105-18F3FC0E61CC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DFBD73-7CC2-463F-941B-ED7C30D197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6574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10" Type="http://schemas.openxmlformats.org/officeDocument/2006/relationships/image" Target="../media/image19.wmf"/><Relationship Id="rId4" Type="http://schemas.openxmlformats.org/officeDocument/2006/relationships/image" Target="../media/image13.wmf"/><Relationship Id="rId9" Type="http://schemas.openxmlformats.org/officeDocument/2006/relationships/image" Target="../media/image18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0809270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2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-2196752" y="260648"/>
            <a:ext cx="8229600" cy="1143000"/>
          </a:xfrm>
        </p:spPr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Prezentace je určena k seznámení žáků s učivem o středověkých  královských hradech, jakým způsobem lidé ve středověku žili, jak se bránili při dobývaní hradu. V krátkém kvízu se žáci rozhodují o pravdivosti faktů a volí  správné odpovědi.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Žáci mají okamžitou zpětnou vazbu při práci s interaktivní tabulí. Správná odpověď se objeví po kliknutí.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699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17698" y="256960"/>
            <a:ext cx="48745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Královské hrady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30" name="Picture 6" descr="C:\Users\08F8\AppData\Local\Microsoft\Windows\Temporary Internet Files\Content.IE5\M3U81R4A\MP90017896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66" y="4437888"/>
            <a:ext cx="3657600" cy="242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40695" y="1412776"/>
            <a:ext cx="863916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Poslední Přemyslovci budovali hrady na mnoha místech</a:t>
            </a:r>
          </a:p>
          <a:p>
            <a:r>
              <a:rPr lang="cs-CZ" sz="2800" b="1" dirty="0" smtClean="0"/>
              <a:t>království, aby </a:t>
            </a:r>
            <a:r>
              <a:rPr lang="cs-CZ" sz="2800" b="1" dirty="0" smtClean="0">
                <a:solidFill>
                  <a:srgbClr val="FF0000"/>
                </a:solidFill>
              </a:rPr>
              <a:t>posílili svou moc </a:t>
            </a:r>
            <a:r>
              <a:rPr lang="cs-CZ" sz="2800" b="1" dirty="0" smtClean="0"/>
              <a:t>v zemi.</a:t>
            </a:r>
          </a:p>
          <a:p>
            <a:r>
              <a:rPr lang="cs-CZ" sz="2800" b="1" dirty="0" smtClean="0"/>
              <a:t>Královské hrady obývaly </a:t>
            </a:r>
            <a:r>
              <a:rPr lang="cs-CZ" sz="2800" b="1" dirty="0" smtClean="0">
                <a:solidFill>
                  <a:srgbClr val="FF0000"/>
                </a:solidFill>
              </a:rPr>
              <a:t>vojenské posádky</a:t>
            </a:r>
            <a:r>
              <a:rPr lang="cs-CZ" sz="2800" b="1" dirty="0" smtClean="0"/>
              <a:t>, </a:t>
            </a:r>
          </a:p>
          <a:p>
            <a:r>
              <a:rPr lang="cs-CZ" sz="2800" b="1" dirty="0" smtClean="0"/>
              <a:t>jejich úkolem bylo zajistit ochranu panovnického majetku</a:t>
            </a:r>
          </a:p>
          <a:p>
            <a:r>
              <a:rPr lang="cs-CZ" sz="2800" b="1" dirty="0" smtClean="0"/>
              <a:t>a bezpečnost v kraji. 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091" y="3789040"/>
            <a:ext cx="2290492" cy="3068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583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0354" y="332656"/>
            <a:ext cx="510299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Kde se středověké hrady stavěly?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954" y="996697"/>
            <a:ext cx="86294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Aby se z hradu stala těžko dobyvatelná pevnost, stavěly se hrady na vyvýšených</a:t>
            </a:r>
          </a:p>
          <a:p>
            <a:r>
              <a:rPr lang="cs-CZ" sz="2000" b="1" dirty="0" smtClean="0"/>
              <a:t>těžko přístupných místech. Často uprostřed lesů a na kopci.</a:t>
            </a:r>
            <a:endParaRPr lang="cs-CZ" sz="2000" b="1" dirty="0"/>
          </a:p>
        </p:txBody>
      </p:sp>
      <p:sp>
        <p:nvSpPr>
          <p:cNvPr id="5" name="Obdélník 4"/>
          <p:cNvSpPr/>
          <p:nvPr/>
        </p:nvSpPr>
        <p:spPr>
          <a:xfrm>
            <a:off x="124984" y="1844824"/>
            <a:ext cx="499341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 středověké hrady vypadaly?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0266" y="2492896"/>
            <a:ext cx="87059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Hrady měly silné hradební zdi opatřeny zubatým cimbuřím, vysoké hradní věže , </a:t>
            </a:r>
          </a:p>
          <a:p>
            <a:r>
              <a:rPr lang="cs-CZ" sz="2000" b="1" dirty="0" smtClean="0"/>
              <a:t>vstupní bránu do hradu chránil obranný příkop s padacím mostem, brána byla</a:t>
            </a:r>
          </a:p>
          <a:p>
            <a:r>
              <a:rPr lang="cs-CZ" sz="2000" b="1" dirty="0" smtClean="0"/>
              <a:t>pobita pláty ze železa a u ní ještě železná mříž. </a:t>
            </a:r>
            <a:endParaRPr lang="cs-CZ" sz="2000" b="1" dirty="0"/>
          </a:p>
        </p:txBody>
      </p:sp>
      <p:sp>
        <p:nvSpPr>
          <p:cNvPr id="7" name="Obdélník 6"/>
          <p:cNvSpPr/>
          <p:nvPr/>
        </p:nvSpPr>
        <p:spPr>
          <a:xfrm>
            <a:off x="124984" y="3507002"/>
            <a:ext cx="683424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 se nacházelo v přízemních částech hradu?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8954" y="4064346"/>
            <a:ext cx="87804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Přízemní části hradních prostor většinou nebyly obydleny a sloužily jako skladiště</a:t>
            </a:r>
          </a:p>
          <a:p>
            <a:r>
              <a:rPr lang="cs-CZ" sz="2000" b="1" dirty="0" smtClean="0"/>
              <a:t>potravin, zbraní a různého nářadí.</a:t>
            </a:r>
            <a:endParaRPr lang="cs-CZ" sz="2000" b="1" dirty="0"/>
          </a:p>
        </p:txBody>
      </p:sp>
      <p:sp>
        <p:nvSpPr>
          <p:cNvPr id="9" name="Obdélník 8"/>
          <p:cNvSpPr/>
          <p:nvPr/>
        </p:nvSpPr>
        <p:spPr>
          <a:xfrm>
            <a:off x="140589" y="4810557"/>
            <a:ext cx="56784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 vypadaly obytné prostory hradu?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916" y="5461192"/>
            <a:ext cx="733726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Přicházelo se z přízemí po úzkých točitých schodech, uprostřed</a:t>
            </a:r>
          </a:p>
          <a:p>
            <a:r>
              <a:rPr lang="cs-CZ" sz="2000" b="1" dirty="0" smtClean="0"/>
              <a:t>místnosti stál velký stůl a židle, podél zdi byly rozmístěny truhlice,</a:t>
            </a:r>
          </a:p>
          <a:p>
            <a:r>
              <a:rPr lang="cs-CZ" sz="2000" b="1" dirty="0" smtClean="0"/>
              <a:t>které sloužily na ukládání</a:t>
            </a:r>
            <a:r>
              <a:rPr lang="cs-CZ" sz="2000" b="1" dirty="0"/>
              <a:t> </a:t>
            </a:r>
            <a:r>
              <a:rPr lang="cs-CZ" sz="2000" b="1" dirty="0" smtClean="0"/>
              <a:t>šatstva a cenností. V noci sloužily truhlice</a:t>
            </a:r>
          </a:p>
          <a:p>
            <a:r>
              <a:rPr lang="cs-CZ" sz="2000" b="1" dirty="0" smtClean="0"/>
              <a:t>jako lůžko. </a:t>
            </a:r>
            <a:endParaRPr lang="cs-CZ" sz="2000" b="1" dirty="0"/>
          </a:p>
        </p:txBody>
      </p:sp>
      <p:pic>
        <p:nvPicPr>
          <p:cNvPr id="3074" name="Picture 2" descr="C:\Users\08F8\AppData\Local\Microsoft\Windows\Temporary Internet Files\Content.IE5\M3U81R4A\MC9003452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6394" y="5022340"/>
            <a:ext cx="1558138" cy="1819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942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116632"/>
            <a:ext cx="40398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Čím se na hradech svítilo?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828271"/>
            <a:ext cx="77612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Hradní komnaty měly malá okna, proto zde bylo málo světla i ve dne.</a:t>
            </a:r>
          </a:p>
          <a:p>
            <a:r>
              <a:rPr lang="cs-CZ" sz="2000" b="1" dirty="0" smtClean="0"/>
              <a:t>K osvětlení se užívalo pochodní - to byly dlouhé smolné louče zasunuté </a:t>
            </a:r>
          </a:p>
          <a:p>
            <a:r>
              <a:rPr lang="cs-CZ" sz="2000" b="1" dirty="0" smtClean="0"/>
              <a:t>do kovových držáků.</a:t>
            </a:r>
            <a:endParaRPr lang="cs-CZ" sz="2000" b="1" dirty="0"/>
          </a:p>
        </p:txBody>
      </p:sp>
      <p:sp>
        <p:nvSpPr>
          <p:cNvPr id="4" name="Obdélník 3"/>
          <p:cNvSpPr/>
          <p:nvPr/>
        </p:nvSpPr>
        <p:spPr>
          <a:xfrm>
            <a:off x="242811" y="1844320"/>
            <a:ext cx="603248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 to vypadalo na středověké hostině?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2811" y="2580873"/>
            <a:ext cx="795961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Při slavnostních příležitostech se na hradu konaly bohaté hostiny,</a:t>
            </a:r>
          </a:p>
          <a:p>
            <a:r>
              <a:rPr lang="cs-CZ" sz="2000" b="1" dirty="0" smtClean="0"/>
              <a:t>hostům se podávalo hlavně maso z ulovených zvířat, které se opékalo </a:t>
            </a:r>
          </a:p>
          <a:p>
            <a:r>
              <a:rPr lang="cs-CZ" sz="2000" b="1" dirty="0" smtClean="0"/>
              <a:t>ve velkých kusech na rožni. Jedlo se holýma rukama, nůž se používal</a:t>
            </a:r>
          </a:p>
          <a:p>
            <a:r>
              <a:rPr lang="cs-CZ" sz="2000" b="1" dirty="0" smtClean="0"/>
              <a:t>pouze ke krájení masa a vidličku ještě lidé neznali. </a:t>
            </a:r>
          </a:p>
          <a:p>
            <a:r>
              <a:rPr lang="cs-CZ" sz="2000" b="1" dirty="0" smtClean="0"/>
              <a:t>Při hostinách přednášeli svá  veršovaná díla dvorní básníci.</a:t>
            </a:r>
          </a:p>
          <a:p>
            <a:r>
              <a:rPr lang="cs-CZ" sz="2000" b="1" dirty="0" smtClean="0"/>
              <a:t>V básních líčili dobrodružné příběhy rytířů a opěvovali jejich činy.</a:t>
            </a:r>
          </a:p>
          <a:p>
            <a:r>
              <a:rPr lang="cs-CZ" sz="2000" b="1" dirty="0" smtClean="0"/>
              <a:t>O veselou náladu se starali </a:t>
            </a:r>
            <a:r>
              <a:rPr lang="cs-CZ" sz="2000" b="1" dirty="0" err="1" smtClean="0"/>
              <a:t>žakéři</a:t>
            </a:r>
            <a:r>
              <a:rPr lang="cs-CZ" sz="2000" b="1" dirty="0" smtClean="0"/>
              <a:t> – potulní artisti a herci, kteří předváděli</a:t>
            </a:r>
          </a:p>
          <a:p>
            <a:r>
              <a:rPr lang="cs-CZ" sz="2000" b="1" dirty="0" smtClean="0"/>
              <a:t>akrobatická a šaškovská vystoupení.   </a:t>
            </a:r>
            <a:endParaRPr lang="cs-CZ" sz="2000" b="1" dirty="0"/>
          </a:p>
        </p:txBody>
      </p:sp>
      <p:pic>
        <p:nvPicPr>
          <p:cNvPr id="2050" name="Picture 2" descr="C:\Users\08F8\AppData\Local\Microsoft\Windows\Temporary Internet Files\Content.IE5\M3U81R4A\MC900331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408" y="4869160"/>
            <a:ext cx="1400269" cy="179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F8\AppData\Local\Microsoft\Windows\Temporary Internet Files\Content.IE5\YCBK4ZUL\MC9002507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1" y="4581128"/>
            <a:ext cx="1627188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47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08F8\AppData\Local\Microsoft\Windows\Temporary Internet Files\Content.IE5\KFR3JRUM\MC9004130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437112"/>
            <a:ext cx="2799432" cy="2318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95536" y="223618"/>
            <a:ext cx="752430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 se obyvatelé hradu bránili při jeho dobývání ?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83398" y="1124744"/>
            <a:ext cx="7990136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Při útoku vojenská posádka hradu zvedla padací most a uzavřela bránu.</a:t>
            </a:r>
          </a:p>
          <a:p>
            <a:r>
              <a:rPr lang="cs-CZ" sz="2000" b="1" dirty="0" smtClean="0"/>
              <a:t>Útočníci se většinou snažili dostat na hradby pomocí vysokých žebříků,</a:t>
            </a:r>
          </a:p>
          <a:p>
            <a:r>
              <a:rPr lang="cs-CZ" sz="2000" b="1" dirty="0" smtClean="0"/>
              <a:t>vystřelovali na hradby hořící šípy a těžkým  beranidlem se snažili hradby</a:t>
            </a:r>
          </a:p>
          <a:p>
            <a:r>
              <a:rPr lang="cs-CZ" sz="2000" b="1" dirty="0" smtClean="0"/>
              <a:t>prorazit.</a:t>
            </a:r>
          </a:p>
          <a:p>
            <a:endParaRPr lang="cs-CZ" sz="2000" b="1" dirty="0"/>
          </a:p>
          <a:p>
            <a:endParaRPr lang="cs-CZ" sz="2000" b="1" dirty="0" smtClean="0"/>
          </a:p>
          <a:p>
            <a:endParaRPr lang="cs-CZ" sz="2000" b="1" dirty="0" smtClean="0"/>
          </a:p>
          <a:p>
            <a:endParaRPr lang="cs-CZ" sz="2000" b="1" dirty="0" smtClean="0"/>
          </a:p>
          <a:p>
            <a:r>
              <a:rPr lang="cs-CZ" sz="2000" b="1" dirty="0" smtClean="0"/>
              <a:t>Hradby byly opatřeny zubatým cimbuřím, za kterým se obránci schovávali</a:t>
            </a:r>
          </a:p>
          <a:p>
            <a:r>
              <a:rPr lang="cs-CZ" sz="2000" b="1" dirty="0" smtClean="0"/>
              <a:t>před střelami a z hradeb také shazovali na nepřítele kameny, nebo sudy</a:t>
            </a:r>
          </a:p>
          <a:p>
            <a:r>
              <a:rPr lang="cs-CZ" sz="2000" b="1" dirty="0" smtClean="0"/>
              <a:t>s hořící smůlou.</a:t>
            </a:r>
          </a:p>
          <a:p>
            <a:r>
              <a:rPr lang="cs-CZ" sz="2000" b="1" dirty="0" smtClean="0"/>
              <a:t>Z vysokých věží měla hlídka dobrý rozhled do okolní</a:t>
            </a:r>
          </a:p>
          <a:p>
            <a:r>
              <a:rPr lang="cs-CZ" sz="2000" b="1" dirty="0" smtClean="0"/>
              <a:t>krajiny a mohla tak včas upozornit obyvatele hradu </a:t>
            </a:r>
          </a:p>
          <a:p>
            <a:r>
              <a:rPr lang="cs-CZ" sz="2000" b="1" dirty="0" smtClean="0"/>
              <a:t>na blížící se nebezpečí.</a:t>
            </a:r>
          </a:p>
          <a:p>
            <a:r>
              <a:rPr lang="cs-CZ" sz="2000" b="1" dirty="0" smtClean="0"/>
              <a:t>Pokud se útočníci dostali dovnitř hradu, byl hrad</a:t>
            </a:r>
          </a:p>
          <a:p>
            <a:r>
              <a:rPr lang="cs-CZ" sz="2000" b="1" dirty="0" smtClean="0"/>
              <a:t>většinou dobyt, vypálen nebo zčásti pobořen.</a:t>
            </a:r>
            <a:endParaRPr lang="cs-CZ" sz="2000" b="1" dirty="0"/>
          </a:p>
        </p:txBody>
      </p:sp>
      <p:pic>
        <p:nvPicPr>
          <p:cNvPr id="4101" name="Picture 5" descr="C:\Users\08F8\AppData\Local\Microsoft\Windows\Temporary Internet Files\Content.IE5\KFR3JRUM\MC9002904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568" y="-21359"/>
            <a:ext cx="1258432" cy="2580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08F8\AppData\Local\Microsoft\Windows\Temporary Internet Files\Content.IE5\KFR3JRUM\MC90023095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428" y="2053691"/>
            <a:ext cx="1152128" cy="1619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637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55976" y="764704"/>
            <a:ext cx="496661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A na závěr malý kvíz,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 abych se přesvědčil,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 jestli jste si něco zapamatovali! </a:t>
            </a:r>
            <a:endParaRPr lang="cs-CZ" sz="2800" b="1" dirty="0">
              <a:solidFill>
                <a:srgbClr val="0070C0"/>
              </a:solidFill>
            </a:endParaRPr>
          </a:p>
        </p:txBody>
      </p:sp>
      <p:pic>
        <p:nvPicPr>
          <p:cNvPr id="5" name="Picture 5" descr="C:\Users\08F8\AppData\Local\Microsoft\Windows\Temporary Internet Files\Content.IE5\YCBK4ZUL\MC9004130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25" y="0"/>
            <a:ext cx="5345805" cy="553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745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23528" y="208869"/>
            <a:ext cx="862127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Rozhodni, zda se jedná o pravdu, nebo o nesmysl!</a:t>
            </a:r>
            <a:endParaRPr lang="cs-CZ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7504" y="1300118"/>
            <a:ext cx="6775509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 smtClean="0"/>
              <a:t>Středověké hrady se  kvůli snadnému přístupu  stavěly v nížinách.</a:t>
            </a:r>
          </a:p>
          <a:p>
            <a:pPr marL="342900" indent="-342900">
              <a:buAutoNum type="arabicPeriod"/>
            </a:pPr>
            <a:endParaRPr lang="cs-CZ" b="1" dirty="0" smtClean="0"/>
          </a:p>
          <a:p>
            <a:pPr marL="342900" indent="-342900">
              <a:buAutoNum type="arabicPeriod"/>
            </a:pPr>
            <a:r>
              <a:rPr lang="cs-CZ" b="1" dirty="0" smtClean="0"/>
              <a:t>Hrady měly silné zdi, zubaté cimbuří, vysoké věže a padací most.</a:t>
            </a:r>
          </a:p>
          <a:p>
            <a:pPr marL="342900" indent="-342900">
              <a:buAutoNum type="arabicPeriod"/>
            </a:pPr>
            <a:endParaRPr lang="cs-CZ" b="1" dirty="0"/>
          </a:p>
          <a:p>
            <a:pPr marL="342900" indent="-342900">
              <a:buAutoNum type="arabicPeriod"/>
            </a:pPr>
            <a:r>
              <a:rPr lang="cs-CZ" b="1" dirty="0" smtClean="0"/>
              <a:t>V zimě se v hradních místnostech topilo ústředním topením.</a:t>
            </a:r>
          </a:p>
          <a:p>
            <a:pPr marL="342900" indent="-342900">
              <a:buAutoNum type="arabicPeriod"/>
            </a:pPr>
            <a:endParaRPr lang="cs-CZ" b="1" dirty="0"/>
          </a:p>
          <a:p>
            <a:pPr marL="342900" indent="-342900">
              <a:buAutoNum type="arabicPeriod"/>
            </a:pPr>
            <a:r>
              <a:rPr lang="cs-CZ" b="1" dirty="0" smtClean="0"/>
              <a:t>Svítilo se smolnými loučemi.</a:t>
            </a:r>
          </a:p>
          <a:p>
            <a:pPr marL="342900" indent="-342900">
              <a:buAutoNum type="arabicPeriod"/>
            </a:pPr>
            <a:endParaRPr lang="cs-CZ" b="1" dirty="0"/>
          </a:p>
          <a:p>
            <a:pPr marL="342900" indent="-342900">
              <a:buAutoNum type="arabicPeriod"/>
            </a:pPr>
            <a:r>
              <a:rPr lang="cs-CZ" b="1" dirty="0" smtClean="0"/>
              <a:t>V přízemí hradu byla  umístěna skladiště potravin a zbraní.</a:t>
            </a:r>
          </a:p>
          <a:p>
            <a:pPr marL="342900" indent="-342900">
              <a:buAutoNum type="arabicPeriod"/>
            </a:pPr>
            <a:endParaRPr lang="cs-CZ" b="1" dirty="0"/>
          </a:p>
          <a:p>
            <a:pPr marL="342900" indent="-342900">
              <a:buAutoNum type="arabicPeriod"/>
            </a:pPr>
            <a:r>
              <a:rPr lang="cs-CZ" b="1" dirty="0" smtClean="0"/>
              <a:t>Obytné místnosti  středověkých hradů byly přepychově zařízené, 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plné koberců , obrazů a  křišťálových váz.</a:t>
            </a:r>
          </a:p>
          <a:p>
            <a:endParaRPr lang="cs-CZ" b="1" dirty="0"/>
          </a:p>
          <a:p>
            <a:pPr marL="342900" indent="-342900">
              <a:buAutoNum type="arabicPeriod" startAt="7"/>
            </a:pPr>
            <a:r>
              <a:rPr lang="cs-CZ" b="1" dirty="0" smtClean="0"/>
              <a:t>Šaty se ukládaly do  dřevěných skříní .</a:t>
            </a:r>
          </a:p>
          <a:p>
            <a:pPr marL="342900" indent="-342900">
              <a:buAutoNum type="arabicPeriod" startAt="7"/>
            </a:pPr>
            <a:endParaRPr lang="cs-CZ" b="1" dirty="0"/>
          </a:p>
          <a:p>
            <a:pPr marL="342900" indent="-342900">
              <a:buAutoNum type="arabicPeriod" startAt="7"/>
            </a:pPr>
            <a:r>
              <a:rPr lang="cs-CZ" b="1" dirty="0" smtClean="0"/>
              <a:t>Při útoku na hrad se zvedl padací most a uzavřela vstupní brána.</a:t>
            </a:r>
          </a:p>
          <a:p>
            <a:pPr marL="342900" indent="-342900">
              <a:buAutoNum type="arabicPeriod" startAt="7"/>
            </a:pPr>
            <a:endParaRPr lang="cs-CZ" b="1" dirty="0"/>
          </a:p>
          <a:p>
            <a:pPr marL="342900" indent="-342900">
              <a:buAutoNum type="arabicPeriod" startAt="7"/>
            </a:pPr>
            <a:endParaRPr lang="cs-CZ" b="1" dirty="0" smtClean="0"/>
          </a:p>
          <a:p>
            <a:endParaRPr lang="cs-CZ" b="1" dirty="0"/>
          </a:p>
          <a:p>
            <a:endParaRPr lang="cs-CZ" b="1" dirty="0" smtClean="0"/>
          </a:p>
          <a:p>
            <a:r>
              <a:rPr lang="cs-CZ" b="1" dirty="0"/>
              <a:t> </a:t>
            </a:r>
            <a:r>
              <a:rPr lang="cs-CZ" b="1" dirty="0" smtClean="0"/>
              <a:t>         </a:t>
            </a:r>
          </a:p>
          <a:p>
            <a:pPr marL="342900" indent="-342900">
              <a:buAutoNum type="arabicPeriod"/>
            </a:pP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04248" y="1234400"/>
            <a:ext cx="849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ANO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688899" y="1234400"/>
            <a:ext cx="606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NE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04248" y="1816018"/>
            <a:ext cx="849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ANO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04247" y="2324785"/>
            <a:ext cx="849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ANO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04248" y="2993636"/>
            <a:ext cx="849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ANO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795362" y="3508026"/>
            <a:ext cx="849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ANO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03995" y="4162439"/>
            <a:ext cx="849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ANO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803993" y="4725144"/>
            <a:ext cx="849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ANO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03992" y="5373216"/>
            <a:ext cx="849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ANO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695460" y="1816017"/>
            <a:ext cx="606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NE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702021" y="2324785"/>
            <a:ext cx="606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NE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688899" y="2991547"/>
            <a:ext cx="606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NE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702021" y="3508025"/>
            <a:ext cx="606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NE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702021" y="4162438"/>
            <a:ext cx="606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NE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702021" y="4715312"/>
            <a:ext cx="606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NE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697086" y="5373215"/>
            <a:ext cx="606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NE </a:t>
            </a:r>
            <a:endParaRPr lang="cs-CZ" sz="2400" b="1" dirty="0">
              <a:solidFill>
                <a:srgbClr val="C00000"/>
              </a:solidFill>
            </a:endParaRPr>
          </a:p>
        </p:txBody>
      </p:sp>
      <p:pic>
        <p:nvPicPr>
          <p:cNvPr id="2054" name="Picture 6" descr="C:\Users\08F8\AppData\Local\Microsoft\Windows\Temporary Internet Files\Content.IE5\M3U81R4A\MC9004404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9377" y="2277683"/>
            <a:ext cx="720080" cy="593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08F8\AppData\Local\Microsoft\Windows\Temporary Internet Files\Content.IE5\YCBK4ZUL\MC9004343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3459" y="1003449"/>
            <a:ext cx="684213" cy="692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08F8\AppData\Local\Microsoft\Windows\Temporary Internet Files\Content.IE5\M3U81R4A\MC90044045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9484" y="1720420"/>
            <a:ext cx="611308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08F8\AppData\Local\Microsoft\Windows\Temporary Internet Files\Content.IE5\HU2V1NYI\MC90043437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9484" y="5446555"/>
            <a:ext cx="504056" cy="47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08F8\AppData\Local\Microsoft\Windows\Temporary Internet Files\Content.IE5\M3U81R4A\MC90043755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7053" y="2931373"/>
            <a:ext cx="636880" cy="582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08F8\AppData\Local\Microsoft\Windows\Temporary Internet Files\Content.IE5\YCBK4ZUL\MC90043440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859" y="3549916"/>
            <a:ext cx="601412" cy="564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08F8\AppData\Local\Microsoft\Windows\Temporary Internet Files\Content.IE5\M3U81R4A\MC90043440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5764" y="4123702"/>
            <a:ext cx="394014" cy="551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08F8\AppData\Local\Microsoft\Windows\Temporary Internet Files\Content.IE5\HU2V1NYI\MC90043244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3459" y="4699137"/>
            <a:ext cx="641350" cy="68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3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860031" y="1196752"/>
            <a:ext cx="350185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Jde  vám to skvěle!!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 descr="C:\Users\08F8\AppData\Local\Microsoft\Windows\Temporary Internet Files\Content.IE5\HU2V1NYI\MC90014932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0883"/>
            <a:ext cx="3960439" cy="6635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85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38394" y="188640"/>
            <a:ext cx="23880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Použité zdroje:</a:t>
            </a:r>
          </a:p>
          <a:p>
            <a:r>
              <a:rPr lang="cs-CZ" sz="2000" b="1" dirty="0" smtClean="0"/>
              <a:t>/</a:t>
            </a:r>
            <a:r>
              <a:rPr lang="cs-CZ" sz="2000" b="1" smtClean="0"/>
              <a:t>citace </a:t>
            </a:r>
            <a:r>
              <a:rPr lang="cs-CZ" sz="2000" b="1" smtClean="0"/>
              <a:t>2012-9-28/</a:t>
            </a:r>
            <a:endParaRPr lang="cs-CZ" sz="2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38394" y="1196752"/>
            <a:ext cx="64383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Obrázky byly vytvořeny v otevřené galerii Microsoft Office.</a:t>
            </a:r>
          </a:p>
          <a:p>
            <a:r>
              <a:rPr lang="cs-CZ" sz="2000" b="1" dirty="0" smtClean="0"/>
              <a:t>Text je vytvořen autorem materiálu.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76089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664</Words>
  <Application>Microsoft Office PowerPoint</Application>
  <PresentationFormat>Předvádění na obrazovce (4:3)</PresentationFormat>
  <Paragraphs>106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08F8</dc:creator>
  <cp:lastModifiedBy>Klient-5</cp:lastModifiedBy>
  <cp:revision>23</cp:revision>
  <dcterms:created xsi:type="dcterms:W3CDTF">2012-12-14T21:47:54Z</dcterms:created>
  <dcterms:modified xsi:type="dcterms:W3CDTF">2012-12-19T08:28:33Z</dcterms:modified>
</cp:coreProperties>
</file>