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9" r:id="rId5"/>
    <p:sldId id="257" r:id="rId6"/>
    <p:sldId id="258" r:id="rId7"/>
    <p:sldId id="265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Za vlády Lucemburků.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769EFC-5BF8-4645-86C5-C68B4E032C06}" type="presOf" srcId="{B651F6E3-6281-48DB-9319-2AEAFDAE7572}" destId="{619D679B-A015-4ECF-8348-D1034C574F40}" srcOrd="0" destOrd="0" presId="urn:microsoft.com/office/officeart/2005/8/layout/target3"/>
    <dgm:cxn modelId="{1A2A81D5-FD1A-485E-9D7D-E23A1F9C2B9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34B5E0-E379-4E44-89CC-B4774A664B06}" type="presOf" srcId="{4C35D32F-0EAB-4CD7-82EE-45574DC2A586}" destId="{890E4F0B-2866-4A3F-A3C7-2A14B1797930}" srcOrd="1" destOrd="0" presId="urn:microsoft.com/office/officeart/2005/8/layout/target3"/>
    <dgm:cxn modelId="{03DA87A4-DF56-43A3-9DAB-8A10593A713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FAD3E4-403B-4028-B401-6C16E1C41F16}" type="presOf" srcId="{D1B46980-6531-4606-95E6-44980827E919}" destId="{2BE915AB-18AA-4053-B92C-3BFC9ED204BB}" srcOrd="1" destOrd="0" presId="urn:microsoft.com/office/officeart/2005/8/layout/target3"/>
    <dgm:cxn modelId="{0448B19D-6D07-4818-9A07-39F8E5C866E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03E8A2-1BC0-4081-B48D-7747AF0CACB5}" type="presOf" srcId="{D8197B8C-B260-4A16-BDF4-0947B075E274}" destId="{5A5FFA88-C948-4069-8E93-59FA12366E83}" srcOrd="1" destOrd="0" presId="urn:microsoft.com/office/officeart/2005/8/layout/target3"/>
    <dgm:cxn modelId="{33B2077C-B645-4DAE-9046-AB3F537E4629}" type="presOf" srcId="{757F3AB3-0718-4624-B441-E567A8F0AB56}" destId="{333A1088-737F-45CB-B68E-254E46348037}" srcOrd="0" destOrd="0" presId="urn:microsoft.com/office/officeart/2005/8/layout/target3"/>
    <dgm:cxn modelId="{3773D895-B147-4932-A621-6B988BCA6B15}" type="presOf" srcId="{D1D4F407-5343-4D3F-B5B9-D407B03CAEB4}" destId="{AED2198E-93D5-4001-81B4-73124B309672}" srcOrd="1" destOrd="0" presId="urn:microsoft.com/office/officeart/2005/8/layout/target3"/>
    <dgm:cxn modelId="{8AC3AB3C-D627-491E-B7E4-7545DF068EB3}" type="presOf" srcId="{4C35D32F-0EAB-4CD7-82EE-45574DC2A586}" destId="{8BEBB6EC-1DAA-4CAC-8A25-BC0FCBD5DBD5}" srcOrd="0" destOrd="0" presId="urn:microsoft.com/office/officeart/2005/8/layout/target3"/>
    <dgm:cxn modelId="{535BC630-5561-4C00-8CAA-7F040B9E959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4F1587-9A0F-48B5-856F-9D10CC1A5B66}" type="presParOf" srcId="{333A1088-737F-45CB-B68E-254E46348037}" destId="{F5ABB229-8D3B-4694-996A-96F23CF14429}" srcOrd="0" destOrd="0" presId="urn:microsoft.com/office/officeart/2005/8/layout/target3"/>
    <dgm:cxn modelId="{8823819E-2266-41F0-B3F6-58A89288A3C6}" type="presParOf" srcId="{333A1088-737F-45CB-B68E-254E46348037}" destId="{F41139FD-01EE-4571-8B17-4FB00FC51163}" srcOrd="1" destOrd="0" presId="urn:microsoft.com/office/officeart/2005/8/layout/target3"/>
    <dgm:cxn modelId="{16BFE915-F9A4-4D48-90A0-88183C56CD54}" type="presParOf" srcId="{333A1088-737F-45CB-B68E-254E46348037}" destId="{D005CE8C-CC26-4C3E-AC11-E15060ECD759}" srcOrd="2" destOrd="0" presId="urn:microsoft.com/office/officeart/2005/8/layout/target3"/>
    <dgm:cxn modelId="{5927B84E-1CE7-42C5-A487-24CDF53D08AD}" type="presParOf" srcId="{333A1088-737F-45CB-B68E-254E46348037}" destId="{2C702D82-9B77-49B7-9568-BB8EB47C3372}" srcOrd="3" destOrd="0" presId="urn:microsoft.com/office/officeart/2005/8/layout/target3"/>
    <dgm:cxn modelId="{0876BD48-8D48-4688-B4EF-6A1819C0092F}" type="presParOf" srcId="{333A1088-737F-45CB-B68E-254E46348037}" destId="{A52A0455-90FF-4808-ABD0-F02540D31D5A}" srcOrd="4" destOrd="0" presId="urn:microsoft.com/office/officeart/2005/8/layout/target3"/>
    <dgm:cxn modelId="{D41DA659-E7B8-4403-B49F-D9B9058B615A}" type="presParOf" srcId="{333A1088-737F-45CB-B68E-254E46348037}" destId="{6140AFEC-043D-4C43-A2F9-D0F5331DF3A3}" srcOrd="5" destOrd="0" presId="urn:microsoft.com/office/officeart/2005/8/layout/target3"/>
    <dgm:cxn modelId="{F6850CCD-E92A-46F0-B6FB-76E82D6ECC42}" type="presParOf" srcId="{333A1088-737F-45CB-B68E-254E46348037}" destId="{9358AC05-5D7D-4327-9F80-1AD486AEA664}" srcOrd="6" destOrd="0" presId="urn:microsoft.com/office/officeart/2005/8/layout/target3"/>
    <dgm:cxn modelId="{AAB09CD5-1A30-43D8-81C0-DE22F9CD6C4C}" type="presParOf" srcId="{333A1088-737F-45CB-B68E-254E46348037}" destId="{313FC574-E1CD-4FB4-B054-0B805CE0447D}" srcOrd="7" destOrd="0" presId="urn:microsoft.com/office/officeart/2005/8/layout/target3"/>
    <dgm:cxn modelId="{56F1A875-5C11-47D2-B7AC-715F74E41274}" type="presParOf" srcId="{333A1088-737F-45CB-B68E-254E46348037}" destId="{619D679B-A015-4ECF-8348-D1034C574F40}" srcOrd="8" destOrd="0" presId="urn:microsoft.com/office/officeart/2005/8/layout/target3"/>
    <dgm:cxn modelId="{A33C2DDB-2E65-4BFF-B1F6-62C8AECBF0BC}" type="presParOf" srcId="{333A1088-737F-45CB-B68E-254E46348037}" destId="{322283A8-4A27-4CDA-BAE3-F381106A9174}" srcOrd="9" destOrd="0" presId="urn:microsoft.com/office/officeart/2005/8/layout/target3"/>
    <dgm:cxn modelId="{A58BB470-BEF0-4519-AB85-3D20C79E0BD8}" type="presParOf" srcId="{333A1088-737F-45CB-B68E-254E46348037}" destId="{FFC9F71D-1B4F-4AD9-A4A6-86ADEFC8AF5C}" srcOrd="10" destOrd="0" presId="urn:microsoft.com/office/officeart/2005/8/layout/target3"/>
    <dgm:cxn modelId="{C46C8C90-9533-47FA-89A4-69F6EF8587BB}" type="presParOf" srcId="{333A1088-737F-45CB-B68E-254E46348037}" destId="{25B08C86-7E15-44DC-BE7F-FFB55DD49D12}" srcOrd="11" destOrd="0" presId="urn:microsoft.com/office/officeart/2005/8/layout/target3"/>
    <dgm:cxn modelId="{4DA1A229-D7C7-417C-80C5-A9E06A1DBB33}" type="presParOf" srcId="{333A1088-737F-45CB-B68E-254E46348037}" destId="{76644BE8-9D7C-4C09-B250-3D10AF48CBB7}" srcOrd="12" destOrd="0" presId="urn:microsoft.com/office/officeart/2005/8/layout/target3"/>
    <dgm:cxn modelId="{31219DCF-C07E-450F-BA0F-93350CFEC1FD}" type="presParOf" srcId="{333A1088-737F-45CB-B68E-254E46348037}" destId="{EE85B701-7295-41C0-BA7A-34D3756A2AE6}" srcOrd="13" destOrd="0" presId="urn:microsoft.com/office/officeart/2005/8/layout/target3"/>
    <dgm:cxn modelId="{414FB09C-AA47-4D4A-8C01-4052516DF40E}" type="presParOf" srcId="{333A1088-737F-45CB-B68E-254E46348037}" destId="{8BEBB6EC-1DAA-4CAC-8A25-BC0FCBD5DBD5}" srcOrd="14" destOrd="0" presId="urn:microsoft.com/office/officeart/2005/8/layout/target3"/>
    <dgm:cxn modelId="{646B256D-4567-405A-8A1B-CED862E3F68F}" type="presParOf" srcId="{333A1088-737F-45CB-B68E-254E46348037}" destId="{AED2198E-93D5-4001-81B4-73124B309672}" srcOrd="15" destOrd="0" presId="urn:microsoft.com/office/officeart/2005/8/layout/target3"/>
    <dgm:cxn modelId="{D532064E-56EA-46ED-A76D-A9EE773E290D}" type="presParOf" srcId="{333A1088-737F-45CB-B68E-254E46348037}" destId="{2BE915AB-18AA-4053-B92C-3BFC9ED204BB}" srcOrd="16" destOrd="0" presId="urn:microsoft.com/office/officeart/2005/8/layout/target3"/>
    <dgm:cxn modelId="{34669BE9-1B83-4DC1-8C42-966DA64346AF}" type="presParOf" srcId="{333A1088-737F-45CB-B68E-254E46348037}" destId="{6BB5E863-4638-4E1D-BFDE-399D028AC4ED}" srcOrd="17" destOrd="0" presId="urn:microsoft.com/office/officeart/2005/8/layout/target3"/>
    <dgm:cxn modelId="{F73ECE36-E897-4E61-95E0-EE99B06AE6E9}" type="presParOf" srcId="{333A1088-737F-45CB-B68E-254E46348037}" destId="{5A5FFA88-C948-4069-8E93-59FA12366E83}" srcOrd="18" destOrd="0" presId="urn:microsoft.com/office/officeart/2005/8/layout/target3"/>
    <dgm:cxn modelId="{8E54DB9B-39DC-4D8F-B81C-156CEEC936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Za vlády Lucemburků.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259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688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65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55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69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43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298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46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20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851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88009-029F-4207-B4DE-E66FCF8949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F256EE-1C53-4525-92A4-547534DB3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42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Eliska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04394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82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seznámení žáků s učivem o českém království v době, kdy vymírá rod Přemyslovců a nastupuje rod Lucemburků. Žáci se detailně seznámí s historickými postavami Elišky Přemyslovny a Jana Lucemburského.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7888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79727" y="548680"/>
            <a:ext cx="7755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České království bez krále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6238" y="1628800"/>
            <a:ext cx="8874096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 smrti Václava III. </a:t>
            </a:r>
            <a:r>
              <a:rPr lang="cs-CZ" sz="2400" b="1" dirty="0" smtClean="0">
                <a:solidFill>
                  <a:srgbClr val="FF0000"/>
                </a:solidFill>
              </a:rPr>
              <a:t>vymřel rod Přemyslovců po meči  </a:t>
            </a:r>
            <a:r>
              <a:rPr lang="cs-CZ" sz="2400" b="1" dirty="0" smtClean="0"/>
              <a:t>a v</a:t>
            </a:r>
          </a:p>
          <a:p>
            <a:r>
              <a:rPr lang="cs-CZ" sz="2400" b="1" dirty="0" smtClean="0"/>
              <a:t>českých zemích  nastaly zmatky a nejistoty, kdo se ujme vlády.</a:t>
            </a:r>
          </a:p>
          <a:p>
            <a:r>
              <a:rPr lang="cs-CZ" sz="2400" b="1" dirty="0" smtClean="0"/>
              <a:t>Česká šlechta si nakonec po dlouhém rozhodování, </a:t>
            </a:r>
          </a:p>
          <a:p>
            <a:r>
              <a:rPr lang="cs-CZ" sz="2400" b="1" dirty="0" smtClean="0"/>
              <a:t>které trvalo několik let, zvolila za </a:t>
            </a:r>
            <a:r>
              <a:rPr lang="cs-CZ" sz="2400" b="1" dirty="0" smtClean="0">
                <a:solidFill>
                  <a:srgbClr val="FF0000"/>
                </a:solidFill>
              </a:rPr>
              <a:t>krále vévodu Jana Lucemburského.</a:t>
            </a:r>
          </a:p>
          <a:p>
            <a:r>
              <a:rPr lang="cs-CZ" sz="2400" b="1" dirty="0" smtClean="0"/>
              <a:t>Důvod proč vybrali mladého a nezkušeného Jana spočíval v tom, že </a:t>
            </a:r>
          </a:p>
          <a:p>
            <a:r>
              <a:rPr lang="cs-CZ" sz="2400" b="1" dirty="0" smtClean="0"/>
              <a:t>se šlechtě nezdál nebezpečným, věřili, že nový král nebude </a:t>
            </a:r>
          </a:p>
          <a:p>
            <a:r>
              <a:rPr lang="cs-CZ" sz="2400" b="1" dirty="0" smtClean="0"/>
              <a:t>chtít navrátit  zpět královský majetek, kterého se za ta léta zmocnili</a:t>
            </a:r>
          </a:p>
          <a:p>
            <a:r>
              <a:rPr lang="cs-CZ" sz="2400" b="1" dirty="0" smtClean="0"/>
              <a:t>a také, že jim zaručí významná práva při vedení země.</a:t>
            </a:r>
          </a:p>
          <a:p>
            <a:endParaRPr lang="cs-CZ" sz="2400" b="1" dirty="0"/>
          </a:p>
          <a:p>
            <a:endParaRPr lang="cs-CZ" sz="3200" b="1" dirty="0" smtClean="0">
              <a:solidFill>
                <a:srgbClr val="002060"/>
              </a:solidFill>
            </a:endParaRPr>
          </a:p>
          <a:p>
            <a:endParaRPr lang="cs-CZ" sz="2400" b="1" dirty="0"/>
          </a:p>
        </p:txBody>
      </p:sp>
      <p:pic>
        <p:nvPicPr>
          <p:cNvPr id="4" name="Picture 4" descr="C:\Users\08F8\AppData\Local\Microsoft\Windows\Temporary Internet Files\Content.IE5\YCBK4ZUL\MC9003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64583"/>
            <a:ext cx="1825142" cy="166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712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0065" y="188640"/>
            <a:ext cx="7779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Jan Lucemburský a Eliška Přemyslovna 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0065" y="1131071"/>
            <a:ext cx="835568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Skupina mocných českých pánů a kněží vybrala při tajných</a:t>
            </a:r>
          </a:p>
          <a:p>
            <a:r>
              <a:rPr lang="cs-CZ" sz="2400" b="1" dirty="0" smtClean="0"/>
              <a:t>setkáních  za manžela pro českou princeznu prince Jana,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syna římského krále Jindřicha VII.</a:t>
            </a:r>
            <a:r>
              <a:rPr lang="cs-CZ" sz="2400" b="1" dirty="0" smtClean="0"/>
              <a:t>,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jediného následníka </a:t>
            </a:r>
          </a:p>
          <a:p>
            <a:r>
              <a:rPr lang="cs-CZ" sz="2400" b="1" dirty="0" smtClean="0"/>
              <a:t>hraběcího rodu z malého Lucemburska.</a:t>
            </a:r>
          </a:p>
          <a:p>
            <a:r>
              <a:rPr lang="cs-CZ" sz="2400" b="1" dirty="0" smtClean="0"/>
              <a:t>Eliška se vydává do německého </a:t>
            </a:r>
            <a:r>
              <a:rPr lang="cs-CZ" sz="2400" b="1" dirty="0" err="1" smtClean="0"/>
              <a:t>Špýru</a:t>
            </a:r>
            <a:r>
              <a:rPr lang="cs-CZ" sz="2400" b="1" dirty="0" smtClean="0"/>
              <a:t> s narychlo připravenou</a:t>
            </a:r>
          </a:p>
          <a:p>
            <a:r>
              <a:rPr lang="cs-CZ" sz="2400" b="1" dirty="0" smtClean="0"/>
              <a:t>bohatou výbavou, jejíž část si sama vyšívala a s oblečením podle</a:t>
            </a:r>
          </a:p>
          <a:p>
            <a:r>
              <a:rPr lang="cs-CZ" sz="2400" b="1" dirty="0" smtClean="0"/>
              <a:t>poslední evropské mody. Je představena římskému králi </a:t>
            </a:r>
          </a:p>
          <a:p>
            <a:r>
              <a:rPr lang="cs-CZ" sz="2400" b="1" dirty="0" smtClean="0"/>
              <a:t>oblečená ve zlatém šatě- velmi půvabná.</a:t>
            </a:r>
          </a:p>
          <a:p>
            <a:r>
              <a:rPr lang="cs-CZ" sz="2400" b="1" dirty="0" smtClean="0"/>
              <a:t>Rozdíl mezi snoubenci je velký- 18náctiletá dospělá Eliška zvyklá</a:t>
            </a:r>
          </a:p>
          <a:p>
            <a:r>
              <a:rPr lang="cs-CZ" sz="2400" b="1" dirty="0" smtClean="0"/>
              <a:t>osobním strádáním a dětský 14náctiletý Jan opečovávaný svými</a:t>
            </a:r>
          </a:p>
          <a:p>
            <a:r>
              <a:rPr lang="cs-CZ" sz="2400" b="1" dirty="0" smtClean="0"/>
              <a:t>rodiči. </a:t>
            </a:r>
            <a:r>
              <a:rPr lang="cs-CZ" sz="2400" b="1" dirty="0" smtClean="0">
                <a:solidFill>
                  <a:srgbClr val="FF0000"/>
                </a:solidFill>
              </a:rPr>
              <a:t>Svatba se konala ve </a:t>
            </a:r>
            <a:r>
              <a:rPr lang="cs-CZ" sz="2400" b="1" dirty="0" err="1" smtClean="0">
                <a:solidFill>
                  <a:srgbClr val="FF0000"/>
                </a:solidFill>
              </a:rPr>
              <a:t>Špýrském</a:t>
            </a:r>
            <a:r>
              <a:rPr lang="cs-CZ" sz="2400" b="1" dirty="0" smtClean="0">
                <a:solidFill>
                  <a:srgbClr val="FF0000"/>
                </a:solidFill>
              </a:rPr>
              <a:t> chrámu</a:t>
            </a:r>
            <a:r>
              <a:rPr lang="cs-CZ" sz="2400" b="1" dirty="0" smtClean="0"/>
              <a:t>. Manželství nebylo</a:t>
            </a:r>
          </a:p>
          <a:p>
            <a:r>
              <a:rPr lang="cs-CZ" sz="2400" b="1" dirty="0" smtClean="0"/>
              <a:t>příliš šťastné, několikrát se rozešli a zase se k sobě vrátili.</a:t>
            </a:r>
          </a:p>
          <a:p>
            <a:r>
              <a:rPr lang="cs-CZ" sz="2400" b="1" dirty="0" smtClean="0"/>
              <a:t>Měli několik dětí: Markétu, Jitku, Václava/</a:t>
            </a:r>
            <a:r>
              <a:rPr lang="cs-CZ" sz="2400" b="1" dirty="0" err="1" smtClean="0"/>
              <a:t>KarlaIV</a:t>
            </a:r>
            <a:r>
              <a:rPr lang="cs-CZ" sz="2400" b="1" dirty="0" smtClean="0"/>
              <a:t>./,</a:t>
            </a:r>
          </a:p>
          <a:p>
            <a:r>
              <a:rPr lang="cs-CZ" sz="2400" b="1" dirty="0" smtClean="0"/>
              <a:t>Přemysla Otakara, Jana Jindřicha a Annu s Eliškou.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4843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420" y="6457"/>
            <a:ext cx="476566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JAN LUCEMBURSKÝ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český král – rytíř – diplomat - cizinec</a:t>
            </a: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/>
          </a:p>
        </p:txBody>
      </p:sp>
      <p:pic>
        <p:nvPicPr>
          <p:cNvPr id="1026" name="Picture 2" descr="http://upload.wikimedia.org/wikipedia/commons/1/17/Honzik_re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2343150" cy="528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980728"/>
            <a:ext cx="612068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effectLst/>
              </a:rPr>
              <a:t>Jan byl jediným synem  lucemburského hraběte a římského krále Jindřicha VII., </a:t>
            </a:r>
            <a:r>
              <a:rPr lang="cs-CZ" sz="2000" b="1" dirty="0" smtClean="0">
                <a:solidFill>
                  <a:srgbClr val="FF0000"/>
                </a:solidFill>
                <a:effectLst/>
              </a:rPr>
              <a:t>vyrůstal na  francouzském královském dvoře</a:t>
            </a:r>
            <a:r>
              <a:rPr lang="cs-CZ" sz="2000" b="1" dirty="0" smtClean="0">
                <a:effectLst/>
              </a:rPr>
              <a:t>. Čtrnáctiletý mladík doposud žijící v pohodlí, přepychu a péči starostlivých rodičů přijíždí do neznámé země, neumí její rodný jazyk a nevyzná se v drsném českém prostředí mocné šlechty.</a:t>
            </a:r>
          </a:p>
          <a:p>
            <a:r>
              <a:rPr lang="cs-CZ" sz="2000" b="1" dirty="0" smtClean="0"/>
              <a:t>Cestu do Čech si musel vybojovat a ve </a:t>
            </a:r>
            <a:r>
              <a:rPr lang="cs-CZ" sz="2000" b="1" dirty="0" err="1" smtClean="0"/>
              <a:t>špýrské</a:t>
            </a:r>
            <a:r>
              <a:rPr lang="cs-CZ" sz="2000" b="1" dirty="0" smtClean="0"/>
              <a:t> katedrále se oženil s Eliškou Přemyslovnou.</a:t>
            </a:r>
          </a:p>
          <a:p>
            <a:r>
              <a:rPr lang="cs-CZ" sz="2000" b="1" dirty="0" smtClean="0"/>
              <a:t>Ve svém srdci byl král Jan především rytíř a diplomat, </a:t>
            </a:r>
            <a:r>
              <a:rPr lang="cs-CZ" sz="2000" b="1" dirty="0" smtClean="0">
                <a:solidFill>
                  <a:srgbClr val="FF0000"/>
                </a:solidFill>
              </a:rPr>
              <a:t>většinu času pobýval v cizích zemích </a:t>
            </a:r>
            <a:r>
              <a:rPr lang="cs-CZ" sz="2000" b="1" dirty="0" smtClean="0"/>
              <a:t>- na královských a knížecích dvorech, účastnil se mnoha válek a česká zem opět trpěla, králova nepřítomnost vedla k novým nepořádkům.</a:t>
            </a:r>
          </a:p>
          <a:p>
            <a:r>
              <a:rPr lang="cs-CZ" sz="2000" b="1" dirty="0" smtClean="0"/>
              <a:t>Jan byl po otci silně krátkozraký a jeho zrak se stále zhoršoval. Nepomohli ani francouzští lékaři a král nakonec </a:t>
            </a:r>
            <a:r>
              <a:rPr lang="cs-CZ" sz="2000" b="1" dirty="0" smtClean="0">
                <a:solidFill>
                  <a:srgbClr val="FF0000"/>
                </a:solidFill>
              </a:rPr>
              <a:t>oslepl na pravé oko</a:t>
            </a:r>
            <a:r>
              <a:rPr lang="cs-CZ" sz="2000" b="1" dirty="0" smtClean="0"/>
              <a:t>. Král Jan </a:t>
            </a:r>
            <a:r>
              <a:rPr lang="cs-CZ" sz="2000" b="1" dirty="0" smtClean="0">
                <a:solidFill>
                  <a:srgbClr val="FF0000"/>
                </a:solidFill>
              </a:rPr>
              <a:t>padl v bitvě u Kresčaku</a:t>
            </a:r>
            <a:r>
              <a:rPr lang="cs-CZ" sz="2000" b="1" dirty="0" smtClean="0"/>
              <a:t> ve Francii, kronikáři popisují jeho rytířskou smrt jako čestný odchod ze života- kvůli slepotě jeho život ztratil smysl.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0690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420" y="260648"/>
            <a:ext cx="495642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ELIŠKA PŘEMYSLOVNA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česká královna a matka Karla IV.</a:t>
            </a:r>
            <a:endParaRPr lang="cs-CZ" sz="2800" b="1" dirty="0">
              <a:solidFill>
                <a:srgbClr val="002060"/>
              </a:solidFill>
            </a:endParaRPr>
          </a:p>
          <a:p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7339" y="1268760"/>
            <a:ext cx="7673383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Byla </a:t>
            </a:r>
            <a:r>
              <a:rPr lang="cs-CZ" sz="2000" b="1" dirty="0" smtClean="0">
                <a:solidFill>
                  <a:srgbClr val="FF0000"/>
                </a:solidFill>
              </a:rPr>
              <a:t>dcerou českého a polského krále Václava II</a:t>
            </a:r>
            <a:r>
              <a:rPr lang="cs-CZ" sz="2000" b="1" dirty="0" smtClean="0"/>
              <a:t>. Půvabná urostlá dívka</a:t>
            </a:r>
          </a:p>
          <a:p>
            <a:r>
              <a:rPr lang="cs-CZ" sz="2000" b="1" dirty="0" smtClean="0"/>
              <a:t>s dlouhými tmavými vlasy spletenými do </a:t>
            </a:r>
          </a:p>
          <a:p>
            <a:r>
              <a:rPr lang="cs-CZ" sz="2000" b="1" dirty="0" smtClean="0"/>
              <a:t>copů, ve své době považována za krasavici. Eliška byla cílevědomá </a:t>
            </a:r>
          </a:p>
          <a:p>
            <a:r>
              <a:rPr lang="cs-CZ" sz="2000" b="1" dirty="0" smtClean="0"/>
              <a:t>a energická dívka s prudkou a neústupnou povahou, často se</a:t>
            </a:r>
          </a:p>
          <a:p>
            <a:r>
              <a:rPr lang="cs-CZ" sz="2000" b="1" dirty="0" smtClean="0"/>
              <a:t>nechtěla smiřovat s tím, co už se nedalo změnit a tím si zhoršovala</a:t>
            </a:r>
          </a:p>
          <a:p>
            <a:r>
              <a:rPr lang="cs-CZ" sz="2000" b="1" dirty="0" smtClean="0"/>
              <a:t>své postavení.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Eliška byla vychována ve svatojiřském klášteře</a:t>
            </a:r>
            <a:r>
              <a:rPr lang="cs-CZ" sz="2000" b="1" dirty="0" smtClean="0"/>
              <a:t>, kde byla abatyší</a:t>
            </a:r>
          </a:p>
          <a:p>
            <a:r>
              <a:rPr lang="cs-CZ" sz="2000" b="1" dirty="0" smtClean="0"/>
              <a:t>její teta Kunhuta Přemyslovna. Její dětství nebylo šťastné, </a:t>
            </a:r>
          </a:p>
          <a:p>
            <a:r>
              <a:rPr lang="cs-CZ" sz="2000" b="1" dirty="0" smtClean="0"/>
              <a:t>o matku přišla už v pěti letech a byla svědkem otcova pomalého</a:t>
            </a:r>
          </a:p>
          <a:p>
            <a:r>
              <a:rPr lang="cs-CZ" sz="2000" b="1" dirty="0" smtClean="0"/>
              <a:t>umírání.</a:t>
            </a:r>
          </a:p>
          <a:p>
            <a:r>
              <a:rPr lang="cs-CZ" sz="2000" b="1" dirty="0" smtClean="0"/>
              <a:t>Po smrti jejího bratra Václava III.  byla jedinou neprovdanou </a:t>
            </a:r>
          </a:p>
          <a:p>
            <a:r>
              <a:rPr lang="cs-CZ" sz="2000" b="1" dirty="0" smtClean="0"/>
              <a:t>Přemyslovnou . Po svatbě s Janem se vrhla do politického dění </a:t>
            </a:r>
          </a:p>
          <a:p>
            <a:r>
              <a:rPr lang="cs-CZ" sz="2000" b="1" dirty="0" smtClean="0"/>
              <a:t>s touhou obnovit  slávu přemyslovského království, ale neuspěla.</a:t>
            </a:r>
          </a:p>
          <a:p>
            <a:r>
              <a:rPr lang="cs-CZ" sz="2000" b="1" dirty="0" smtClean="0"/>
              <a:t>Zemřela na tuberkulózu v ústraní v kruhu několika přátel ,</a:t>
            </a:r>
          </a:p>
          <a:p>
            <a:r>
              <a:rPr lang="cs-CZ" sz="2000" b="1" dirty="0" smtClean="0"/>
              <a:t>bylo jí 39 let a </a:t>
            </a:r>
            <a:r>
              <a:rPr lang="cs-CZ" sz="2000" b="1" dirty="0" smtClean="0">
                <a:solidFill>
                  <a:srgbClr val="FF0000"/>
                </a:solidFill>
              </a:rPr>
              <a:t>je pochována v hrobce svých předků</a:t>
            </a:r>
            <a:r>
              <a:rPr lang="cs-CZ" sz="2000" b="1" dirty="0" smtClean="0"/>
              <a:t>, v klášteře</a:t>
            </a:r>
          </a:p>
          <a:p>
            <a:r>
              <a:rPr lang="cs-CZ" sz="2000" b="1" dirty="0" smtClean="0"/>
              <a:t>na Zbraslavi. </a:t>
            </a:r>
          </a:p>
          <a:p>
            <a:endParaRPr lang="cs-CZ" sz="2000" b="1" dirty="0"/>
          </a:p>
        </p:txBody>
      </p:sp>
      <p:pic>
        <p:nvPicPr>
          <p:cNvPr id="2050" name="Picture 2" descr="http://upload.wikimedia.org/wikipedia/commons/thumb/e/e0/Eliska.jpg/170px-Eli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547" y="1715410"/>
            <a:ext cx="1907282" cy="483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33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08F8\AppData\Local\Microsoft\Windows\Temporary Internet Files\Content.IE5\HU2V1NYI\MC9004303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24744"/>
            <a:ext cx="3168352" cy="483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703106"/>
            <a:ext cx="450976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Doufám, že sis o nás, </a:t>
            </a:r>
          </a:p>
          <a:p>
            <a:r>
              <a:rPr lang="cs-CZ" sz="3200" b="1" dirty="0" smtClean="0"/>
              <a:t>      panovnících </a:t>
            </a:r>
          </a:p>
          <a:p>
            <a:r>
              <a:rPr lang="cs-CZ" sz="3200" b="1" dirty="0" smtClean="0"/>
              <a:t>z rodu Lucemburků,</a:t>
            </a:r>
          </a:p>
          <a:p>
            <a:r>
              <a:rPr lang="cs-CZ" sz="3200" b="1" dirty="0" smtClean="0"/>
              <a:t>aspoň něco zapamatoval!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9729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</a:t>
            </a:r>
            <a:r>
              <a:rPr lang="cs-CZ" sz="2000" b="1" smtClean="0"/>
              <a:t>2012-9-30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96752"/>
            <a:ext cx="72673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Ostatní 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7602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658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Klient-5</cp:lastModifiedBy>
  <cp:revision>29</cp:revision>
  <dcterms:created xsi:type="dcterms:W3CDTF">2012-12-11T19:52:50Z</dcterms:created>
  <dcterms:modified xsi:type="dcterms:W3CDTF">2012-12-19T08:29:50Z</dcterms:modified>
</cp:coreProperties>
</file>