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58" r:id="rId5"/>
    <p:sldId id="260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VY_32_INOVACE_13_Vlastivěda 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Přemyslovci a Lucemburkové 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BDFF5B-EF73-4F3C-874E-9D33D6B5D83C}" type="presOf" srcId="{D1D4F407-5343-4D3F-B5B9-D407B03CAEB4}" destId="{AED2198E-93D5-4001-81B4-73124B309672}" srcOrd="1" destOrd="0" presId="urn:microsoft.com/office/officeart/2005/8/layout/target3"/>
    <dgm:cxn modelId="{323A7D7A-5E2B-4F89-8CDB-6CFD17CAD677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6C0517C-6DCF-456D-9973-A5D0C8582E5B}" type="presOf" srcId="{B651F6E3-6281-48DB-9319-2AEAFDAE7572}" destId="{619D679B-A015-4ECF-8348-D1034C574F40}" srcOrd="0" destOrd="0" presId="urn:microsoft.com/office/officeart/2005/8/layout/target3"/>
    <dgm:cxn modelId="{E9650A1A-CC7B-4C81-98F5-2CD1180702A1}" type="presOf" srcId="{D8197B8C-B260-4A16-BDF4-0947B075E274}" destId="{5A5FFA88-C948-4069-8E93-59FA12366E83}" srcOrd="1" destOrd="0" presId="urn:microsoft.com/office/officeart/2005/8/layout/target3"/>
    <dgm:cxn modelId="{52E2AA65-3E7C-43AE-B686-FBEC6EE6271B}" type="presOf" srcId="{D1B46980-6531-4606-95E6-44980827E919}" destId="{2BE915AB-18AA-4053-B92C-3BFC9ED204BB}" srcOrd="1" destOrd="0" presId="urn:microsoft.com/office/officeart/2005/8/layout/target3"/>
    <dgm:cxn modelId="{9C294195-8D51-45F5-83C2-84FA3E1F2CE7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53D555F-4C2D-40A3-AB81-B9BB5662B70D}" type="presOf" srcId="{D8197B8C-B260-4A16-BDF4-0947B075E274}" destId="{25B08C86-7E15-44DC-BE7F-FFB55DD49D12}" srcOrd="0" destOrd="0" presId="urn:microsoft.com/office/officeart/2005/8/layout/target3"/>
    <dgm:cxn modelId="{3B2BDEF2-2E4F-44AD-8118-0D2C4B8A695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94270FE-CB54-46D7-B99D-61EEE844E62A}" type="presOf" srcId="{B651F6E3-6281-48DB-9319-2AEAFDAE7572}" destId="{6BB5E863-4638-4E1D-BFDE-399D028AC4ED}" srcOrd="1" destOrd="0" presId="urn:microsoft.com/office/officeart/2005/8/layout/target3"/>
    <dgm:cxn modelId="{4BB20411-77D8-4BE7-A24E-8F07D0462201}" type="presOf" srcId="{757F3AB3-0718-4624-B441-E567A8F0AB56}" destId="{333A1088-737F-45CB-B68E-254E46348037}" srcOrd="0" destOrd="0" presId="urn:microsoft.com/office/officeart/2005/8/layout/target3"/>
    <dgm:cxn modelId="{7D8D76EA-5298-425E-82CD-2FA1308939F0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4E88860-3659-4800-B2D1-3E51F0997E87}" type="presParOf" srcId="{333A1088-737F-45CB-B68E-254E46348037}" destId="{F5ABB229-8D3B-4694-996A-96F23CF14429}" srcOrd="0" destOrd="0" presId="urn:microsoft.com/office/officeart/2005/8/layout/target3"/>
    <dgm:cxn modelId="{9E59EE67-66A7-4F6A-9218-493DFE7C2DDA}" type="presParOf" srcId="{333A1088-737F-45CB-B68E-254E46348037}" destId="{F41139FD-01EE-4571-8B17-4FB00FC51163}" srcOrd="1" destOrd="0" presId="urn:microsoft.com/office/officeart/2005/8/layout/target3"/>
    <dgm:cxn modelId="{71DE5B3D-2516-4C12-A710-B6EEC0D70E9C}" type="presParOf" srcId="{333A1088-737F-45CB-B68E-254E46348037}" destId="{D005CE8C-CC26-4C3E-AC11-E15060ECD759}" srcOrd="2" destOrd="0" presId="urn:microsoft.com/office/officeart/2005/8/layout/target3"/>
    <dgm:cxn modelId="{D65727D7-2344-48A3-9329-72FFAD490D33}" type="presParOf" srcId="{333A1088-737F-45CB-B68E-254E46348037}" destId="{2C702D82-9B77-49B7-9568-BB8EB47C3372}" srcOrd="3" destOrd="0" presId="urn:microsoft.com/office/officeart/2005/8/layout/target3"/>
    <dgm:cxn modelId="{4231E96F-3191-41CD-A0FA-F0E15EA94893}" type="presParOf" srcId="{333A1088-737F-45CB-B68E-254E46348037}" destId="{A52A0455-90FF-4808-ABD0-F02540D31D5A}" srcOrd="4" destOrd="0" presId="urn:microsoft.com/office/officeart/2005/8/layout/target3"/>
    <dgm:cxn modelId="{1604E003-725B-4B67-9A1E-13FBD35BFCAA}" type="presParOf" srcId="{333A1088-737F-45CB-B68E-254E46348037}" destId="{6140AFEC-043D-4C43-A2F9-D0F5331DF3A3}" srcOrd="5" destOrd="0" presId="urn:microsoft.com/office/officeart/2005/8/layout/target3"/>
    <dgm:cxn modelId="{AE0467DF-D873-4A89-90C0-5ABAD5734443}" type="presParOf" srcId="{333A1088-737F-45CB-B68E-254E46348037}" destId="{9358AC05-5D7D-4327-9F80-1AD486AEA664}" srcOrd="6" destOrd="0" presId="urn:microsoft.com/office/officeart/2005/8/layout/target3"/>
    <dgm:cxn modelId="{B55529A8-945F-4267-8741-EED3165D02CF}" type="presParOf" srcId="{333A1088-737F-45CB-B68E-254E46348037}" destId="{313FC574-E1CD-4FB4-B054-0B805CE0447D}" srcOrd="7" destOrd="0" presId="urn:microsoft.com/office/officeart/2005/8/layout/target3"/>
    <dgm:cxn modelId="{E168FCA7-62E1-4C75-90DE-405A45B80D67}" type="presParOf" srcId="{333A1088-737F-45CB-B68E-254E46348037}" destId="{619D679B-A015-4ECF-8348-D1034C574F40}" srcOrd="8" destOrd="0" presId="urn:microsoft.com/office/officeart/2005/8/layout/target3"/>
    <dgm:cxn modelId="{383D04C9-C1A9-4B4C-8796-6E7636B19CB1}" type="presParOf" srcId="{333A1088-737F-45CB-B68E-254E46348037}" destId="{322283A8-4A27-4CDA-BAE3-F381106A9174}" srcOrd="9" destOrd="0" presId="urn:microsoft.com/office/officeart/2005/8/layout/target3"/>
    <dgm:cxn modelId="{D90B6F65-CF5E-4644-9DF4-4AF9EF87DF1A}" type="presParOf" srcId="{333A1088-737F-45CB-B68E-254E46348037}" destId="{FFC9F71D-1B4F-4AD9-A4A6-86ADEFC8AF5C}" srcOrd="10" destOrd="0" presId="urn:microsoft.com/office/officeart/2005/8/layout/target3"/>
    <dgm:cxn modelId="{2BA5816A-3887-47A0-A69E-6DC194F4621A}" type="presParOf" srcId="{333A1088-737F-45CB-B68E-254E46348037}" destId="{25B08C86-7E15-44DC-BE7F-FFB55DD49D12}" srcOrd="11" destOrd="0" presId="urn:microsoft.com/office/officeart/2005/8/layout/target3"/>
    <dgm:cxn modelId="{A962D0F9-11EF-4E14-BD19-4D0AD8A0E80F}" type="presParOf" srcId="{333A1088-737F-45CB-B68E-254E46348037}" destId="{76644BE8-9D7C-4C09-B250-3D10AF48CBB7}" srcOrd="12" destOrd="0" presId="urn:microsoft.com/office/officeart/2005/8/layout/target3"/>
    <dgm:cxn modelId="{97579D1F-A92E-4DC5-97F0-7EC44A4DF2C1}" type="presParOf" srcId="{333A1088-737F-45CB-B68E-254E46348037}" destId="{EE85B701-7295-41C0-BA7A-34D3756A2AE6}" srcOrd="13" destOrd="0" presId="urn:microsoft.com/office/officeart/2005/8/layout/target3"/>
    <dgm:cxn modelId="{C4734F50-6A7D-4C01-8E2B-9801142442B5}" type="presParOf" srcId="{333A1088-737F-45CB-B68E-254E46348037}" destId="{8BEBB6EC-1DAA-4CAC-8A25-BC0FCBD5DBD5}" srcOrd="14" destOrd="0" presId="urn:microsoft.com/office/officeart/2005/8/layout/target3"/>
    <dgm:cxn modelId="{2EEB3A9B-060E-42D7-BC76-37824B28C63F}" type="presParOf" srcId="{333A1088-737F-45CB-B68E-254E46348037}" destId="{AED2198E-93D5-4001-81B4-73124B309672}" srcOrd="15" destOrd="0" presId="urn:microsoft.com/office/officeart/2005/8/layout/target3"/>
    <dgm:cxn modelId="{5BA02B9A-D80A-495D-8391-E196AD94E716}" type="presParOf" srcId="{333A1088-737F-45CB-B68E-254E46348037}" destId="{2BE915AB-18AA-4053-B92C-3BFC9ED204BB}" srcOrd="16" destOrd="0" presId="urn:microsoft.com/office/officeart/2005/8/layout/target3"/>
    <dgm:cxn modelId="{35C00CDD-B76D-454F-ACDA-1638F476FE9D}" type="presParOf" srcId="{333A1088-737F-45CB-B68E-254E46348037}" destId="{6BB5E863-4638-4E1D-BFDE-399D028AC4ED}" srcOrd="17" destOrd="0" presId="urn:microsoft.com/office/officeart/2005/8/layout/target3"/>
    <dgm:cxn modelId="{A6E66BD0-32C3-438A-9977-7944EA954D87}" type="presParOf" srcId="{333A1088-737F-45CB-B68E-254E46348037}" destId="{5A5FFA88-C948-4069-8E93-59FA12366E83}" srcOrd="18" destOrd="0" presId="urn:microsoft.com/office/officeart/2005/8/layout/target3"/>
    <dgm:cxn modelId="{8E7E23D0-BB81-42A1-9574-25F7B3C8979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VY_32_INOVACE_13_Vlastivěda 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Přemyslovci a Lucemburkové 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02EF4-30C5-4C5C-B35A-20696ED9E72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18B4E-8396-43A8-A19F-5AD5CBB4C0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86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02EF4-30C5-4C5C-B35A-20696ED9E72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18B4E-8396-43A8-A19F-5AD5CBB4C0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619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02EF4-30C5-4C5C-B35A-20696ED9E72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18B4E-8396-43A8-A19F-5AD5CBB4C0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174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02EF4-30C5-4C5C-B35A-20696ED9E72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18B4E-8396-43A8-A19F-5AD5CBB4C0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017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02EF4-30C5-4C5C-B35A-20696ED9E72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18B4E-8396-43A8-A19F-5AD5CBB4C0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583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02EF4-30C5-4C5C-B35A-20696ED9E72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18B4E-8396-43A8-A19F-5AD5CBB4C0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878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02EF4-30C5-4C5C-B35A-20696ED9E72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18B4E-8396-43A8-A19F-5AD5CBB4C0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696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02EF4-30C5-4C5C-B35A-20696ED9E72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18B4E-8396-43A8-A19F-5AD5CBB4C0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944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02EF4-30C5-4C5C-B35A-20696ED9E72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18B4E-8396-43A8-A19F-5AD5CBB4C0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263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02EF4-30C5-4C5C-B35A-20696ED9E72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18B4E-8396-43A8-A19F-5AD5CBB4C0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558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02EF4-30C5-4C5C-B35A-20696ED9E72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18B4E-8396-43A8-A19F-5AD5CBB4C0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069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E02EF4-30C5-4C5C-B35A-20696ED9E72D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18B4E-8396-43A8-A19F-5AD5CBB4C0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921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0058335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058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196752" y="260648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je určena k procvičení učiva o panovnických rodech Přemyslovců a Lucemburků. Prezentace je vytvořena formou úkolů, žák po celou dobu aktivně pracuje  s historickými fakty daného období, doplňuje vynechaná slova ve větách, sestavuje zpřeházená jména panovníků, orientuje se na časové ose událostí a života jednotlivých panovníků.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1917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55823"/>
            <a:ext cx="732822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do neúplných vět  vynechaná slova</a:t>
            </a:r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24744"/>
            <a:ext cx="7750583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Eliška Přemyslovna byla dcera českého krále _____________.</a:t>
            </a:r>
          </a:p>
          <a:p>
            <a:endParaRPr lang="cs-CZ" sz="2000" b="1" dirty="0"/>
          </a:p>
          <a:p>
            <a:r>
              <a:rPr lang="cs-CZ" sz="2000" b="1" dirty="0" smtClean="0"/>
              <a:t>Bratr Elišky Václav III. byl _______________ neznámým vrahem. </a:t>
            </a:r>
          </a:p>
          <a:p>
            <a:endParaRPr lang="cs-CZ" sz="2000" b="1" dirty="0"/>
          </a:p>
          <a:p>
            <a:r>
              <a:rPr lang="cs-CZ" sz="2000" b="1" dirty="0" smtClean="0"/>
              <a:t>Rod Přemyslovců vymřel po ___________. </a:t>
            </a:r>
          </a:p>
          <a:p>
            <a:endParaRPr lang="cs-CZ" sz="2000" b="1" dirty="0"/>
          </a:p>
          <a:p>
            <a:r>
              <a:rPr lang="cs-CZ" sz="2000" b="1" dirty="0" smtClean="0"/>
              <a:t>Eliška Přemyslovna se provdala za ______________________________.</a:t>
            </a:r>
          </a:p>
          <a:p>
            <a:endParaRPr lang="cs-CZ" sz="2000" b="1" dirty="0"/>
          </a:p>
          <a:p>
            <a:r>
              <a:rPr lang="cs-CZ" sz="2000" b="1" dirty="0" smtClean="0"/>
              <a:t>Jan Lucemburský byl  otcem významného panovníka _____________.</a:t>
            </a:r>
          </a:p>
          <a:p>
            <a:endParaRPr lang="cs-CZ" sz="2000" b="1" dirty="0"/>
          </a:p>
          <a:p>
            <a:r>
              <a:rPr lang="cs-CZ" sz="2000" b="1" dirty="0" smtClean="0"/>
              <a:t>Jan Lucemburský si české země příliš ________________,</a:t>
            </a:r>
          </a:p>
          <a:p>
            <a:endParaRPr lang="cs-CZ" sz="2000" b="1" dirty="0"/>
          </a:p>
          <a:p>
            <a:r>
              <a:rPr lang="cs-CZ" sz="2000" b="1" dirty="0" smtClean="0"/>
              <a:t>většinu času pobýval v _______________. Dlouhá nepřítomnost krále</a:t>
            </a:r>
          </a:p>
          <a:p>
            <a:endParaRPr lang="cs-CZ" sz="2000" b="1" dirty="0"/>
          </a:p>
          <a:p>
            <a:r>
              <a:rPr lang="cs-CZ" sz="2000" b="1" dirty="0" smtClean="0"/>
              <a:t>vedla k ___________________ v zemi. </a:t>
            </a:r>
          </a:p>
          <a:p>
            <a:endParaRPr lang="cs-CZ" sz="2000" b="1" dirty="0"/>
          </a:p>
          <a:p>
            <a:r>
              <a:rPr lang="cs-CZ" sz="2000" b="1" dirty="0" smtClean="0"/>
              <a:t>Jan Lucemburský padl v bitvě u ______________________.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33000" y="931546"/>
            <a:ext cx="1914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VÁCLAVA II.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5665" y="1633850"/>
            <a:ext cx="19944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ZAVRAŽDĚN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98974" y="2181598"/>
            <a:ext cx="955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MEČI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02893" y="2852936"/>
            <a:ext cx="37519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JANA LUCEMBURSKÉHO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63073" y="3376156"/>
            <a:ext cx="16236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KARLA IV.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8828" y="4017248"/>
            <a:ext cx="1733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NEOBLÍBIL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05665" y="4653136"/>
            <a:ext cx="11512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CIZINĚ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61756" y="5301208"/>
            <a:ext cx="2102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NEPOŘÁDKU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3103" y="5840772"/>
            <a:ext cx="17603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KRESČAKU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08F8\AppData\Local\Microsoft\Windows\Temporary Internet Files\Content.IE5\YCBK4ZUL\MC9002379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4898" y="5245463"/>
            <a:ext cx="1888166" cy="133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9199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1739" y="255823"/>
            <a:ext cx="900688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Sestav ve správném pořadí zpřeházená písmena ve slovech!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22372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VÁLVCA __________                      RELKA ____________</a:t>
            </a:r>
          </a:p>
          <a:p>
            <a:endParaRPr lang="cs-CZ" sz="2800" b="1" dirty="0"/>
          </a:p>
          <a:p>
            <a:r>
              <a:rPr lang="cs-CZ" sz="2800" b="1" dirty="0" smtClean="0"/>
              <a:t>ŠKAELI   __________                      ŽKAANE___________</a:t>
            </a:r>
          </a:p>
          <a:p>
            <a:endParaRPr lang="cs-CZ" sz="2800" b="1" dirty="0"/>
          </a:p>
          <a:p>
            <a:r>
              <a:rPr lang="cs-CZ" sz="2800" b="1" dirty="0" smtClean="0"/>
              <a:t>PMYSLŘE  OKARTA___________________</a:t>
            </a:r>
          </a:p>
          <a:p>
            <a:endParaRPr lang="cs-CZ" sz="2800" b="1" dirty="0"/>
          </a:p>
          <a:p>
            <a:r>
              <a:rPr lang="cs-CZ" sz="2800" b="1" dirty="0" smtClean="0"/>
              <a:t>NAJ  BURSKÝLUCEM__________________</a:t>
            </a:r>
          </a:p>
          <a:p>
            <a:endParaRPr lang="cs-CZ" sz="2800" b="1" dirty="0"/>
          </a:p>
          <a:p>
            <a:r>
              <a:rPr lang="cs-CZ" sz="2800" b="1" dirty="0" smtClean="0"/>
              <a:t>ALBĚTAŽ  ČKAREJ____________________ 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6376604"/>
            <a:ext cx="3655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Tak co, poznali jste všechna jména? 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1628800"/>
            <a:ext cx="1345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VÁCLAV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36709" y="2442095"/>
            <a:ext cx="11929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ELIŠKA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7251" y="3284984"/>
            <a:ext cx="28700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PŘEMYSL OTAKAR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4221088"/>
            <a:ext cx="3077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JAN LUCEMBURSKÝ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63888" y="5013176"/>
            <a:ext cx="26539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ALŽBĚTA REJČKA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41012" y="1653162"/>
            <a:ext cx="11288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KAREL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2455528"/>
            <a:ext cx="1399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ANEŽKA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12" name="Picture 4" descr="C:\Users\08F8\AppData\Local\Microsoft\Windows\Temporary Internet Files\Content.IE5\YCBK4ZUL\MC9003787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007" y="4864583"/>
            <a:ext cx="1825142" cy="166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243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2351" y="255823"/>
            <a:ext cx="811331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Přemyslovci  a Lucemburkové v číslech a letopočtech!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212721"/>
            <a:ext cx="622189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Panovnický rod Přemyslovců vládl téměř   _______  let.</a:t>
            </a:r>
          </a:p>
          <a:p>
            <a:endParaRPr lang="cs-CZ" sz="2000" b="1" dirty="0"/>
          </a:p>
          <a:p>
            <a:r>
              <a:rPr lang="cs-CZ" sz="2000" b="1" dirty="0" smtClean="0"/>
              <a:t>Vláda Přemyslovců končí násilnou smrtí Václava ____.</a:t>
            </a:r>
          </a:p>
          <a:p>
            <a:endParaRPr lang="cs-CZ" sz="2000" b="1" dirty="0"/>
          </a:p>
          <a:p>
            <a:r>
              <a:rPr lang="cs-CZ" sz="2000" b="1" dirty="0" smtClean="0"/>
              <a:t>Rod Přemyslovců vymírá po meči v roce ________.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 době své svatby měla Eliška Přemyslovna _____ let.</a:t>
            </a:r>
            <a:endParaRPr lang="cs-CZ" sz="2000" b="1" dirty="0"/>
          </a:p>
          <a:p>
            <a:r>
              <a:rPr lang="cs-CZ" sz="2000" b="1" dirty="0" smtClean="0"/>
              <a:t> </a:t>
            </a:r>
            <a:endParaRPr lang="cs-CZ" sz="2000" b="1" dirty="0"/>
          </a:p>
          <a:p>
            <a:r>
              <a:rPr lang="cs-CZ" sz="2000" b="1" dirty="0" smtClean="0"/>
              <a:t>Jan Lucemburský se oženil s Eliškou v roce ________.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Jan Lucemburský padl v bitvě u Kresčaku v roce _______.</a:t>
            </a:r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1052736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400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56023" y="1629437"/>
            <a:ext cx="5693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III.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60238" y="2320717"/>
            <a:ext cx="915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1306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83450" y="286193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18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58105" y="3521397"/>
            <a:ext cx="915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1310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10" name="Picture 5" descr="C:\Users\08F8\AppData\Local\Microsoft\Windows\Temporary Internet Files\Content.IE5\M3U81R4A\MC9003831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6177" y="5073497"/>
            <a:ext cx="1775902" cy="1523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739400" y="4124823"/>
            <a:ext cx="915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1346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902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1577" y="290420"/>
            <a:ext cx="797577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Seřaď jména posledních přemyslovských panovníků!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56176" y="1105580"/>
            <a:ext cx="28185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Přemysl Otakar I. 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06599" y="2020005"/>
            <a:ext cx="29147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Přemysl Otakar II.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19498" y="2923790"/>
            <a:ext cx="14918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Václav I.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8010" y="3861048"/>
            <a:ext cx="1588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Václav II.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81805" y="4705980"/>
            <a:ext cx="16842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Václav III. 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990" y="2220059"/>
            <a:ext cx="18390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Václav I.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6487" y="4061102"/>
            <a:ext cx="19849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Václav II. 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6487" y="4906034"/>
            <a:ext cx="21083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Václav III.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1577" y="1305634"/>
            <a:ext cx="35628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Přemysl Otakar I. 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4024" y="3185400"/>
            <a:ext cx="36862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Přemysl Otakar II. </a:t>
            </a:r>
            <a:endParaRPr lang="cs-CZ" sz="3600" b="1" dirty="0"/>
          </a:p>
        </p:txBody>
      </p:sp>
      <p:pic>
        <p:nvPicPr>
          <p:cNvPr id="3077" name="Picture 5" descr="C:\Users\08F8\AppData\Local\Microsoft\Windows\Temporary Internet Files\Content.IE5\KFR3JRUM\MC90043265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2474" y="4967590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2490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3880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Použité zdroje:</a:t>
            </a:r>
          </a:p>
          <a:p>
            <a:r>
              <a:rPr lang="cs-CZ" sz="2000" b="1" dirty="0" smtClean="0"/>
              <a:t>/</a:t>
            </a:r>
            <a:r>
              <a:rPr lang="cs-CZ" sz="2000" b="1" smtClean="0"/>
              <a:t>citace </a:t>
            </a:r>
            <a:r>
              <a:rPr lang="cs-CZ" sz="2000" b="1" smtClean="0"/>
              <a:t>2012-10-2/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8394" y="1196752"/>
            <a:ext cx="64383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Obrázky byly vytvořeny v otevřené galerii Microsoft Office.</a:t>
            </a:r>
          </a:p>
          <a:p>
            <a:r>
              <a:rPr lang="cs-CZ" sz="2000" b="1" dirty="0" smtClean="0"/>
              <a:t>Text je vytvořen autorem materiálu.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654541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354</Words>
  <Application>Microsoft Office PowerPoint</Application>
  <PresentationFormat>Předvádění na obrazovce (4:3)</PresentationFormat>
  <Paragraphs>91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Klient-5</cp:lastModifiedBy>
  <cp:revision>5</cp:revision>
  <dcterms:created xsi:type="dcterms:W3CDTF">2012-12-17T00:33:07Z</dcterms:created>
  <dcterms:modified xsi:type="dcterms:W3CDTF">2012-12-19T08:30:35Z</dcterms:modified>
</cp:coreProperties>
</file>