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Rytířské turnaje.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5973EC-4451-4A73-92E9-BAD8A4D7D8CA}" type="presOf" srcId="{D1D4F407-5343-4D3F-B5B9-D407B03CAEB4}" destId="{D005CE8C-CC26-4C3E-AC11-E15060ECD759}" srcOrd="0" destOrd="0" presId="urn:microsoft.com/office/officeart/2005/8/layout/target3"/>
    <dgm:cxn modelId="{7B1D2B31-9BFF-4E09-92E4-404D258DDEF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F6EF902-D369-4108-8711-8A8E44027AED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37627A4-4259-4C6B-8050-2CEC8B981525}" type="presOf" srcId="{4C35D32F-0EAB-4CD7-82EE-45574DC2A586}" destId="{8BEBB6EC-1DAA-4CAC-8A25-BC0FCBD5DBD5}" srcOrd="0" destOrd="0" presId="urn:microsoft.com/office/officeart/2005/8/layout/target3"/>
    <dgm:cxn modelId="{8A960FC9-9341-4CAD-9382-B4C40C86B7BA}" type="presOf" srcId="{757F3AB3-0718-4624-B441-E567A8F0AB56}" destId="{333A1088-737F-45CB-B68E-254E46348037}" srcOrd="0" destOrd="0" presId="urn:microsoft.com/office/officeart/2005/8/layout/target3"/>
    <dgm:cxn modelId="{52B27E92-8863-4C0A-AAF4-6188E49FC5D6}" type="presOf" srcId="{B651F6E3-6281-48DB-9319-2AEAFDAE7572}" destId="{619D679B-A015-4ECF-8348-D1034C574F40}" srcOrd="0" destOrd="0" presId="urn:microsoft.com/office/officeart/2005/8/layout/target3"/>
    <dgm:cxn modelId="{DDF9CB0F-BACB-4F89-B16C-A397C072DF7A}" type="presOf" srcId="{D8197B8C-B260-4A16-BDF4-0947B075E274}" destId="{5A5FFA88-C948-4069-8E93-59FA12366E83}" srcOrd="1" destOrd="0" presId="urn:microsoft.com/office/officeart/2005/8/layout/target3"/>
    <dgm:cxn modelId="{F54F3597-B776-4313-86F4-6FE1C9A40EC4}" type="presOf" srcId="{D1B46980-6531-4606-95E6-44980827E919}" destId="{6140AFEC-043D-4C43-A2F9-D0F5331DF3A3}" srcOrd="0" destOrd="0" presId="urn:microsoft.com/office/officeart/2005/8/layout/target3"/>
    <dgm:cxn modelId="{50835470-AE98-47B5-866B-C7A4E2A7E40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A005055-FF2D-4870-B507-2E48356399B6}" type="presOf" srcId="{B651F6E3-6281-48DB-9319-2AEAFDAE7572}" destId="{6BB5E863-4638-4E1D-BFDE-399D028AC4ED}" srcOrd="1" destOrd="0" presId="urn:microsoft.com/office/officeart/2005/8/layout/target3"/>
    <dgm:cxn modelId="{04BD33F9-154A-4ABF-9DF5-25221A5DBE5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FF747D-7EC9-494B-A0C3-65A36FB55175}" type="presParOf" srcId="{333A1088-737F-45CB-B68E-254E46348037}" destId="{F5ABB229-8D3B-4694-996A-96F23CF14429}" srcOrd="0" destOrd="0" presId="urn:microsoft.com/office/officeart/2005/8/layout/target3"/>
    <dgm:cxn modelId="{F7FD6EF7-7B43-4F8E-A112-305A7DB1B939}" type="presParOf" srcId="{333A1088-737F-45CB-B68E-254E46348037}" destId="{F41139FD-01EE-4571-8B17-4FB00FC51163}" srcOrd="1" destOrd="0" presId="urn:microsoft.com/office/officeart/2005/8/layout/target3"/>
    <dgm:cxn modelId="{7711778B-F03B-4D95-A539-198A77A1EAE0}" type="presParOf" srcId="{333A1088-737F-45CB-B68E-254E46348037}" destId="{D005CE8C-CC26-4C3E-AC11-E15060ECD759}" srcOrd="2" destOrd="0" presId="urn:microsoft.com/office/officeart/2005/8/layout/target3"/>
    <dgm:cxn modelId="{C310DC90-B21B-49DE-9C96-95E579DA30CB}" type="presParOf" srcId="{333A1088-737F-45CB-B68E-254E46348037}" destId="{2C702D82-9B77-49B7-9568-BB8EB47C3372}" srcOrd="3" destOrd="0" presId="urn:microsoft.com/office/officeart/2005/8/layout/target3"/>
    <dgm:cxn modelId="{D2E0E34A-A84E-4A42-BD73-72D98EF990E8}" type="presParOf" srcId="{333A1088-737F-45CB-B68E-254E46348037}" destId="{A52A0455-90FF-4808-ABD0-F02540D31D5A}" srcOrd="4" destOrd="0" presId="urn:microsoft.com/office/officeart/2005/8/layout/target3"/>
    <dgm:cxn modelId="{1B393678-17CE-46D0-ADBB-BC3551DE9AB8}" type="presParOf" srcId="{333A1088-737F-45CB-B68E-254E46348037}" destId="{6140AFEC-043D-4C43-A2F9-D0F5331DF3A3}" srcOrd="5" destOrd="0" presId="urn:microsoft.com/office/officeart/2005/8/layout/target3"/>
    <dgm:cxn modelId="{940B17A4-8210-434E-91F3-12E18C2D8994}" type="presParOf" srcId="{333A1088-737F-45CB-B68E-254E46348037}" destId="{9358AC05-5D7D-4327-9F80-1AD486AEA664}" srcOrd="6" destOrd="0" presId="urn:microsoft.com/office/officeart/2005/8/layout/target3"/>
    <dgm:cxn modelId="{E2AE3D14-6AA9-4039-9826-767E4496BFAD}" type="presParOf" srcId="{333A1088-737F-45CB-B68E-254E46348037}" destId="{313FC574-E1CD-4FB4-B054-0B805CE0447D}" srcOrd="7" destOrd="0" presId="urn:microsoft.com/office/officeart/2005/8/layout/target3"/>
    <dgm:cxn modelId="{DC8B654C-6594-42D6-9521-9727317BFAA7}" type="presParOf" srcId="{333A1088-737F-45CB-B68E-254E46348037}" destId="{619D679B-A015-4ECF-8348-D1034C574F40}" srcOrd="8" destOrd="0" presId="urn:microsoft.com/office/officeart/2005/8/layout/target3"/>
    <dgm:cxn modelId="{7372392B-1A97-44DC-BFA8-CFDACAC86F23}" type="presParOf" srcId="{333A1088-737F-45CB-B68E-254E46348037}" destId="{322283A8-4A27-4CDA-BAE3-F381106A9174}" srcOrd="9" destOrd="0" presId="urn:microsoft.com/office/officeart/2005/8/layout/target3"/>
    <dgm:cxn modelId="{44DCA4B2-56CF-4A28-866F-7ABE24801202}" type="presParOf" srcId="{333A1088-737F-45CB-B68E-254E46348037}" destId="{FFC9F71D-1B4F-4AD9-A4A6-86ADEFC8AF5C}" srcOrd="10" destOrd="0" presId="urn:microsoft.com/office/officeart/2005/8/layout/target3"/>
    <dgm:cxn modelId="{4263DF60-7E33-40A6-AB71-9A9FBB8D47C1}" type="presParOf" srcId="{333A1088-737F-45CB-B68E-254E46348037}" destId="{25B08C86-7E15-44DC-BE7F-FFB55DD49D12}" srcOrd="11" destOrd="0" presId="urn:microsoft.com/office/officeart/2005/8/layout/target3"/>
    <dgm:cxn modelId="{F60BECB9-E780-44EB-A7C1-D36995293DE1}" type="presParOf" srcId="{333A1088-737F-45CB-B68E-254E46348037}" destId="{76644BE8-9D7C-4C09-B250-3D10AF48CBB7}" srcOrd="12" destOrd="0" presId="urn:microsoft.com/office/officeart/2005/8/layout/target3"/>
    <dgm:cxn modelId="{B79C9C40-F880-4C87-A8C1-099B24AA2673}" type="presParOf" srcId="{333A1088-737F-45CB-B68E-254E46348037}" destId="{EE85B701-7295-41C0-BA7A-34D3756A2AE6}" srcOrd="13" destOrd="0" presId="urn:microsoft.com/office/officeart/2005/8/layout/target3"/>
    <dgm:cxn modelId="{AEC1F946-6EF5-4DA9-B003-221ACA05B961}" type="presParOf" srcId="{333A1088-737F-45CB-B68E-254E46348037}" destId="{8BEBB6EC-1DAA-4CAC-8A25-BC0FCBD5DBD5}" srcOrd="14" destOrd="0" presId="urn:microsoft.com/office/officeart/2005/8/layout/target3"/>
    <dgm:cxn modelId="{C376929B-D6B7-44FD-94B1-A0B998154536}" type="presParOf" srcId="{333A1088-737F-45CB-B68E-254E46348037}" destId="{AED2198E-93D5-4001-81B4-73124B309672}" srcOrd="15" destOrd="0" presId="urn:microsoft.com/office/officeart/2005/8/layout/target3"/>
    <dgm:cxn modelId="{0BD80DAC-04CC-429D-9539-107A8BC9A0C8}" type="presParOf" srcId="{333A1088-737F-45CB-B68E-254E46348037}" destId="{2BE915AB-18AA-4053-B92C-3BFC9ED204BB}" srcOrd="16" destOrd="0" presId="urn:microsoft.com/office/officeart/2005/8/layout/target3"/>
    <dgm:cxn modelId="{C3912AB6-005E-4ACD-966D-0F073C59AEA1}" type="presParOf" srcId="{333A1088-737F-45CB-B68E-254E46348037}" destId="{6BB5E863-4638-4E1D-BFDE-399D028AC4ED}" srcOrd="17" destOrd="0" presId="urn:microsoft.com/office/officeart/2005/8/layout/target3"/>
    <dgm:cxn modelId="{E94B178B-06C8-4DB2-96AB-3B278823D07E}" type="presParOf" srcId="{333A1088-737F-45CB-B68E-254E46348037}" destId="{5A5FFA88-C948-4069-8E93-59FA12366E83}" srcOrd="18" destOrd="0" presId="urn:microsoft.com/office/officeart/2005/8/layout/target3"/>
    <dgm:cxn modelId="{EEFDAF18-53EF-44A6-AC33-3B03405133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Rytířské turnaje.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974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75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215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261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104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889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506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933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69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906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081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BA684-E7FD-4C5C-B022-8818C5B5DFD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342B1-27F2-4706-B96C-89610B9624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919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72461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638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seznámení žáků s učivem o středověkých rytířích, jak probíhal obřad pasování, co bylo součástí rytířské výzbroje a jak rytířské turnaje probíhaly.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11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8F8\AppData\Local\Microsoft\Windows\Temporary Internet Files\Content.IE5\YCBK4ZUL\MC900149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2371725" cy="254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27784" y="188640"/>
            <a:ext cx="298408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Rytířské turnaje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980728"/>
            <a:ext cx="758739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 nejoblíbenějším zábavám královských dvorů patřily rytířské turnaje.</a:t>
            </a:r>
          </a:p>
          <a:p>
            <a:r>
              <a:rPr lang="cs-CZ" sz="2000" b="1" dirty="0" smtClean="0"/>
              <a:t>Rytíři se střetávali ve dvojicích nebo ve skupinách jako ve skutečném</a:t>
            </a:r>
          </a:p>
          <a:p>
            <a:r>
              <a:rPr lang="cs-CZ" sz="2000" b="1" dirty="0" smtClean="0"/>
              <a:t>boji  a prokazovali svou statečnost a bojové umění.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99032" y="2284805"/>
            <a:ext cx="3025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Středověký rytíř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83312" y="3215451"/>
            <a:ext cx="62606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Rytíř si nezískával slávu jen vojenským uměním a svou</a:t>
            </a:r>
          </a:p>
          <a:p>
            <a:r>
              <a:rPr lang="cs-CZ" sz="2000" b="1" dirty="0" smtClean="0"/>
              <a:t>statečností, mezi rytíři se vysoce cenila mravní ctnost,</a:t>
            </a:r>
          </a:p>
          <a:p>
            <a:r>
              <a:rPr lang="cs-CZ" sz="2000" b="1" dirty="0" smtClean="0"/>
              <a:t>kterou se zavázali dodržovat při obřadu pasování.</a:t>
            </a:r>
          </a:p>
          <a:p>
            <a:r>
              <a:rPr lang="cs-CZ" sz="2000" b="1" dirty="0" smtClean="0"/>
              <a:t>Rytíř měl – věrně sloužit králi, ochraňovat vdovy a sirotky</a:t>
            </a:r>
          </a:p>
          <a:p>
            <a:r>
              <a:rPr lang="cs-CZ" sz="2000" b="1" dirty="0" smtClean="0"/>
              <a:t>a hájit ty, kterým bylo nespravedlivě ubližováno.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7678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88924" y="24674"/>
            <a:ext cx="35954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se stát rytířem?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602035"/>
            <a:ext cx="78495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Výchova mladého šlechtice, který se měl stát rytířem  trvala dlouhá léta.</a:t>
            </a:r>
          </a:p>
          <a:p>
            <a:endParaRPr lang="cs-CZ" sz="2000" b="1" dirty="0"/>
          </a:p>
        </p:txBody>
      </p:sp>
      <p:pic>
        <p:nvPicPr>
          <p:cNvPr id="2050" name="Picture 2" descr="C:\Users\08F8\AppData\Local\Microsoft\Windows\Temporary Internet Files\Content.IE5\YCBK4ZUL\MC900054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982" y="1309921"/>
            <a:ext cx="2128234" cy="182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8081" y="980604"/>
            <a:ext cx="10939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Páže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032" y="1562694"/>
            <a:ext cx="63967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Již v sedmi letech byl chlapec poslán k cizímu šlechtickému</a:t>
            </a:r>
          </a:p>
          <a:p>
            <a:r>
              <a:rPr lang="cs-CZ" sz="2000" b="1" dirty="0" smtClean="0"/>
              <a:t>dvoru, kde se učil správnému chování a  věrné službě</a:t>
            </a:r>
          </a:p>
          <a:p>
            <a:r>
              <a:rPr lang="cs-CZ" sz="2000" b="1" dirty="0" smtClean="0"/>
              <a:t>pánovi.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451819" y="2429379"/>
            <a:ext cx="13324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Panoš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6712" y="3011735"/>
            <a:ext cx="81389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Ve čtrnácti letech se z pážete stává panoš, který již směl nosit meč.</a:t>
            </a:r>
          </a:p>
          <a:p>
            <a:r>
              <a:rPr lang="cs-CZ" sz="2000" b="1" dirty="0" smtClean="0"/>
              <a:t>Učil se jezdit na koni, šermovat, střílet z luku a zápasit. Se svým pánem</a:t>
            </a:r>
          </a:p>
          <a:p>
            <a:r>
              <a:rPr lang="cs-CZ" sz="2000" b="1" dirty="0" smtClean="0"/>
              <a:t>jezdil na lov a do bitev. Staral se o pánovu zbroj před bitvou nebo turnajem</a:t>
            </a:r>
          </a:p>
          <a:p>
            <a:r>
              <a:rPr lang="cs-CZ" sz="2000" b="1" dirty="0" smtClean="0"/>
              <a:t>a pomáhal mu s oblékáním.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318032" y="4318905"/>
            <a:ext cx="46447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Obřad pasování na rytíře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1" name="Picture 3" descr="C:\Users\08F8\AppData\Local\Microsoft\Windows\Temporary Internet Files\Content.IE5\M3U81R4A\MM90004659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01" y="5589240"/>
            <a:ext cx="752475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316227" y="4903680"/>
            <a:ext cx="753558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rytíře byl šlechtic pasován v jedenadvaceti letech. Obřad pasování</a:t>
            </a:r>
          </a:p>
          <a:p>
            <a:r>
              <a:rPr lang="cs-CZ" sz="2000" b="1" dirty="0" smtClean="0"/>
              <a:t>se konal v kostele před oltářem, rytíř byl oblečen do bílého roucha a </a:t>
            </a:r>
          </a:p>
          <a:p>
            <a:r>
              <a:rPr lang="cs-CZ" sz="2000" b="1" dirty="0" smtClean="0"/>
              <a:t>nebyl ozbrojen. Jeho meč ležel na oltáři.</a:t>
            </a:r>
          </a:p>
          <a:p>
            <a:r>
              <a:rPr lang="cs-CZ" sz="2000" b="1" dirty="0" smtClean="0"/>
              <a:t>Při pasování poklekl před krále, ten jej udeřil na rameno plochou</a:t>
            </a:r>
          </a:p>
          <a:p>
            <a:r>
              <a:rPr lang="cs-CZ" sz="2000" b="1" dirty="0" smtClean="0"/>
              <a:t>stranou meče, součástí byla také přísaha, že bude dodržovat v boji</a:t>
            </a:r>
          </a:p>
          <a:p>
            <a:r>
              <a:rPr lang="cs-CZ" sz="2000" b="1" dirty="0" smtClean="0"/>
              <a:t>všechny rytířské ctnosti.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0498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  <p:bldP spid="7" grpId="0"/>
      <p:bldP spid="6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34731" y="188640"/>
            <a:ext cx="49734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patřilo k výzbroji rytíře?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633" y="773415"/>
            <a:ext cx="76576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 výzbroji jezdce na koni patřilo kopí a meč, jezdec byl chráněn těžkým</a:t>
            </a:r>
          </a:p>
          <a:p>
            <a:r>
              <a:rPr lang="cs-CZ" sz="2000" b="1" dirty="0" smtClean="0"/>
              <a:t>kovovým brněním, přilbicí a štítem. 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141016" y="1481301"/>
            <a:ext cx="32604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Kroužkové brnění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08F8\AppData\Local\Microsoft\Windows\Temporary Internet Files\Content.IE5\HU2V1NYI\MC9000130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242" y="225759"/>
            <a:ext cx="1334110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F8\AppData\Local\Microsoft\Windows\Temporary Internet Files\Content.IE5\M3U81R4A\MC90041599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879" y="4005064"/>
            <a:ext cx="181327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629" y="2028956"/>
            <a:ext cx="771954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Kroužkové brnění chránilo bojovníka před údery nepřítele, vyrábělo se </a:t>
            </a:r>
          </a:p>
          <a:p>
            <a:r>
              <a:rPr lang="cs-CZ" sz="2000" b="1" dirty="0" smtClean="0"/>
              <a:t>ze svinutého drátu, který se rozstříhal, aby vznikly malé kroužky a oba  </a:t>
            </a:r>
          </a:p>
          <a:p>
            <a:r>
              <a:rPr lang="cs-CZ" sz="2000" b="1" dirty="0" smtClean="0"/>
              <a:t>konce se spojily nýtem. Jedna taková košile měla asi 12 000 spojených</a:t>
            </a:r>
          </a:p>
          <a:p>
            <a:r>
              <a:rPr lang="cs-CZ" sz="2000" b="1" dirty="0" smtClean="0"/>
              <a:t>kroužků a vážila asi 10 kilogramů.</a:t>
            </a:r>
          </a:p>
          <a:p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169517" y="3284984"/>
            <a:ext cx="16017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Přilbice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1016" y="3805009"/>
            <a:ext cx="66861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Přilbice chránila celou hlavu jezdce, její nevýhodou byly úzké </a:t>
            </a:r>
          </a:p>
          <a:p>
            <a:r>
              <a:rPr lang="cs-CZ" sz="2000" b="1" dirty="0" smtClean="0"/>
              <a:t>výřezy pro oči, které poskytovaly jen malý výhled.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169517" y="4512894"/>
            <a:ext cx="10693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Kopí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8286" y="4977909"/>
            <a:ext cx="7063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Kopí bylo dlouhé až tři metry a rytíř s ním útočil na počátku bitvy.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198998" y="5373215"/>
            <a:ext cx="11400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Meč 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2855" y="5922036"/>
            <a:ext cx="65473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Meč byl nejdůležitější osobní zbraní a sloužil pro boj zblízka,</a:t>
            </a:r>
          </a:p>
          <a:p>
            <a:r>
              <a:rPr lang="cs-CZ" sz="2000" b="1" dirty="0" smtClean="0"/>
              <a:t>meč směl nosit pouze šlechtic.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5574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  <p:bldP spid="7" grpId="0"/>
      <p:bldP spid="13" grpId="0"/>
      <p:bldP spid="8" grpId="0"/>
      <p:bldP spid="1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6931" y="116632"/>
            <a:ext cx="17014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Čabraka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3777" y="743249"/>
            <a:ext cx="7802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Přes koně byla přehozena čabraka vyrobena ze silného sukna nebo kůže</a:t>
            </a:r>
          </a:p>
          <a:p>
            <a:r>
              <a:rPr lang="cs-CZ" sz="2000" b="1" dirty="0" smtClean="0"/>
              <a:t>a byla zdobená rodovým znakem šlechtice.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192317" y="1628800"/>
            <a:ext cx="69653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Kdy se turnaje konaly a jak probíhaly?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8982" y="2367555"/>
            <a:ext cx="896501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Turnaje se konaly při slavnostních příležitostech, jakými byly třeba korunovace,</a:t>
            </a:r>
          </a:p>
          <a:p>
            <a:r>
              <a:rPr lang="cs-CZ" sz="2000" b="1" dirty="0" smtClean="0"/>
              <a:t>svatba krále nebo návštěva cizího panovníka.</a:t>
            </a:r>
          </a:p>
          <a:p>
            <a:r>
              <a:rPr lang="cs-CZ" sz="2000" b="1" dirty="0" smtClean="0"/>
              <a:t>Rytíř na koni chráněný těžkým brněním měl při  turnajovém vystoupení</a:t>
            </a:r>
          </a:p>
          <a:p>
            <a:r>
              <a:rPr lang="cs-CZ" sz="2000" b="1" dirty="0" smtClean="0"/>
              <a:t>předvést své válečnické umění a odvahu.</a:t>
            </a:r>
          </a:p>
          <a:p>
            <a:r>
              <a:rPr lang="cs-CZ" sz="2000" b="1" dirty="0" smtClean="0"/>
              <a:t>Jeho úkolem bylo při jízdě v plném trysku shodit soupeře ze sedla pomoci</a:t>
            </a:r>
          </a:p>
          <a:p>
            <a:r>
              <a:rPr lang="cs-CZ" sz="2000" b="1" dirty="0" smtClean="0"/>
              <a:t>dlouhého dřevěného kopí nebo své kopí o protivníka zlomit.</a:t>
            </a:r>
          </a:p>
          <a:p>
            <a:r>
              <a:rPr lang="cs-CZ" sz="2000" b="1" dirty="0" smtClean="0"/>
              <a:t>Současně bylo třeba úder soupeřova kopí vydržet a nespadnout ze sedla.</a:t>
            </a:r>
          </a:p>
          <a:p>
            <a:r>
              <a:rPr lang="cs-CZ" sz="2000" b="1" dirty="0" smtClean="0"/>
              <a:t>Tvrdý boj plný nebezpečí vedl často k těžkým zraněním nebo i k smrtelným úrazům.</a:t>
            </a:r>
            <a:endParaRPr lang="cs-CZ" sz="2000" b="1" dirty="0"/>
          </a:p>
        </p:txBody>
      </p:sp>
      <p:pic>
        <p:nvPicPr>
          <p:cNvPr id="1026" name="Picture 2" descr="C:\Users\08F8\AppData\Local\Microsoft\Windows\Temporary Internet Files\Content.IE5\YCBK4ZUL\MC900415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572" y="4922100"/>
            <a:ext cx="180022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8\AppData\Local\Microsoft\Windows\Temporary Internet Files\Content.IE5\KFR3JRUM\MC900415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150700"/>
            <a:ext cx="2154406" cy="160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291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88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</a:t>
            </a:r>
            <a:r>
              <a:rPr lang="cs-CZ" sz="2000" b="1" smtClean="0"/>
              <a:t>citace </a:t>
            </a:r>
            <a:r>
              <a:rPr lang="cs-CZ" sz="2000" b="1" smtClean="0"/>
              <a:t>2012-10-1/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394" y="1196752"/>
            <a:ext cx="6633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3708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576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Klient-5</cp:lastModifiedBy>
  <cp:revision>15</cp:revision>
  <dcterms:created xsi:type="dcterms:W3CDTF">2012-12-15T16:20:44Z</dcterms:created>
  <dcterms:modified xsi:type="dcterms:W3CDTF">2012-12-19T08:31:06Z</dcterms:modified>
</cp:coreProperties>
</file>