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99FF99"/>
    <a:srgbClr val="CCFFCC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VY_32_INOVACE_18_Vlastivěda 4.ročník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Středověká města.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4B509E-0E42-405B-B58E-55FBBB784C63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57E69E-4AA5-4072-B6A3-8767775FECB5}" type="presOf" srcId="{4C35D32F-0EAB-4CD7-82EE-45574DC2A586}" destId="{890E4F0B-2866-4A3F-A3C7-2A14B1797930}" srcOrd="1" destOrd="0" presId="urn:microsoft.com/office/officeart/2005/8/layout/target3"/>
    <dgm:cxn modelId="{6C718655-D282-4433-B8A5-0AF01B1B7809}" type="presOf" srcId="{D8197B8C-B260-4A16-BDF4-0947B075E274}" destId="{25B08C86-7E15-44DC-BE7F-FFB55DD49D12}" srcOrd="0" destOrd="0" presId="urn:microsoft.com/office/officeart/2005/8/layout/target3"/>
    <dgm:cxn modelId="{1D0B9494-8B78-4259-98DD-F2B2A66DE8C1}" type="presOf" srcId="{757F3AB3-0718-4624-B441-E567A8F0AB56}" destId="{333A1088-737F-45CB-B68E-254E46348037}" srcOrd="0" destOrd="0" presId="urn:microsoft.com/office/officeart/2005/8/layout/target3"/>
    <dgm:cxn modelId="{825914AF-6F1F-468D-BA48-F245BBB14C16}" type="presOf" srcId="{D1B46980-6531-4606-95E6-44980827E919}" destId="{6140AFEC-043D-4C43-A2F9-D0F5331DF3A3}" srcOrd="0" destOrd="0" presId="urn:microsoft.com/office/officeart/2005/8/layout/target3"/>
    <dgm:cxn modelId="{87AF9480-E1FB-4CDF-8930-ACC348C12B2E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8E83646-E7AA-4343-8364-0D37A1E6352A}" type="presOf" srcId="{4C35D32F-0EAB-4CD7-82EE-45574DC2A586}" destId="{8BEBB6EC-1DAA-4CAC-8A25-BC0FCBD5DBD5}" srcOrd="0" destOrd="0" presId="urn:microsoft.com/office/officeart/2005/8/layout/target3"/>
    <dgm:cxn modelId="{B6549E1E-4073-4353-ACEE-D347A8A6B731}" type="presOf" srcId="{B651F6E3-6281-48DB-9319-2AEAFDAE7572}" destId="{6BB5E863-4638-4E1D-BFDE-399D028AC4ED}" srcOrd="1" destOrd="0" presId="urn:microsoft.com/office/officeart/2005/8/layout/target3"/>
    <dgm:cxn modelId="{51C5F875-4DC0-43EC-9D3F-88D96D362EB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B390317-6F13-4C57-94BF-A51D2598F489}" type="presOf" srcId="{D8197B8C-B260-4A16-BDF4-0947B075E274}" destId="{5A5FFA88-C948-4069-8E93-59FA12366E83}" srcOrd="1" destOrd="0" presId="urn:microsoft.com/office/officeart/2005/8/layout/target3"/>
    <dgm:cxn modelId="{25F4AFD8-B998-40BE-AE57-2600D524A49F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D07AB89-3F39-48C0-9961-4C3DD50B09AB}" type="presParOf" srcId="{333A1088-737F-45CB-B68E-254E46348037}" destId="{F5ABB229-8D3B-4694-996A-96F23CF14429}" srcOrd="0" destOrd="0" presId="urn:microsoft.com/office/officeart/2005/8/layout/target3"/>
    <dgm:cxn modelId="{7793C2C0-7190-473E-9CD6-B2D5976F2176}" type="presParOf" srcId="{333A1088-737F-45CB-B68E-254E46348037}" destId="{F41139FD-01EE-4571-8B17-4FB00FC51163}" srcOrd="1" destOrd="0" presId="urn:microsoft.com/office/officeart/2005/8/layout/target3"/>
    <dgm:cxn modelId="{6BBEFF33-9AF3-4EB4-94DE-7108B212774F}" type="presParOf" srcId="{333A1088-737F-45CB-B68E-254E46348037}" destId="{D005CE8C-CC26-4C3E-AC11-E15060ECD759}" srcOrd="2" destOrd="0" presId="urn:microsoft.com/office/officeart/2005/8/layout/target3"/>
    <dgm:cxn modelId="{81CBE88F-1D85-41BF-A14C-5FFABC1D10FB}" type="presParOf" srcId="{333A1088-737F-45CB-B68E-254E46348037}" destId="{2C702D82-9B77-49B7-9568-BB8EB47C3372}" srcOrd="3" destOrd="0" presId="urn:microsoft.com/office/officeart/2005/8/layout/target3"/>
    <dgm:cxn modelId="{A3323F16-33A2-43FC-85A3-FB0F124ED5DA}" type="presParOf" srcId="{333A1088-737F-45CB-B68E-254E46348037}" destId="{A52A0455-90FF-4808-ABD0-F02540D31D5A}" srcOrd="4" destOrd="0" presId="urn:microsoft.com/office/officeart/2005/8/layout/target3"/>
    <dgm:cxn modelId="{FE22E7FE-5936-4632-85A3-219AA8F8D229}" type="presParOf" srcId="{333A1088-737F-45CB-B68E-254E46348037}" destId="{6140AFEC-043D-4C43-A2F9-D0F5331DF3A3}" srcOrd="5" destOrd="0" presId="urn:microsoft.com/office/officeart/2005/8/layout/target3"/>
    <dgm:cxn modelId="{B7DD6206-2D78-4BE0-A6BA-D9FB785752EB}" type="presParOf" srcId="{333A1088-737F-45CB-B68E-254E46348037}" destId="{9358AC05-5D7D-4327-9F80-1AD486AEA664}" srcOrd="6" destOrd="0" presId="urn:microsoft.com/office/officeart/2005/8/layout/target3"/>
    <dgm:cxn modelId="{976A8D3F-9E77-4B6C-879C-B8CDE97CC466}" type="presParOf" srcId="{333A1088-737F-45CB-B68E-254E46348037}" destId="{313FC574-E1CD-4FB4-B054-0B805CE0447D}" srcOrd="7" destOrd="0" presId="urn:microsoft.com/office/officeart/2005/8/layout/target3"/>
    <dgm:cxn modelId="{C02B500C-CDDA-4A86-9B42-FF3A99C76294}" type="presParOf" srcId="{333A1088-737F-45CB-B68E-254E46348037}" destId="{619D679B-A015-4ECF-8348-D1034C574F40}" srcOrd="8" destOrd="0" presId="urn:microsoft.com/office/officeart/2005/8/layout/target3"/>
    <dgm:cxn modelId="{E770D435-E850-4CA5-AA2D-676C3CB05CA6}" type="presParOf" srcId="{333A1088-737F-45CB-B68E-254E46348037}" destId="{322283A8-4A27-4CDA-BAE3-F381106A9174}" srcOrd="9" destOrd="0" presId="urn:microsoft.com/office/officeart/2005/8/layout/target3"/>
    <dgm:cxn modelId="{CBC10CE7-BD90-4B01-8C14-59AC8C160C65}" type="presParOf" srcId="{333A1088-737F-45CB-B68E-254E46348037}" destId="{FFC9F71D-1B4F-4AD9-A4A6-86ADEFC8AF5C}" srcOrd="10" destOrd="0" presId="urn:microsoft.com/office/officeart/2005/8/layout/target3"/>
    <dgm:cxn modelId="{861CEB03-58FF-49C7-883F-C1175CB163C4}" type="presParOf" srcId="{333A1088-737F-45CB-B68E-254E46348037}" destId="{25B08C86-7E15-44DC-BE7F-FFB55DD49D12}" srcOrd="11" destOrd="0" presId="urn:microsoft.com/office/officeart/2005/8/layout/target3"/>
    <dgm:cxn modelId="{0D29725C-17C9-42D3-A508-CE0FDC0DEEF5}" type="presParOf" srcId="{333A1088-737F-45CB-B68E-254E46348037}" destId="{76644BE8-9D7C-4C09-B250-3D10AF48CBB7}" srcOrd="12" destOrd="0" presId="urn:microsoft.com/office/officeart/2005/8/layout/target3"/>
    <dgm:cxn modelId="{A24DD6E9-0357-4B77-95F4-E653C6CDF212}" type="presParOf" srcId="{333A1088-737F-45CB-B68E-254E46348037}" destId="{EE85B701-7295-41C0-BA7A-34D3756A2AE6}" srcOrd="13" destOrd="0" presId="urn:microsoft.com/office/officeart/2005/8/layout/target3"/>
    <dgm:cxn modelId="{C5088F65-75C5-476F-9021-C9A8CEFAE14C}" type="presParOf" srcId="{333A1088-737F-45CB-B68E-254E46348037}" destId="{8BEBB6EC-1DAA-4CAC-8A25-BC0FCBD5DBD5}" srcOrd="14" destOrd="0" presId="urn:microsoft.com/office/officeart/2005/8/layout/target3"/>
    <dgm:cxn modelId="{D97E00F0-65CC-4BA1-BC2D-5C3912446216}" type="presParOf" srcId="{333A1088-737F-45CB-B68E-254E46348037}" destId="{AED2198E-93D5-4001-81B4-73124B309672}" srcOrd="15" destOrd="0" presId="urn:microsoft.com/office/officeart/2005/8/layout/target3"/>
    <dgm:cxn modelId="{8F5E22BF-80ED-4843-82FE-714AAEF0A28F}" type="presParOf" srcId="{333A1088-737F-45CB-B68E-254E46348037}" destId="{2BE915AB-18AA-4053-B92C-3BFC9ED204BB}" srcOrd="16" destOrd="0" presId="urn:microsoft.com/office/officeart/2005/8/layout/target3"/>
    <dgm:cxn modelId="{AAE9B646-144C-4902-B36F-595A43EA242A}" type="presParOf" srcId="{333A1088-737F-45CB-B68E-254E46348037}" destId="{6BB5E863-4638-4E1D-BFDE-399D028AC4ED}" srcOrd="17" destOrd="0" presId="urn:microsoft.com/office/officeart/2005/8/layout/target3"/>
    <dgm:cxn modelId="{D14BC83F-2FDF-44D0-9883-8F85BFD19E7B}" type="presParOf" srcId="{333A1088-737F-45CB-B68E-254E46348037}" destId="{5A5FFA88-C948-4069-8E93-59FA12366E83}" srcOrd="18" destOrd="0" presId="urn:microsoft.com/office/officeart/2005/8/layout/target3"/>
    <dgm:cxn modelId="{CF25713A-DB1E-4677-B047-296C2AFED23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VY_32_INOVACE_18_Vlastivěda 4.ročník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Středověká města.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1CEF-4835-4C2E-B463-EAD1C762ACB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AE0FD-BAC4-471C-A38B-6D2E574FD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05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1CEF-4835-4C2E-B463-EAD1C762ACB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AE0FD-BAC4-471C-A38B-6D2E574FD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513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1CEF-4835-4C2E-B463-EAD1C762ACB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AE0FD-BAC4-471C-A38B-6D2E574FD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141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1CEF-4835-4C2E-B463-EAD1C762ACB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AE0FD-BAC4-471C-A38B-6D2E574FD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8297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1CEF-4835-4C2E-B463-EAD1C762ACB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AE0FD-BAC4-471C-A38B-6D2E574FD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8225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1CEF-4835-4C2E-B463-EAD1C762ACB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AE0FD-BAC4-471C-A38B-6D2E574FD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749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1CEF-4835-4C2E-B463-EAD1C762ACB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AE0FD-BAC4-471C-A38B-6D2E574FD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2772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1CEF-4835-4C2E-B463-EAD1C762ACB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AE0FD-BAC4-471C-A38B-6D2E574FD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1108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1CEF-4835-4C2E-B463-EAD1C762ACB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AE0FD-BAC4-471C-A38B-6D2E574FD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833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1CEF-4835-4C2E-B463-EAD1C762ACB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AE0FD-BAC4-471C-A38B-6D2E574FD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7936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1CEF-4835-4C2E-B463-EAD1C762ACB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AE0FD-BAC4-471C-A38B-6D2E574FD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1025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141CEF-4835-4C2E-B463-EAD1C762ACB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8AE0FD-BAC4-471C-A38B-6D2E574FD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289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66088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740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196752" y="260648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určena k seznámení žáků s učivem o středověkých  městech, jakým způsobem byla města ve středověku zakládána, jak lidé ve středověkých městech žili, jak se lišily jednotlivé vrstvy obyvatel podle majetku, jaká byla hygiena středověkých měst.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38944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656385" y="32406"/>
            <a:ext cx="55091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Středověká města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972491"/>
            <a:ext cx="244073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Zakládání měst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1516722"/>
            <a:ext cx="8395119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Většina našich dnešních měst byla založena za vlády Přemyslovců. Města byla</a:t>
            </a:r>
          </a:p>
          <a:p>
            <a:r>
              <a:rPr lang="cs-CZ" sz="2000" b="1" dirty="0" smtClean="0"/>
              <a:t>zakládána na místech řemeslnických osad, v podhradí nebo na křižovatkách</a:t>
            </a:r>
          </a:p>
          <a:p>
            <a:r>
              <a:rPr lang="cs-CZ" sz="2000" b="1" dirty="0" smtClean="0"/>
              <a:t>obchodních cest.</a:t>
            </a:r>
          </a:p>
          <a:p>
            <a:r>
              <a:rPr lang="cs-CZ" sz="2000" b="1" dirty="0" smtClean="0"/>
              <a:t>Nejbohatší měšťané si vybudovali honosné domy ve středu města na náměstí</a:t>
            </a:r>
          </a:p>
          <a:p>
            <a:r>
              <a:rPr lang="cs-CZ" sz="2000" b="1" dirty="0" smtClean="0"/>
              <a:t>s tržištěm a městským kostelem. Dále od náměstí byly domy chudší a prostší.</a:t>
            </a:r>
            <a:endParaRPr lang="cs-CZ" sz="2000" b="1" dirty="0"/>
          </a:p>
        </p:txBody>
      </p:sp>
      <p:sp>
        <p:nvSpPr>
          <p:cNvPr id="9" name="Obdélník 8"/>
          <p:cNvSpPr/>
          <p:nvPr/>
        </p:nvSpPr>
        <p:spPr>
          <a:xfrm>
            <a:off x="251520" y="3129481"/>
            <a:ext cx="583858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Jak to vypadalo v městských domech?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520" y="3676962"/>
            <a:ext cx="877830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 přízemí městského domu byl průjezd vedoucí na dvůr. Vedle něj měl řemeslník </a:t>
            </a:r>
          </a:p>
          <a:p>
            <a:r>
              <a:rPr lang="cs-CZ" sz="2000" b="1" dirty="0" smtClean="0"/>
              <a:t>dílnu, kde zhotovoval své výrobky a prodával zákazníkům.</a:t>
            </a:r>
          </a:p>
          <a:p>
            <a:r>
              <a:rPr lang="cs-CZ" sz="2000" b="1" dirty="0" smtClean="0"/>
              <a:t>Nábytku bylo málo a nebyl příliš pohodlný- stoly, lavice, postele většinou široké,</a:t>
            </a:r>
          </a:p>
          <a:p>
            <a:r>
              <a:rPr lang="cs-CZ" sz="2000" b="1" dirty="0" smtClean="0"/>
              <a:t>aby na nich mohlo spát více osob. Nákladnější kusy nábytku byly truhlice,</a:t>
            </a:r>
          </a:p>
          <a:p>
            <a:r>
              <a:rPr lang="cs-CZ" sz="2000" b="1" dirty="0" smtClean="0"/>
              <a:t>do kterých se ukládaly šaty, nádobí, peníze a šperky.</a:t>
            </a:r>
          </a:p>
          <a:p>
            <a:r>
              <a:rPr lang="cs-CZ" sz="2000" b="1" dirty="0" smtClean="0"/>
              <a:t>                                           Vařilo se na otevřeném ohni.</a:t>
            </a:r>
            <a:endParaRPr lang="cs-CZ" sz="2000" b="1" dirty="0"/>
          </a:p>
        </p:txBody>
      </p:sp>
      <p:pic>
        <p:nvPicPr>
          <p:cNvPr id="1027" name="Picture 3" descr="C:\Users\08F8\AppData\Local\Microsoft\Windows\Temporary Internet Files\Content.IE5\HU2V1NYI\MC9003452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680" y="5120345"/>
            <a:ext cx="2128723" cy="1700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F8\AppData\Local\Microsoft\Windows\Temporary Internet Files\Content.IE5\M3U81R4A\MC90043621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236471"/>
            <a:ext cx="1468532" cy="1468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975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26408"/>
            <a:ext cx="149989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Měšťané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521384"/>
            <a:ext cx="94330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Nejbohatší obyvatele města byli </a:t>
            </a:r>
            <a:r>
              <a:rPr lang="cs-CZ" sz="2000" b="1" dirty="0" smtClean="0">
                <a:solidFill>
                  <a:srgbClr val="C00000"/>
                </a:solidFill>
              </a:rPr>
              <a:t>patriciové</a:t>
            </a:r>
            <a:r>
              <a:rPr lang="cs-CZ" sz="2000" b="1" dirty="0" smtClean="0"/>
              <a:t>, kteří bohatli z obchodu,</a:t>
            </a:r>
          </a:p>
          <a:p>
            <a:r>
              <a:rPr lang="cs-CZ" sz="2000" b="1" dirty="0" smtClean="0"/>
              <a:t>výnosných řemesel a těžby stříbra. Měli vliv na správu města.</a:t>
            </a:r>
          </a:p>
          <a:p>
            <a:r>
              <a:rPr lang="cs-CZ" sz="2000" b="1" dirty="0" smtClean="0"/>
              <a:t>Další skupina měšťanů byli </a:t>
            </a:r>
            <a:r>
              <a:rPr lang="cs-CZ" sz="2000" b="1" dirty="0" smtClean="0">
                <a:solidFill>
                  <a:srgbClr val="C00000"/>
                </a:solidFill>
              </a:rPr>
              <a:t>řemeslníci a obchodníci </a:t>
            </a:r>
            <a:r>
              <a:rPr lang="cs-CZ" sz="2000" b="1" dirty="0" smtClean="0"/>
              <a:t>– ve městě </a:t>
            </a:r>
          </a:p>
          <a:p>
            <a:r>
              <a:rPr lang="cs-CZ" sz="2000" b="1" dirty="0" smtClean="0"/>
              <a:t>vlastnili dům a měli právo provozovat řemeslo a obchod.</a:t>
            </a:r>
          </a:p>
          <a:p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smtClean="0"/>
              <a:t>                              Ve městě žili také ti, kteří neměli žádný majetek - </a:t>
            </a:r>
            <a:r>
              <a:rPr lang="cs-CZ" sz="2000" b="1" dirty="0" smtClean="0">
                <a:solidFill>
                  <a:srgbClr val="C00000"/>
                </a:solidFill>
              </a:rPr>
              <a:t>městská chudina</a:t>
            </a:r>
            <a:r>
              <a:rPr lang="cs-CZ" sz="2000" b="1" dirty="0" smtClean="0"/>
              <a:t>,</a:t>
            </a:r>
          </a:p>
          <a:p>
            <a:r>
              <a:rPr lang="cs-CZ" sz="2000" b="1" dirty="0" smtClean="0"/>
              <a:t>                              sloužili u bohatých měšťanů, byli pomocníky v řemeslných dílnách.</a:t>
            </a:r>
          </a:p>
          <a:p>
            <a:r>
              <a:rPr lang="cs-CZ" sz="2000" b="1" dirty="0" smtClean="0"/>
              <a:t>                              Nejhůře na tom byli </a:t>
            </a:r>
            <a:r>
              <a:rPr lang="cs-CZ" sz="2000" b="1" dirty="0" smtClean="0">
                <a:solidFill>
                  <a:srgbClr val="C00000"/>
                </a:solidFill>
              </a:rPr>
              <a:t>tuláci, žebráci a mrzáci</a:t>
            </a:r>
            <a:r>
              <a:rPr lang="cs-CZ" sz="2000" b="1" dirty="0" smtClean="0"/>
              <a:t>, kteří byli odkázáni na                              </a:t>
            </a:r>
          </a:p>
          <a:p>
            <a:r>
              <a:rPr lang="cs-CZ" sz="2000" b="1" dirty="0" smtClean="0"/>
              <a:t>                              žebrotu a soucit ostatních.</a:t>
            </a:r>
            <a:endParaRPr lang="cs-CZ" sz="2000" b="1" dirty="0"/>
          </a:p>
        </p:txBody>
      </p:sp>
      <p:pic>
        <p:nvPicPr>
          <p:cNvPr id="2051" name="Picture 3" descr="C:\Users\08F8\AppData\Local\Microsoft\Windows\Temporary Internet Files\Content.IE5\HU2V1NYI\MC9002510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50250"/>
            <a:ext cx="1813173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F8\AppData\Local\Microsoft\Windows\Temporary Internet Files\Content.IE5\HU2V1NYI\MC9002378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296" y="1754558"/>
            <a:ext cx="1440160" cy="1936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80990" y="3781749"/>
            <a:ext cx="245047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 ulicích měst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4304969"/>
            <a:ext cx="887525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Na ulicích města se každý týden konaly </a:t>
            </a:r>
            <a:r>
              <a:rPr lang="cs-CZ" sz="2000" b="1" dirty="0" smtClean="0">
                <a:solidFill>
                  <a:srgbClr val="00B050"/>
                </a:solidFill>
              </a:rPr>
              <a:t>městské trhy </a:t>
            </a:r>
            <a:r>
              <a:rPr lang="cs-CZ" sz="2000" b="1" dirty="0" smtClean="0"/>
              <a:t>a dvakrát do roka byly </a:t>
            </a:r>
          </a:p>
          <a:p>
            <a:r>
              <a:rPr lang="cs-CZ" sz="2000" b="1" dirty="0" smtClean="0"/>
              <a:t>pořádány velké trhy- </a:t>
            </a:r>
            <a:r>
              <a:rPr lang="cs-CZ" sz="2000" b="1" dirty="0" smtClean="0">
                <a:solidFill>
                  <a:srgbClr val="00B050"/>
                </a:solidFill>
              </a:rPr>
              <a:t>jarmarky</a:t>
            </a:r>
            <a:r>
              <a:rPr lang="cs-CZ" sz="2000" b="1" dirty="0" smtClean="0"/>
              <a:t>. Na tržišti prodávali své výrobky domácí řemeslníci,</a:t>
            </a:r>
          </a:p>
          <a:p>
            <a:r>
              <a:rPr lang="cs-CZ" sz="2000" b="1" dirty="0" smtClean="0"/>
              <a:t>nebo zboží přiváželi kupci ze vzdálenějších měst. Na tržiště přicházeli i vesničané,</a:t>
            </a:r>
          </a:p>
          <a:p>
            <a:r>
              <a:rPr lang="cs-CZ" sz="2000" b="1" dirty="0" smtClean="0"/>
              <a:t>aby zde prodali svou úrodu a domácí zvířata. Velký zájem vzbuzovali kupci z ciziny,</a:t>
            </a:r>
          </a:p>
          <a:p>
            <a:r>
              <a:rPr lang="cs-CZ" sz="2000" b="1" dirty="0" smtClean="0"/>
              <a:t>kteří přiváželi vzácné sukno, hedvábí, koření, mořské ryby a sůl.</a:t>
            </a:r>
          </a:p>
          <a:p>
            <a:r>
              <a:rPr lang="cs-CZ" sz="2000" b="1" dirty="0" smtClean="0"/>
              <a:t>Na ulicích bylo často vidět hromady hnoje i odpadky vyhazované z domu. </a:t>
            </a:r>
          </a:p>
          <a:p>
            <a:r>
              <a:rPr lang="cs-CZ" sz="2000" b="1" dirty="0" smtClean="0"/>
              <a:t>Nečistota a špatná hygiena ve městech byla příčinou mnoha nemocí,</a:t>
            </a:r>
          </a:p>
          <a:p>
            <a:r>
              <a:rPr lang="cs-CZ" sz="2000" b="1" dirty="0" smtClean="0"/>
              <a:t>které lidé ještě neuměli léčit</a:t>
            </a:r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718668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8640"/>
            <a:ext cx="270176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Městská řemesla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711860"/>
            <a:ext cx="873284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Hlavním zaměstnáním měšťanů se stala řemesla. </a:t>
            </a:r>
          </a:p>
          <a:p>
            <a:r>
              <a:rPr lang="cs-CZ" sz="2000" b="1" dirty="0" smtClean="0"/>
              <a:t>Nejpočetnější mezi řemeslníky byli ti, kteří vyráběli</a:t>
            </a:r>
          </a:p>
          <a:p>
            <a:r>
              <a:rPr lang="cs-CZ" sz="2000" b="1" dirty="0" smtClean="0"/>
              <a:t>věci každodenní potřeby- </a:t>
            </a:r>
            <a:r>
              <a:rPr lang="cs-CZ" sz="2000" b="1" dirty="0" smtClean="0">
                <a:solidFill>
                  <a:srgbClr val="C00000"/>
                </a:solidFill>
              </a:rPr>
              <a:t>pekaři, řezníci, mlynáři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a pivovarníci. </a:t>
            </a:r>
          </a:p>
          <a:p>
            <a:r>
              <a:rPr lang="cs-CZ" sz="2000" b="1" dirty="0" smtClean="0"/>
              <a:t>Dále řemeslníci, kteří zhotovovali oblečení a obuv-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tkalci, soukeníci, krejčí a ševci. </a:t>
            </a:r>
            <a:r>
              <a:rPr lang="cs-CZ" sz="2000" b="1" dirty="0" smtClean="0"/>
              <a:t>Ve městech bylo stále co stavět, proto bylo hodně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tesařů, zedníků a pokrývačů.</a:t>
            </a:r>
            <a:r>
              <a:rPr lang="cs-CZ" sz="2000" b="1" dirty="0" smtClean="0"/>
              <a:t> Železo se zpracovávalo v kovárnách a dalších</a:t>
            </a:r>
          </a:p>
          <a:p>
            <a:r>
              <a:rPr lang="cs-CZ" sz="2000" b="1" dirty="0" smtClean="0"/>
              <a:t>řemeslných dílnách, kde pracovali </a:t>
            </a:r>
            <a:r>
              <a:rPr lang="cs-CZ" sz="2000" b="1" dirty="0" smtClean="0">
                <a:solidFill>
                  <a:srgbClr val="C00000"/>
                </a:solidFill>
              </a:rPr>
              <a:t>kováři, mečíři, </a:t>
            </a:r>
            <a:r>
              <a:rPr lang="cs-CZ" sz="2000" b="1" dirty="0" err="1" smtClean="0">
                <a:solidFill>
                  <a:srgbClr val="C00000"/>
                </a:solidFill>
              </a:rPr>
              <a:t>helmíři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pic>
        <p:nvPicPr>
          <p:cNvPr id="3074" name="Picture 2" descr="C:\Users\08F8\AppData\Local\Microsoft\Windows\Temporary Internet Files\Content.IE5\YCBK4ZUL\MC9002316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3160" y="68036"/>
            <a:ext cx="3105408" cy="2064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2995275" y="3429000"/>
            <a:ext cx="237654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Městské lázně 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8" name="Picture 4" descr="C:\Users\08F8\AppData\Local\Microsoft\Windows\Temporary Internet Files\Content.IE5\HU2V1NYI\MM90033670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122440"/>
            <a:ext cx="2489307" cy="2330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99792" y="4122440"/>
            <a:ext cx="6221768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Městské lázně byly pro měšťany jediným místem, kde</a:t>
            </a:r>
          </a:p>
          <a:p>
            <a:r>
              <a:rPr lang="cs-CZ" sz="2000" b="1" dirty="0" smtClean="0"/>
              <a:t>mohli pečovat o svou tělesnou čistotu, ve svých domech</a:t>
            </a:r>
          </a:p>
          <a:p>
            <a:r>
              <a:rPr lang="cs-CZ" sz="2000" b="1" dirty="0" smtClean="0"/>
              <a:t>neměli vybavení na důkladné mytí.</a:t>
            </a:r>
          </a:p>
          <a:p>
            <a:r>
              <a:rPr lang="cs-CZ" sz="2000" b="1" dirty="0" smtClean="0"/>
              <a:t>Ke koupelím se užívaly velké dřevěné kádě, na peci se </a:t>
            </a:r>
          </a:p>
          <a:p>
            <a:r>
              <a:rPr lang="cs-CZ" sz="2000" b="1" dirty="0" smtClean="0"/>
              <a:t>ohřívaly velké kameny a když se rozpálily, polévaly se </a:t>
            </a:r>
          </a:p>
          <a:p>
            <a:r>
              <a:rPr lang="cs-CZ" sz="2000" b="1" dirty="0" smtClean="0"/>
              <a:t>studenou vodou – vzniklá pára vytvořila lázeň podobnou</a:t>
            </a:r>
          </a:p>
          <a:p>
            <a:r>
              <a:rPr lang="cs-CZ" sz="2000" b="1" dirty="0" smtClean="0"/>
              <a:t>dnešní sauně.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495649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8394" y="188640"/>
            <a:ext cx="23880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Použité zdroje:</a:t>
            </a:r>
          </a:p>
          <a:p>
            <a:r>
              <a:rPr lang="cs-CZ" sz="2000" b="1" dirty="0" smtClean="0"/>
              <a:t>/</a:t>
            </a:r>
            <a:r>
              <a:rPr lang="cs-CZ" sz="2000" b="1" smtClean="0"/>
              <a:t>citace 2012-10-7 </a:t>
            </a:r>
            <a:r>
              <a:rPr lang="cs-CZ" sz="2000" b="1" dirty="0" smtClean="0"/>
              <a:t>/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38394" y="1196752"/>
            <a:ext cx="64383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Obrázky byly vytvořeny v otevřené galerii Microsoft Office.</a:t>
            </a:r>
          </a:p>
          <a:p>
            <a:r>
              <a:rPr lang="cs-CZ" sz="2000" b="1" dirty="0" smtClean="0"/>
              <a:t>Text je vytvořen autorem materiálu.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685546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316</TotalTime>
  <Words>554</Words>
  <Application>Microsoft Office PowerPoint</Application>
  <PresentationFormat>Předvádění na obrazovce (4:3)</PresentationFormat>
  <Paragraphs>62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Leon</cp:lastModifiedBy>
  <cp:revision>20</cp:revision>
  <dcterms:created xsi:type="dcterms:W3CDTF">2012-12-16T10:06:47Z</dcterms:created>
  <dcterms:modified xsi:type="dcterms:W3CDTF">2012-12-19T11:57:21Z</dcterms:modified>
</cp:coreProperties>
</file>