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7" r:id="rId5"/>
    <p:sldId id="258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VY_32_INOVACE_20_Vlastivěda 4.ročník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Městská řemesla.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98243F5-55CC-47A3-9B10-214D7C5765D5}" type="presOf" srcId="{B651F6E3-6281-48DB-9319-2AEAFDAE7572}" destId="{619D679B-A015-4ECF-8348-D1034C574F40}" srcOrd="0" destOrd="0" presId="urn:microsoft.com/office/officeart/2005/8/layout/target3"/>
    <dgm:cxn modelId="{279A7C54-D027-47F9-8AEC-D6FD08F72013}" type="presOf" srcId="{D1D4F407-5343-4D3F-B5B9-D407B03CAEB4}" destId="{AED2198E-93D5-4001-81B4-73124B309672}" srcOrd="1" destOrd="0" presId="urn:microsoft.com/office/officeart/2005/8/layout/target3"/>
    <dgm:cxn modelId="{B65C27E8-ABFD-430D-B955-4149B8694225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C282D74-05A2-4D68-9562-9E39F8001D74}" type="presOf" srcId="{4C35D32F-0EAB-4CD7-82EE-45574DC2A586}" destId="{8BEBB6EC-1DAA-4CAC-8A25-BC0FCBD5DBD5}" srcOrd="0" destOrd="0" presId="urn:microsoft.com/office/officeart/2005/8/layout/target3"/>
    <dgm:cxn modelId="{C77BDEE2-DB3F-4B3F-93B5-FBAD3481EDF2}" type="presOf" srcId="{D1B46980-6531-4606-95E6-44980827E919}" destId="{2BE915AB-18AA-4053-B92C-3BFC9ED204BB}" srcOrd="1" destOrd="0" presId="urn:microsoft.com/office/officeart/2005/8/layout/target3"/>
    <dgm:cxn modelId="{613E5AA8-947F-4001-9F4F-82A964B2558F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93193B9-7280-4794-942E-DB6B879A22ED}" type="presOf" srcId="{757F3AB3-0718-4624-B441-E567A8F0AB56}" destId="{333A1088-737F-45CB-B68E-254E46348037}" srcOrd="0" destOrd="0" presId="urn:microsoft.com/office/officeart/2005/8/layout/target3"/>
    <dgm:cxn modelId="{F966D135-F659-49A6-B369-C9F5F79AF2EE}" type="presOf" srcId="{B651F6E3-6281-48DB-9319-2AEAFDAE7572}" destId="{6BB5E863-4638-4E1D-BFDE-399D028AC4ED}" srcOrd="1" destOrd="0" presId="urn:microsoft.com/office/officeart/2005/8/layout/target3"/>
    <dgm:cxn modelId="{AE55D6DC-3B13-4322-8475-1E8FF2F40B54}" type="presOf" srcId="{D8197B8C-B260-4A16-BDF4-0947B075E274}" destId="{25B08C86-7E15-44DC-BE7F-FFB55DD49D12}" srcOrd="0" destOrd="0" presId="urn:microsoft.com/office/officeart/2005/8/layout/target3"/>
    <dgm:cxn modelId="{1F27623F-4D0A-4842-B953-3E85705584D5}" type="presOf" srcId="{D1B46980-6531-4606-95E6-44980827E919}" destId="{6140AFEC-043D-4C43-A2F9-D0F5331DF3A3}" srcOrd="0" destOrd="0" presId="urn:microsoft.com/office/officeart/2005/8/layout/target3"/>
    <dgm:cxn modelId="{8ADF98CF-D4A1-4225-83EC-FC7A5A3DE280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E768D2-0381-4C90-AFBD-26C6F011BA60}" type="presParOf" srcId="{333A1088-737F-45CB-B68E-254E46348037}" destId="{F5ABB229-8D3B-4694-996A-96F23CF14429}" srcOrd="0" destOrd="0" presId="urn:microsoft.com/office/officeart/2005/8/layout/target3"/>
    <dgm:cxn modelId="{E2A4BFA6-66A7-48E9-BE9A-F066C5369A0F}" type="presParOf" srcId="{333A1088-737F-45CB-B68E-254E46348037}" destId="{F41139FD-01EE-4571-8B17-4FB00FC51163}" srcOrd="1" destOrd="0" presId="urn:microsoft.com/office/officeart/2005/8/layout/target3"/>
    <dgm:cxn modelId="{C6B67C5A-5AE4-470F-8444-10A618EB11C9}" type="presParOf" srcId="{333A1088-737F-45CB-B68E-254E46348037}" destId="{D005CE8C-CC26-4C3E-AC11-E15060ECD759}" srcOrd="2" destOrd="0" presId="urn:microsoft.com/office/officeart/2005/8/layout/target3"/>
    <dgm:cxn modelId="{56A70914-8ED8-43DA-8BC6-DACBCCD67CA3}" type="presParOf" srcId="{333A1088-737F-45CB-B68E-254E46348037}" destId="{2C702D82-9B77-49B7-9568-BB8EB47C3372}" srcOrd="3" destOrd="0" presId="urn:microsoft.com/office/officeart/2005/8/layout/target3"/>
    <dgm:cxn modelId="{771E2674-4216-4A32-9A81-DC1E3499AA69}" type="presParOf" srcId="{333A1088-737F-45CB-B68E-254E46348037}" destId="{A52A0455-90FF-4808-ABD0-F02540D31D5A}" srcOrd="4" destOrd="0" presId="urn:microsoft.com/office/officeart/2005/8/layout/target3"/>
    <dgm:cxn modelId="{7F273813-B9DC-4B89-947C-DC7FB563639D}" type="presParOf" srcId="{333A1088-737F-45CB-B68E-254E46348037}" destId="{6140AFEC-043D-4C43-A2F9-D0F5331DF3A3}" srcOrd="5" destOrd="0" presId="urn:microsoft.com/office/officeart/2005/8/layout/target3"/>
    <dgm:cxn modelId="{A935D873-91A4-455B-828D-E616FD6F16B1}" type="presParOf" srcId="{333A1088-737F-45CB-B68E-254E46348037}" destId="{9358AC05-5D7D-4327-9F80-1AD486AEA664}" srcOrd="6" destOrd="0" presId="urn:microsoft.com/office/officeart/2005/8/layout/target3"/>
    <dgm:cxn modelId="{97625471-0BA6-46FC-BC79-B4652CD22CAE}" type="presParOf" srcId="{333A1088-737F-45CB-B68E-254E46348037}" destId="{313FC574-E1CD-4FB4-B054-0B805CE0447D}" srcOrd="7" destOrd="0" presId="urn:microsoft.com/office/officeart/2005/8/layout/target3"/>
    <dgm:cxn modelId="{C8F0ED8F-3E88-46A9-AFD1-918526226AE5}" type="presParOf" srcId="{333A1088-737F-45CB-B68E-254E46348037}" destId="{619D679B-A015-4ECF-8348-D1034C574F40}" srcOrd="8" destOrd="0" presId="urn:microsoft.com/office/officeart/2005/8/layout/target3"/>
    <dgm:cxn modelId="{DFAE6092-8CE1-4B1E-BCD5-640C78B1535F}" type="presParOf" srcId="{333A1088-737F-45CB-B68E-254E46348037}" destId="{322283A8-4A27-4CDA-BAE3-F381106A9174}" srcOrd="9" destOrd="0" presId="urn:microsoft.com/office/officeart/2005/8/layout/target3"/>
    <dgm:cxn modelId="{653ECE29-D5BF-47AA-9241-8D3678346093}" type="presParOf" srcId="{333A1088-737F-45CB-B68E-254E46348037}" destId="{FFC9F71D-1B4F-4AD9-A4A6-86ADEFC8AF5C}" srcOrd="10" destOrd="0" presId="urn:microsoft.com/office/officeart/2005/8/layout/target3"/>
    <dgm:cxn modelId="{6F100026-70EE-49CD-8E25-061AD4DC428A}" type="presParOf" srcId="{333A1088-737F-45CB-B68E-254E46348037}" destId="{25B08C86-7E15-44DC-BE7F-FFB55DD49D12}" srcOrd="11" destOrd="0" presId="urn:microsoft.com/office/officeart/2005/8/layout/target3"/>
    <dgm:cxn modelId="{622F45D7-F4B3-4E8C-BAE1-2F3A26379DCF}" type="presParOf" srcId="{333A1088-737F-45CB-B68E-254E46348037}" destId="{76644BE8-9D7C-4C09-B250-3D10AF48CBB7}" srcOrd="12" destOrd="0" presId="urn:microsoft.com/office/officeart/2005/8/layout/target3"/>
    <dgm:cxn modelId="{94DB0344-47B4-4D88-B0DE-3628430F7736}" type="presParOf" srcId="{333A1088-737F-45CB-B68E-254E46348037}" destId="{EE85B701-7295-41C0-BA7A-34D3756A2AE6}" srcOrd="13" destOrd="0" presId="urn:microsoft.com/office/officeart/2005/8/layout/target3"/>
    <dgm:cxn modelId="{015DF1BB-DB18-4525-ADB0-DA91C37CAC29}" type="presParOf" srcId="{333A1088-737F-45CB-B68E-254E46348037}" destId="{8BEBB6EC-1DAA-4CAC-8A25-BC0FCBD5DBD5}" srcOrd="14" destOrd="0" presId="urn:microsoft.com/office/officeart/2005/8/layout/target3"/>
    <dgm:cxn modelId="{8897566B-E5A0-4428-8BED-854ABD94E14A}" type="presParOf" srcId="{333A1088-737F-45CB-B68E-254E46348037}" destId="{AED2198E-93D5-4001-81B4-73124B309672}" srcOrd="15" destOrd="0" presId="urn:microsoft.com/office/officeart/2005/8/layout/target3"/>
    <dgm:cxn modelId="{71C21468-4439-46A9-9B92-A793D914BFC5}" type="presParOf" srcId="{333A1088-737F-45CB-B68E-254E46348037}" destId="{2BE915AB-18AA-4053-B92C-3BFC9ED204BB}" srcOrd="16" destOrd="0" presId="urn:microsoft.com/office/officeart/2005/8/layout/target3"/>
    <dgm:cxn modelId="{9DEA138A-B381-4080-B64E-D738D2AEFC7B}" type="presParOf" srcId="{333A1088-737F-45CB-B68E-254E46348037}" destId="{6BB5E863-4638-4E1D-BFDE-399D028AC4ED}" srcOrd="17" destOrd="0" presId="urn:microsoft.com/office/officeart/2005/8/layout/target3"/>
    <dgm:cxn modelId="{17C4CB5A-D0E6-4FF5-B25D-906D7E704316}" type="presParOf" srcId="{333A1088-737F-45CB-B68E-254E46348037}" destId="{5A5FFA88-C948-4069-8E93-59FA12366E83}" srcOrd="18" destOrd="0" presId="urn:microsoft.com/office/officeart/2005/8/layout/target3"/>
    <dgm:cxn modelId="{4B6BECCF-ACB3-43E7-AD82-3137DA93B75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VY_32_INOVACE_20_Vlastivěda 4.ročník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Městská řemesla.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EC23C-CBEE-4A7B-AEEB-384A12AC6BC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A4ACA-D183-4B54-AF2D-A97A08BAE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4620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EC23C-CBEE-4A7B-AEEB-384A12AC6BC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A4ACA-D183-4B54-AF2D-A97A08BAE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97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EC23C-CBEE-4A7B-AEEB-384A12AC6BC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A4ACA-D183-4B54-AF2D-A97A08BAE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9710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EC23C-CBEE-4A7B-AEEB-384A12AC6BC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A4ACA-D183-4B54-AF2D-A97A08BAE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1730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EC23C-CBEE-4A7B-AEEB-384A12AC6BC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A4ACA-D183-4B54-AF2D-A97A08BAE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651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EC23C-CBEE-4A7B-AEEB-384A12AC6BC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A4ACA-D183-4B54-AF2D-A97A08BAE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283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EC23C-CBEE-4A7B-AEEB-384A12AC6BC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A4ACA-D183-4B54-AF2D-A97A08BAE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2845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EC23C-CBEE-4A7B-AEEB-384A12AC6BC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A4ACA-D183-4B54-AF2D-A97A08BAE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4921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EC23C-CBEE-4A7B-AEEB-384A12AC6BC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A4ACA-D183-4B54-AF2D-A97A08BAE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9368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EC23C-CBEE-4A7B-AEEB-384A12AC6BC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A4ACA-D183-4B54-AF2D-A97A08BAE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331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EC23C-CBEE-4A7B-AEEB-384A12AC6BC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A4ACA-D183-4B54-AF2D-A97A08BAE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6177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EC23C-CBEE-4A7B-AEEB-384A12AC6BC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2A4ACA-D183-4B54-AF2D-A97A08BAE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450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1675776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0563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196752" y="260648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Prezentace je určena k seznámení žáků s učivem o středověkých  řemeslech, jakým způsobem lidé ve středověku žili a získávali obživu, jaká řemesla se ve středověku rozvíjela. Prezentace je vytvořena formou otázky a odpovědi, žák po celou dobu aktivně pracuje s otázkami a volí správnou odpověď.</a:t>
            </a:r>
          </a:p>
          <a:p>
            <a:r>
              <a:rPr lang="cs-CZ" dirty="0" smtClean="0"/>
              <a:t>Žáci mají okamžitou zpětnou vazbu při práci 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0891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1052736"/>
            <a:ext cx="57699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MĚSTSKÁ ŘEMESLA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7087" y="2236802"/>
            <a:ext cx="801924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Města vznikala zpravidla tam, kde se řemeslům a obchodu dařilo již dříve.</a:t>
            </a:r>
          </a:p>
          <a:p>
            <a:r>
              <a:rPr lang="cs-CZ" sz="2000" b="1" dirty="0" smtClean="0"/>
              <a:t>Řemesla byla hlavním zaměstnáním měšťanů. Pro městské obyvatele bylo</a:t>
            </a:r>
          </a:p>
          <a:p>
            <a:r>
              <a:rPr lang="cs-CZ" sz="2000" b="1" dirty="0" smtClean="0"/>
              <a:t>důležité i právo pořádat trhy, kde prodávali své zboží. Řemeslníci si stavěli</a:t>
            </a:r>
          </a:p>
          <a:p>
            <a:r>
              <a:rPr lang="cs-CZ" sz="2000" b="1" dirty="0" smtClean="0"/>
              <a:t>dílny vedle svých městských domů a  v dílnách také své výrobky nabízeli</a:t>
            </a:r>
          </a:p>
          <a:p>
            <a:r>
              <a:rPr lang="cs-CZ" sz="2000" b="1" dirty="0" smtClean="0"/>
              <a:t>a prodávali zákazníkům. 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132488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4723" y="311328"/>
            <a:ext cx="8397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Ve městech se rozvíjela řemesla , doplň správný název řemeslníka k popisu jeho práce!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11" y="1259468"/>
            <a:ext cx="512723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Pomocí široké sekery osekával silné klády na trámy, </a:t>
            </a:r>
          </a:p>
          <a:p>
            <a:r>
              <a:rPr lang="cs-CZ" b="1" dirty="0" smtClean="0"/>
              <a:t>v době zakládání měst byly dřevěné městské domy</a:t>
            </a:r>
          </a:p>
          <a:p>
            <a:r>
              <a:rPr lang="cs-CZ" b="1" dirty="0" smtClean="0"/>
              <a:t>převážně jeho dílem. </a:t>
            </a:r>
            <a:r>
              <a:rPr lang="cs-CZ" b="1" dirty="0" smtClean="0">
                <a:solidFill>
                  <a:srgbClr val="0070C0"/>
                </a:solidFill>
              </a:rPr>
              <a:t>Kdo je to?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66110" y="2588962"/>
            <a:ext cx="55274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Tito řemeslníci pracovali s ohněm, zhotovovali sekyry,</a:t>
            </a:r>
          </a:p>
          <a:p>
            <a:r>
              <a:rPr lang="cs-CZ" b="1" dirty="0" smtClean="0"/>
              <a:t>motyky, kladiva, kovali koně a okovávali vozy. </a:t>
            </a:r>
            <a:r>
              <a:rPr lang="cs-CZ" b="1" dirty="0" smtClean="0">
                <a:solidFill>
                  <a:srgbClr val="0070C0"/>
                </a:solidFill>
              </a:rPr>
              <a:t>Kdo je to?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6" name="Picture 6" descr="C:\Users\08F8\AppData\Local\Microsoft\Windows\Temporary Internet Files\Content.IE5\HU2V1NYI\MC9002510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31" y="2259962"/>
            <a:ext cx="2189722" cy="1929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341635" y="6222725"/>
            <a:ext cx="14109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KAMENÍK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910127" y="2909214"/>
            <a:ext cx="10680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KOVÁŘ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17952" y="5050517"/>
            <a:ext cx="15648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POKRÝVAČ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17932" y="1819582"/>
            <a:ext cx="9857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TESAŘ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96623" y="3573016"/>
            <a:ext cx="588032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 původního kovářského řemesla vzniklo další nové řemeslo</a:t>
            </a:r>
          </a:p>
          <a:p>
            <a:r>
              <a:rPr lang="cs-CZ" b="1" dirty="0" smtClean="0"/>
              <a:t>opracovávající železo, tito řemeslníci vyráběli zbraně- meče,</a:t>
            </a:r>
          </a:p>
          <a:p>
            <a:r>
              <a:rPr lang="cs-CZ" b="1" dirty="0" smtClean="0"/>
              <a:t>nože a dýky. </a:t>
            </a:r>
            <a:r>
              <a:rPr lang="cs-CZ" b="1" dirty="0" smtClean="0">
                <a:solidFill>
                  <a:srgbClr val="0070C0"/>
                </a:solidFill>
              </a:rPr>
              <a:t>Kdo je to?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11" y="4698094"/>
            <a:ext cx="46517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Řemeslníci, kteří pokrývali střechy dřevěnými </a:t>
            </a:r>
          </a:p>
          <a:p>
            <a:r>
              <a:rPr lang="cs-CZ" b="1" dirty="0" err="1" smtClean="0"/>
              <a:t>šindely</a:t>
            </a:r>
            <a:r>
              <a:rPr lang="cs-CZ" b="1" dirty="0" smtClean="0"/>
              <a:t> nebo vypalovanými taškami. </a:t>
            </a:r>
            <a:r>
              <a:rPr lang="cs-CZ" b="1" dirty="0" smtClean="0">
                <a:solidFill>
                  <a:srgbClr val="0070C0"/>
                </a:solidFill>
              </a:rPr>
              <a:t>Kdo je to?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14" name="Picture 3" descr="C:\Users\08F8\AppData\Local\Microsoft\Windows\Temporary Internet Files\Content.IE5\M3U81R4A\MC9002378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1" y="680660"/>
            <a:ext cx="2017394" cy="2028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2738296" y="5530228"/>
            <a:ext cx="55969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Tito zkušení řemeslníci znali nejen opracování kamene,</a:t>
            </a:r>
          </a:p>
          <a:p>
            <a:r>
              <a:rPr lang="cs-CZ" b="1" dirty="0" smtClean="0"/>
              <a:t>Ale i složité technické problémy spojené s dokončováním</a:t>
            </a:r>
          </a:p>
          <a:p>
            <a:r>
              <a:rPr lang="cs-CZ" b="1" dirty="0" smtClean="0"/>
              <a:t>klenby stropů pomocí pilířů a žeber. </a:t>
            </a:r>
            <a:r>
              <a:rPr lang="cs-CZ" b="1" dirty="0" smtClean="0">
                <a:solidFill>
                  <a:srgbClr val="0070C0"/>
                </a:solidFill>
              </a:rPr>
              <a:t>Kdo je to?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3074" name="Picture 2" descr="C:\Users\08F8\AppData\Local\Microsoft\Windows\Temporary Internet Files\Content.IE5\M3U81R4A\MC9002810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369139"/>
            <a:ext cx="1564236" cy="1373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5027512" y="4207824"/>
            <a:ext cx="1018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MEČÍŘ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1125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62386" y="507551"/>
            <a:ext cx="62756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Tkali plátno na jednoduchém tkalcovském stavu, který si mohla </a:t>
            </a:r>
          </a:p>
          <a:p>
            <a:r>
              <a:rPr lang="cs-CZ" b="1" dirty="0" smtClean="0"/>
              <a:t>pořídit každá městská domácnost. </a:t>
            </a:r>
            <a:r>
              <a:rPr lang="cs-CZ" b="1" dirty="0" smtClean="0">
                <a:solidFill>
                  <a:srgbClr val="0070C0"/>
                </a:solidFill>
              </a:rPr>
              <a:t>Kdo je to?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3" name="Picture 4" descr="C:\Users\08F8\AppData\Local\Microsoft\Windows\Temporary Internet Files\Content.IE5\M3U81R4A\MC9002870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87" y="404664"/>
            <a:ext cx="1947599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91046" y="1763524"/>
            <a:ext cx="689098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Vyráběli silnou  vlněnou látku zvanou sukno, utkaná látka se namáčela</a:t>
            </a:r>
          </a:p>
          <a:p>
            <a:r>
              <a:rPr lang="cs-CZ" b="1" dirty="0" smtClean="0"/>
              <a:t>do zvláštního roztoku, nakonec se sčesaný povrch soukenné látky</a:t>
            </a:r>
          </a:p>
          <a:p>
            <a:r>
              <a:rPr lang="cs-CZ" b="1" dirty="0" smtClean="0"/>
              <a:t>hladce sestřihával nůžkami. </a:t>
            </a:r>
            <a:r>
              <a:rPr lang="cs-CZ" b="1" dirty="0" smtClean="0">
                <a:solidFill>
                  <a:srgbClr val="0070C0"/>
                </a:solidFill>
              </a:rPr>
              <a:t>Kdo je to?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5" name="Picture 5" descr="C:\Users\08F8\AppData\Local\Microsoft\Windows\Temporary Internet Files\Content.IE5\HU2V1NYI\MC900251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8737" y="2420888"/>
            <a:ext cx="2369341" cy="2830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0853" y="3356992"/>
            <a:ext cx="54688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Nakupovali u koželuha  kvalitní kůži a vyráběli z ní boty.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Kdo je to?  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853" y="4377127"/>
            <a:ext cx="590353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Namáčel staženou zvířecí kůži do různých páchnoucích</a:t>
            </a:r>
          </a:p>
          <a:p>
            <a:r>
              <a:rPr lang="cs-CZ" b="1" dirty="0" smtClean="0"/>
              <a:t>roztoků , aby ji mohl snadněji očistit od srsti a zbytků masa, </a:t>
            </a:r>
          </a:p>
          <a:p>
            <a:r>
              <a:rPr lang="cs-CZ" b="1" dirty="0" smtClean="0"/>
              <a:t>Takto upravenou kůži pak prodával. </a:t>
            </a:r>
            <a:r>
              <a:rPr lang="cs-CZ" b="1" dirty="0" smtClean="0">
                <a:solidFill>
                  <a:srgbClr val="0070C0"/>
                </a:solidFill>
              </a:rPr>
              <a:t>Kdo je to?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91046" y="917789"/>
            <a:ext cx="13247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TKADLEC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54230" y="2686854"/>
            <a:ext cx="15103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SOUKENÍK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08728" y="3680157"/>
            <a:ext cx="8198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ŠVEC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82288" y="5020433"/>
            <a:ext cx="13577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KOŽELUH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20272" y="6222725"/>
            <a:ext cx="10246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KREJČÍ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32389" y="5873015"/>
            <a:ext cx="5083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 kvalitního  sukna vyráběli oděvy a šaty. </a:t>
            </a:r>
            <a:r>
              <a:rPr lang="cs-CZ" b="1" dirty="0" smtClean="0">
                <a:solidFill>
                  <a:srgbClr val="0070C0"/>
                </a:solidFill>
              </a:rPr>
              <a:t>Kdo je to?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17" name="Picture 3" descr="C:\Users\08F8\AppData\Local\Microsoft\Windows\Temporary Internet Files\Content.IE5\KFR3JRUM\MC9002375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5264895"/>
            <a:ext cx="1656184" cy="1585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4818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451617" y="785686"/>
            <a:ext cx="10262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PEKAŘ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4" name="Picture 2" descr="C:\Users\08F8\AppData\Local\Microsoft\Windows\Temporary Internet Files\Content.IE5\KFR3JRUM\MC9002378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1" y="404665"/>
            <a:ext cx="2160240" cy="2080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0847" y="450300"/>
            <a:ext cx="41064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 mouky, která se vyráběla mletím obilí,</a:t>
            </a:r>
          </a:p>
          <a:p>
            <a:r>
              <a:rPr lang="cs-CZ" b="1" dirty="0" smtClean="0"/>
              <a:t>pekli chleba ve velkých pecích. </a:t>
            </a:r>
            <a:r>
              <a:rPr lang="cs-CZ" b="1" dirty="0" smtClean="0">
                <a:solidFill>
                  <a:srgbClr val="0070C0"/>
                </a:solidFill>
              </a:rPr>
              <a:t>Kdo je to?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2591" y="1838478"/>
            <a:ext cx="52602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Ve mlýnech, které se budovaly tam, kde podél města </a:t>
            </a:r>
          </a:p>
          <a:p>
            <a:r>
              <a:rPr lang="cs-CZ" b="1" dirty="0" smtClean="0"/>
              <a:t>protékal potok, mleli mouku ze sklizeného obilí.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Kdo je to? 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55015" y="2493810"/>
            <a:ext cx="1278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MLYNÁŘ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2052" name="Picture 4" descr="C:\Users\08F8\AppData\Local\Microsoft\Windows\Temporary Internet Files\Content.IE5\YCBK4ZUL\MC9002378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523" y="3140968"/>
            <a:ext cx="1753545" cy="1395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627784" y="3486428"/>
            <a:ext cx="57947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Nakupovali živý dobytek, který krátce před zabitím chovali </a:t>
            </a:r>
          </a:p>
          <a:p>
            <a:r>
              <a:rPr lang="cs-CZ" b="1" dirty="0" smtClean="0"/>
              <a:t>na svém dvoře. Maso pak prodávali. </a:t>
            </a:r>
            <a:r>
              <a:rPr lang="cs-CZ" b="1" dirty="0" smtClean="0">
                <a:solidFill>
                  <a:srgbClr val="0070C0"/>
                </a:solidFill>
              </a:rPr>
              <a:t>Kdo je to?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176958" y="3901926"/>
            <a:ext cx="11065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ŘEZNÍK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05446" y="5386199"/>
            <a:ext cx="11592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SLÁDEK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2054" name="Picture 6" descr="C:\Users\08F8\AppData\Local\Microsoft\Windows\Temporary Internet Files\Content.IE5\M3U81R4A\MC9003360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6714" y="5027000"/>
            <a:ext cx="1449661" cy="1182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19275" y="4693702"/>
            <a:ext cx="672196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Vařil pivo ve velkých kotlích z naklíčeného sladu. Po rozvaření se slad</a:t>
            </a:r>
          </a:p>
          <a:p>
            <a:r>
              <a:rPr lang="cs-CZ" b="1" dirty="0" smtClean="0"/>
              <a:t>vařil znovu s chmelem, nakonec se uvařené pivo nechalo</a:t>
            </a:r>
          </a:p>
          <a:p>
            <a:r>
              <a:rPr lang="cs-CZ" b="1" dirty="0" smtClean="0"/>
              <a:t>vychladnout a vykvasit. </a:t>
            </a:r>
            <a:r>
              <a:rPr lang="cs-CZ" b="1" dirty="0" smtClean="0">
                <a:solidFill>
                  <a:srgbClr val="0070C0"/>
                </a:solidFill>
              </a:rPr>
              <a:t>Kdo je to?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6293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8394" y="188640"/>
            <a:ext cx="23880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Použité zdroje:</a:t>
            </a:r>
          </a:p>
          <a:p>
            <a:r>
              <a:rPr lang="cs-CZ" sz="2000" b="1" dirty="0" smtClean="0"/>
              <a:t>/citace </a:t>
            </a:r>
            <a:r>
              <a:rPr lang="cs-CZ" sz="2000" b="1" dirty="0" smtClean="0"/>
              <a:t>2012-10-14 </a:t>
            </a:r>
            <a:r>
              <a:rPr lang="cs-CZ" sz="2000" b="1" dirty="0" smtClean="0"/>
              <a:t>/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38394" y="1196752"/>
            <a:ext cx="64383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Obrázky byly vytvořeny v otevřené galerii Microsoft Office.</a:t>
            </a:r>
          </a:p>
          <a:p>
            <a:r>
              <a:rPr lang="cs-CZ" sz="2000" b="1" dirty="0" smtClean="0"/>
              <a:t>Text je vytvořen autorem materiálu.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760898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513</Words>
  <Application>Microsoft Office PowerPoint</Application>
  <PresentationFormat>Předvádění na obrazovce (4:3)</PresentationFormat>
  <Paragraphs>67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Klient-5</cp:lastModifiedBy>
  <cp:revision>8</cp:revision>
  <dcterms:created xsi:type="dcterms:W3CDTF">2012-12-16T15:55:06Z</dcterms:created>
  <dcterms:modified xsi:type="dcterms:W3CDTF">2012-12-19T08:34:08Z</dcterms:modified>
</cp:coreProperties>
</file>