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73" r:id="rId3"/>
    <p:sldId id="274" r:id="rId4"/>
    <p:sldId id="280" r:id="rId5"/>
    <p:sldId id="281" r:id="rId6"/>
    <p:sldId id="282" r:id="rId7"/>
    <p:sldId id="283" r:id="rId8"/>
    <p:sldId id="271" r:id="rId9"/>
    <p:sldId id="272" r:id="rId10"/>
    <p:sldId id="266" r:id="rId11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676" autoAdjust="0"/>
    <p:restoredTop sz="94660"/>
  </p:normalViewPr>
  <p:slideViewPr>
    <p:cSldViewPr>
      <p:cViewPr>
        <p:scale>
          <a:sx n="66" d="100"/>
          <a:sy n="66" d="100"/>
        </p:scale>
        <p:origin x="-786" y="-4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25.2.2013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25.2.2013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25.2.2013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25.2.2013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25.2.2013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25.2.2013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25.2.2013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25.2.2013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25.2.2013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25.2.2013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25.2.2013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25.2.2013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uFillTx/>
                  <a:latin typeface="Calibri"/>
                </a:rPr>
                <a:t>VY_32_INOVACE_06_16 </a:t>
              </a:r>
              <a:r>
                <a:rPr lang="cs-CZ" sz="1200" dirty="0" smtClean="0">
                  <a:latin typeface="Calibri"/>
                </a:rPr>
                <a:t>Elektrický obvod-test</a:t>
              </a:r>
              <a:r>
                <a:rPr lang="cs-CZ" sz="1200" b="0" i="0" u="none" strike="noStrike" kern="1200" cap="none" spc="0" dirty="0" smtClean="0">
                  <a:uFillTx/>
                  <a:latin typeface="Calibri"/>
                </a:rPr>
                <a:t> </a:t>
              </a:r>
              <a:endParaRPr lang="cs-CZ" sz="1200" b="0" i="0" u="none" strike="noStrike" kern="1200" cap="none" spc="0" baseline="0" dirty="0"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: Fyzika 6. a 7.roč.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rgbClr val="0000FF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/>
              <a:t>Prezentace</a:t>
            </a:r>
            <a:r>
              <a:rPr lang="cs-CZ" sz="1400" dirty="0"/>
              <a:t> je určena pro žáky 6</a:t>
            </a:r>
            <a:r>
              <a:rPr lang="cs-CZ" sz="1400" dirty="0" smtClean="0"/>
              <a:t>. </a:t>
            </a:r>
            <a:r>
              <a:rPr lang="cs-CZ" sz="1400" dirty="0"/>
              <a:t>ročníku. </a:t>
            </a:r>
            <a:r>
              <a:rPr lang="cs-CZ" sz="1400" dirty="0" smtClean="0"/>
              <a:t>Slouží ke společnému zopakování učiva s využitím interaktivní tabule, nebo lze tento materiál </a:t>
            </a:r>
            <a:r>
              <a:rPr lang="cs-CZ" sz="1400" dirty="0"/>
              <a:t> </a:t>
            </a:r>
            <a:r>
              <a:rPr lang="cs-CZ" sz="1400" dirty="0" smtClean="0"/>
              <a:t>použít  v tištěné podobě  jako pracovní list k samostatné práci </a:t>
            </a:r>
            <a:r>
              <a:rPr lang="cs-CZ" sz="1400" dirty="0" smtClean="0">
                <a:solidFill>
                  <a:schemeClr val="tx1"/>
                </a:solidFill>
              </a:rPr>
              <a:t>žáků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</a:p>
          <a:p>
            <a:pPr lvl="0"/>
            <a:r>
              <a:rPr lang="cs-CZ" sz="1400" dirty="0"/>
              <a:t>Autor : </a:t>
            </a:r>
            <a:r>
              <a:rPr lang="cs-CZ" sz="1400" dirty="0" smtClean="0"/>
              <a:t> </a:t>
            </a:r>
            <a:r>
              <a:rPr lang="cs-CZ" sz="1400" dirty="0"/>
              <a:t>Jiří Toman</a:t>
            </a:r>
          </a:p>
          <a:p>
            <a:pPr lvl="0"/>
            <a:r>
              <a:rPr lang="cs-CZ" sz="1400" dirty="0"/>
              <a:t>Jazyk : čeština</a:t>
            </a:r>
          </a:p>
          <a:p>
            <a:pPr lvl="0"/>
            <a:r>
              <a:rPr lang="cs-CZ" sz="1400" dirty="0"/>
              <a:t>Očekávaný výstup : </a:t>
            </a:r>
            <a:r>
              <a:rPr lang="cs-CZ" sz="1400" dirty="0">
                <a:solidFill>
                  <a:schemeClr val="tx1"/>
                </a:solidFill>
              </a:rPr>
              <a:t>žáci </a:t>
            </a:r>
            <a:r>
              <a:rPr lang="cs-CZ" sz="1400" dirty="0" smtClean="0">
                <a:solidFill>
                  <a:schemeClr val="tx1"/>
                </a:solidFill>
              </a:rPr>
              <a:t>si zopakují formou testu a odpovědí učivo na téma </a:t>
            </a:r>
            <a:r>
              <a:rPr lang="cs-CZ" sz="1400" dirty="0" smtClean="0">
                <a:solidFill>
                  <a:schemeClr val="tx1"/>
                </a:solidFill>
              </a:rPr>
              <a:t>ELEKTRICKÝ OBVOD</a:t>
            </a:r>
            <a:r>
              <a:rPr lang="cs-CZ" sz="1400" dirty="0" smtClean="0">
                <a:solidFill>
                  <a:schemeClr val="tx1"/>
                </a:solidFill>
              </a:rPr>
              <a:t>  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/>
              <a:t>Speciální potřeby : žádné</a:t>
            </a:r>
          </a:p>
          <a:p>
            <a:pPr lvl="0"/>
            <a:r>
              <a:rPr lang="cs-CZ" sz="1400" dirty="0"/>
              <a:t>Druh učebního materiálu : prezentace </a:t>
            </a:r>
            <a:r>
              <a:rPr lang="cs-CZ" sz="1400" dirty="0" smtClean="0"/>
              <a:t>- test</a:t>
            </a:r>
            <a:endParaRPr lang="cs-CZ" sz="1400" dirty="0"/>
          </a:p>
          <a:p>
            <a:pPr lvl="0"/>
            <a:r>
              <a:rPr lang="cs-CZ" sz="1400" dirty="0"/>
              <a:t>Cílová skupina : žák</a:t>
            </a:r>
          </a:p>
          <a:p>
            <a:pPr lvl="0"/>
            <a:r>
              <a:rPr lang="cs-CZ" sz="1400" dirty="0" smtClean="0"/>
              <a:t>Stupeň </a:t>
            </a:r>
            <a:r>
              <a:rPr lang="cs-CZ" sz="1400" dirty="0"/>
              <a:t>a typ vzdělávání : základní vzdělávání 2. stupeň </a:t>
            </a:r>
            <a:r>
              <a:rPr lang="cs-CZ" sz="1400" dirty="0" smtClean="0"/>
              <a:t>2.období</a:t>
            </a:r>
            <a:r>
              <a:rPr lang="cs-CZ" sz="1400" dirty="0"/>
              <a:t>, věková skupina : 12- 13 </a:t>
            </a:r>
            <a:r>
              <a:rPr lang="cs-CZ" sz="1400" dirty="0" smtClean="0"/>
              <a:t>let</a:t>
            </a:r>
          </a:p>
          <a:p>
            <a:pPr lvl="0"/>
            <a:r>
              <a:rPr lang="cs-CZ" sz="1400" dirty="0"/>
              <a:t>Žáci reagovali  </a:t>
            </a:r>
            <a:r>
              <a:rPr lang="cs-CZ" sz="1400" dirty="0" smtClean="0"/>
              <a:t>na zadané otázky a </a:t>
            </a:r>
            <a:r>
              <a:rPr lang="cs-CZ" sz="1400" dirty="0"/>
              <a:t>pracovali dle </a:t>
            </a:r>
            <a:r>
              <a:rPr lang="cs-CZ" sz="1400" dirty="0" smtClean="0"/>
              <a:t>očekávání.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955337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Elektrický </a:t>
            </a:r>
            <a:r>
              <a:rPr lang="cs-CZ" sz="2000" b="1" u="sng" dirty="0" smtClean="0">
                <a:solidFill>
                  <a:srgbClr val="0000FF"/>
                </a:solidFill>
              </a:rPr>
              <a:t>obvod</a:t>
            </a:r>
            <a:r>
              <a:rPr lang="cs-CZ" sz="2000" b="1" u="sng" dirty="0" smtClean="0">
                <a:solidFill>
                  <a:srgbClr val="0000FF"/>
                </a:solidFill>
              </a:rPr>
              <a:t>, </a:t>
            </a:r>
            <a:r>
              <a:rPr lang="cs-CZ" sz="2000" b="1" u="sng" dirty="0" smtClean="0">
                <a:solidFill>
                  <a:srgbClr val="0000FF"/>
                </a:solidFill>
              </a:rPr>
              <a:t>test – List 1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Nabídka odpovědí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AutoNum type="arabicPeriod"/>
            </a:pPr>
            <a:r>
              <a:rPr lang="cs-CZ" sz="2000" dirty="0" smtClean="0">
                <a:latin typeface="Calibri"/>
              </a:rPr>
              <a:t>    U které schematické značky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                     žárovka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je uveden chybný název ?                        </a:t>
            </a:r>
            <a:r>
              <a:rPr lang="cs-CZ" sz="2000" b="1" dirty="0" smtClean="0">
                <a:latin typeface="Calibri"/>
              </a:rPr>
              <a:t>B </a:t>
            </a:r>
            <a:r>
              <a:rPr lang="cs-CZ" sz="2000" dirty="0" smtClean="0">
                <a:latin typeface="Calibri"/>
              </a:rPr>
              <a:t>                       spínač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C                        </a:t>
            </a:r>
            <a:r>
              <a:rPr lang="cs-CZ" sz="2000" dirty="0" smtClean="0">
                <a:latin typeface="Calibri"/>
              </a:rPr>
              <a:t>baterie el. článků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                       vodič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AutoNum type="arabicPeriod" startAt="2"/>
            </a:pPr>
            <a:r>
              <a:rPr lang="cs-CZ" sz="1800" dirty="0" smtClean="0">
                <a:latin typeface="Calibri"/>
              </a:rPr>
              <a:t>     </a:t>
            </a:r>
            <a:r>
              <a:rPr lang="cs-CZ" sz="2000" dirty="0" smtClean="0">
                <a:latin typeface="Calibri"/>
              </a:rPr>
              <a:t>Kterým obvodem bude                     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procházet elektrický proud ?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latin typeface="Calibri"/>
              </a:rPr>
              <a:t>                   B</a:t>
            </a:r>
            <a:r>
              <a:rPr lang="cs-CZ" sz="1800" dirty="0" smtClean="0">
                <a:latin typeface="Calibri"/>
              </a:rPr>
              <a:t>                                         </a:t>
            </a:r>
            <a:r>
              <a:rPr lang="cs-CZ" sz="1800" b="1" dirty="0" smtClean="0">
                <a:latin typeface="Calibri"/>
              </a:rPr>
              <a:t> C                                            D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5724128" y="1484784"/>
            <a:ext cx="936104" cy="288032"/>
            <a:chOff x="5724128" y="1484784"/>
            <a:chExt cx="936104" cy="288032"/>
          </a:xfrm>
        </p:grpSpPr>
        <p:cxnSp>
          <p:nvCxnSpPr>
            <p:cNvPr id="7" name="Přímá spojnice 6"/>
            <p:cNvCxnSpPr/>
            <p:nvPr/>
          </p:nvCxnSpPr>
          <p:spPr>
            <a:xfrm>
              <a:off x="5724128" y="1628800"/>
              <a:ext cx="288032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Vývojový diagram: sumační spojení 8"/>
            <p:cNvSpPr/>
            <p:nvPr/>
          </p:nvSpPr>
          <p:spPr>
            <a:xfrm>
              <a:off x="6012160" y="1484784"/>
              <a:ext cx="288032" cy="288032"/>
            </a:xfrm>
            <a:prstGeom prst="flowChartSummingJunction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2" name="Přímá spojnice 11"/>
            <p:cNvCxnSpPr>
              <a:stCxn id="9" idx="6"/>
            </p:cNvCxnSpPr>
            <p:nvPr/>
          </p:nvCxnSpPr>
          <p:spPr>
            <a:xfrm>
              <a:off x="6300192" y="1628800"/>
              <a:ext cx="36004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Přímá spojnice 14"/>
          <p:cNvCxnSpPr/>
          <p:nvPr/>
        </p:nvCxnSpPr>
        <p:spPr>
          <a:xfrm>
            <a:off x="5724128" y="2852936"/>
            <a:ext cx="93610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3" name="Skupina 152"/>
          <p:cNvGrpSpPr/>
          <p:nvPr/>
        </p:nvGrpSpPr>
        <p:grpSpPr>
          <a:xfrm>
            <a:off x="5835949" y="2142220"/>
            <a:ext cx="705761" cy="527653"/>
            <a:chOff x="5835949" y="2142220"/>
            <a:chExt cx="705761" cy="527653"/>
          </a:xfrm>
        </p:grpSpPr>
        <p:cxnSp>
          <p:nvCxnSpPr>
            <p:cNvPr id="21" name="Přímá spojnice 20"/>
            <p:cNvCxnSpPr/>
            <p:nvPr/>
          </p:nvCxnSpPr>
          <p:spPr>
            <a:xfrm>
              <a:off x="5835949" y="2420888"/>
              <a:ext cx="288032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6123981" y="2298035"/>
              <a:ext cx="0" cy="21602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>
              <a:off x="5835949" y="2228461"/>
              <a:ext cx="144016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2" name="Skupina 151"/>
            <p:cNvGrpSpPr/>
            <p:nvPr/>
          </p:nvGrpSpPr>
          <p:grpSpPr>
            <a:xfrm>
              <a:off x="6217674" y="2142220"/>
              <a:ext cx="324036" cy="527653"/>
              <a:chOff x="6267997" y="2132856"/>
              <a:chExt cx="324036" cy="527653"/>
            </a:xfrm>
          </p:grpSpPr>
          <p:cxnSp>
            <p:nvCxnSpPr>
              <p:cNvPr id="29" name="Přímá spojnice 28"/>
              <p:cNvCxnSpPr/>
              <p:nvPr/>
            </p:nvCxnSpPr>
            <p:spPr>
              <a:xfrm>
                <a:off x="6267997" y="2228461"/>
                <a:ext cx="0" cy="432048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nice 32"/>
              <p:cNvCxnSpPr/>
              <p:nvPr/>
            </p:nvCxnSpPr>
            <p:spPr>
              <a:xfrm>
                <a:off x="6267997" y="2420888"/>
                <a:ext cx="324036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nice 38"/>
              <p:cNvCxnSpPr/>
              <p:nvPr/>
            </p:nvCxnSpPr>
            <p:spPr>
              <a:xfrm>
                <a:off x="6412013" y="2228461"/>
                <a:ext cx="180020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Přímá spojnice 44"/>
              <p:cNvCxnSpPr/>
              <p:nvPr/>
            </p:nvCxnSpPr>
            <p:spPr>
              <a:xfrm>
                <a:off x="6502023" y="2132856"/>
                <a:ext cx="0" cy="16517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70" name="Skupina 69"/>
          <p:cNvGrpSpPr/>
          <p:nvPr/>
        </p:nvGrpSpPr>
        <p:grpSpPr>
          <a:xfrm>
            <a:off x="5763815" y="1823784"/>
            <a:ext cx="921911" cy="261928"/>
            <a:chOff x="5724128" y="3728870"/>
            <a:chExt cx="921911" cy="261928"/>
          </a:xfrm>
        </p:grpSpPr>
        <p:sp>
          <p:nvSpPr>
            <p:cNvPr id="71" name="Ovál 70"/>
            <p:cNvSpPr/>
            <p:nvPr/>
          </p:nvSpPr>
          <p:spPr>
            <a:xfrm>
              <a:off x="5979965" y="3882786"/>
              <a:ext cx="108012" cy="10801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2" name="Skupina 71"/>
            <p:cNvGrpSpPr/>
            <p:nvPr/>
          </p:nvGrpSpPr>
          <p:grpSpPr>
            <a:xfrm>
              <a:off x="5724128" y="3728870"/>
              <a:ext cx="921911" cy="261928"/>
              <a:chOff x="5724128" y="3728870"/>
              <a:chExt cx="921911" cy="261928"/>
            </a:xfrm>
          </p:grpSpPr>
          <p:cxnSp>
            <p:nvCxnSpPr>
              <p:cNvPr id="73" name="Přímá spojnice 72"/>
              <p:cNvCxnSpPr/>
              <p:nvPr/>
            </p:nvCxnSpPr>
            <p:spPr>
              <a:xfrm flipV="1">
                <a:off x="5724128" y="3933056"/>
                <a:ext cx="288032" cy="373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4" name="Ovál 73"/>
              <p:cNvSpPr/>
              <p:nvPr/>
            </p:nvSpPr>
            <p:spPr>
              <a:xfrm>
                <a:off x="6271282" y="3882786"/>
                <a:ext cx="108012" cy="10801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75" name="Přímá spojnice 74"/>
              <p:cNvCxnSpPr/>
              <p:nvPr/>
            </p:nvCxnSpPr>
            <p:spPr>
              <a:xfrm flipV="1">
                <a:off x="6358007" y="3929320"/>
                <a:ext cx="288032" cy="373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Přímá spojnice 75"/>
              <p:cNvCxnSpPr/>
              <p:nvPr/>
            </p:nvCxnSpPr>
            <p:spPr>
              <a:xfrm flipV="1">
                <a:off x="6041854" y="3728870"/>
                <a:ext cx="324036" cy="165754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85" name="Skupina 84"/>
          <p:cNvGrpSpPr/>
          <p:nvPr/>
        </p:nvGrpSpPr>
        <p:grpSpPr>
          <a:xfrm>
            <a:off x="6712929" y="3508540"/>
            <a:ext cx="1454607" cy="1116124"/>
            <a:chOff x="5508104" y="3789040"/>
            <a:chExt cx="1454607" cy="1116124"/>
          </a:xfrm>
        </p:grpSpPr>
        <p:sp>
          <p:nvSpPr>
            <p:cNvPr id="86" name="Vývojový diagram: sumační spojení 85"/>
            <p:cNvSpPr/>
            <p:nvPr/>
          </p:nvSpPr>
          <p:spPr>
            <a:xfrm>
              <a:off x="6110050" y="3789040"/>
              <a:ext cx="288032" cy="288032"/>
            </a:xfrm>
            <a:prstGeom prst="flowChartSummingJunction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7" name="Přímá spojnice 86"/>
            <p:cNvCxnSpPr>
              <a:stCxn id="86" idx="2"/>
            </p:cNvCxnSpPr>
            <p:nvPr/>
          </p:nvCxnSpPr>
          <p:spPr>
            <a:xfrm flipH="1">
              <a:off x="5508104" y="3933056"/>
              <a:ext cx="601946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Přímá spojnice 87"/>
            <p:cNvCxnSpPr>
              <a:stCxn id="86" idx="6"/>
            </p:cNvCxnSpPr>
            <p:nvPr/>
          </p:nvCxnSpPr>
          <p:spPr>
            <a:xfrm>
              <a:off x="6398082" y="3933056"/>
              <a:ext cx="550182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Přímá spojnice 88"/>
            <p:cNvCxnSpPr/>
            <p:nvPr/>
          </p:nvCxnSpPr>
          <p:spPr>
            <a:xfrm>
              <a:off x="5508104" y="3933056"/>
              <a:ext cx="0" cy="91810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Přímá spojnice 89"/>
            <p:cNvCxnSpPr/>
            <p:nvPr/>
          </p:nvCxnSpPr>
          <p:spPr>
            <a:xfrm>
              <a:off x="6962711" y="3933056"/>
              <a:ext cx="0" cy="91436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91" name="Skupina 90"/>
            <p:cNvGrpSpPr/>
            <p:nvPr/>
          </p:nvGrpSpPr>
          <p:grpSpPr>
            <a:xfrm>
              <a:off x="5508104" y="4797152"/>
              <a:ext cx="1444367" cy="108012"/>
              <a:chOff x="5508104" y="4536995"/>
              <a:chExt cx="1444367" cy="108012"/>
            </a:xfrm>
          </p:grpSpPr>
          <p:sp>
            <p:nvSpPr>
              <p:cNvPr id="92" name="Ovál 91"/>
              <p:cNvSpPr/>
              <p:nvPr/>
            </p:nvSpPr>
            <p:spPr>
              <a:xfrm>
                <a:off x="6286397" y="4536995"/>
                <a:ext cx="108012" cy="10801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3" name="Ovál 92"/>
              <p:cNvSpPr/>
              <p:nvPr/>
            </p:nvSpPr>
            <p:spPr>
              <a:xfrm>
                <a:off x="6577714" y="4536995"/>
                <a:ext cx="108012" cy="10801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4" name="Přímá spojnice 93"/>
              <p:cNvCxnSpPr/>
              <p:nvPr/>
            </p:nvCxnSpPr>
            <p:spPr>
              <a:xfrm flipV="1">
                <a:off x="6664439" y="4583529"/>
                <a:ext cx="288032" cy="373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5" name="Přímá spojnice 94"/>
              <p:cNvCxnSpPr>
                <a:endCxn id="92" idx="2"/>
              </p:cNvCxnSpPr>
              <p:nvPr/>
            </p:nvCxnSpPr>
            <p:spPr>
              <a:xfrm>
                <a:off x="5508104" y="4581128"/>
                <a:ext cx="778293" cy="9873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6" name="Přímá spojnice 95"/>
              <p:cNvCxnSpPr/>
              <p:nvPr/>
            </p:nvCxnSpPr>
            <p:spPr>
              <a:xfrm>
                <a:off x="6340403" y="4536995"/>
                <a:ext cx="25163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23" name="Skupina 122"/>
          <p:cNvGrpSpPr/>
          <p:nvPr/>
        </p:nvGrpSpPr>
        <p:grpSpPr>
          <a:xfrm>
            <a:off x="6692821" y="4905164"/>
            <a:ext cx="1454607" cy="1116124"/>
            <a:chOff x="5979965" y="4905164"/>
            <a:chExt cx="1454607" cy="1116124"/>
          </a:xfrm>
        </p:grpSpPr>
        <p:sp>
          <p:nvSpPr>
            <p:cNvPr id="98" name="Vývojový diagram: sumační spojení 97"/>
            <p:cNvSpPr/>
            <p:nvPr/>
          </p:nvSpPr>
          <p:spPr>
            <a:xfrm>
              <a:off x="6581911" y="4905164"/>
              <a:ext cx="288032" cy="288032"/>
            </a:xfrm>
            <a:prstGeom prst="flowChartSummingJunction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9" name="Přímá spojnice 98"/>
            <p:cNvCxnSpPr>
              <a:stCxn id="98" idx="2"/>
            </p:cNvCxnSpPr>
            <p:nvPr/>
          </p:nvCxnSpPr>
          <p:spPr>
            <a:xfrm flipH="1">
              <a:off x="5979965" y="5049180"/>
              <a:ext cx="601946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Přímá spojnice 99"/>
            <p:cNvCxnSpPr>
              <a:stCxn id="98" idx="6"/>
            </p:cNvCxnSpPr>
            <p:nvPr/>
          </p:nvCxnSpPr>
          <p:spPr>
            <a:xfrm>
              <a:off x="6869943" y="5049180"/>
              <a:ext cx="550182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Přímá spojnice 100"/>
            <p:cNvCxnSpPr/>
            <p:nvPr/>
          </p:nvCxnSpPr>
          <p:spPr>
            <a:xfrm>
              <a:off x="5979965" y="5049180"/>
              <a:ext cx="0" cy="91810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Přímá spojnice 101"/>
            <p:cNvCxnSpPr/>
            <p:nvPr/>
          </p:nvCxnSpPr>
          <p:spPr>
            <a:xfrm>
              <a:off x="7434572" y="5049180"/>
              <a:ext cx="0" cy="91436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" name="Ovál 103"/>
            <p:cNvSpPr/>
            <p:nvPr/>
          </p:nvSpPr>
          <p:spPr>
            <a:xfrm>
              <a:off x="6758258" y="5913276"/>
              <a:ext cx="108012" cy="10801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Ovál 104"/>
            <p:cNvSpPr/>
            <p:nvPr/>
          </p:nvSpPr>
          <p:spPr>
            <a:xfrm>
              <a:off x="7049575" y="5913276"/>
              <a:ext cx="108012" cy="10801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6" name="Přímá spojnice 105"/>
            <p:cNvCxnSpPr/>
            <p:nvPr/>
          </p:nvCxnSpPr>
          <p:spPr>
            <a:xfrm flipV="1">
              <a:off x="7136300" y="5959810"/>
              <a:ext cx="288032" cy="373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Přímá spojnice 106"/>
            <p:cNvCxnSpPr>
              <a:endCxn id="104" idx="2"/>
            </p:cNvCxnSpPr>
            <p:nvPr/>
          </p:nvCxnSpPr>
          <p:spPr>
            <a:xfrm>
              <a:off x="5979965" y="5957409"/>
              <a:ext cx="778293" cy="9873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Přímá spojnice 121"/>
            <p:cNvCxnSpPr>
              <a:stCxn id="104" idx="0"/>
            </p:cNvCxnSpPr>
            <p:nvPr/>
          </p:nvCxnSpPr>
          <p:spPr>
            <a:xfrm flipV="1">
              <a:off x="6812264" y="5805264"/>
              <a:ext cx="302493" cy="10801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0" name="Skupina 169"/>
          <p:cNvGrpSpPr/>
          <p:nvPr/>
        </p:nvGrpSpPr>
        <p:grpSpPr>
          <a:xfrm>
            <a:off x="4269521" y="4851305"/>
            <a:ext cx="1454607" cy="1369930"/>
            <a:chOff x="3592937" y="4851305"/>
            <a:chExt cx="1454607" cy="1369930"/>
          </a:xfrm>
        </p:grpSpPr>
        <p:cxnSp>
          <p:nvCxnSpPr>
            <p:cNvPr id="156" name="Přímá spojnice 155"/>
            <p:cNvCxnSpPr/>
            <p:nvPr/>
          </p:nvCxnSpPr>
          <p:spPr>
            <a:xfrm>
              <a:off x="4219656" y="5849397"/>
              <a:ext cx="0" cy="21602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Přímá spojnice 160"/>
            <p:cNvCxnSpPr/>
            <p:nvPr/>
          </p:nvCxnSpPr>
          <p:spPr>
            <a:xfrm>
              <a:off x="4457365" y="5789187"/>
              <a:ext cx="18002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9" name="Skupina 168"/>
            <p:cNvGrpSpPr/>
            <p:nvPr/>
          </p:nvGrpSpPr>
          <p:grpSpPr>
            <a:xfrm>
              <a:off x="3592937" y="4851305"/>
              <a:ext cx="1454607" cy="1369930"/>
              <a:chOff x="3592937" y="4851305"/>
              <a:chExt cx="1454607" cy="1369930"/>
            </a:xfrm>
          </p:grpSpPr>
          <p:cxnSp>
            <p:nvCxnSpPr>
              <p:cNvPr id="113" name="Přímá spojnice 112"/>
              <p:cNvCxnSpPr/>
              <p:nvPr/>
            </p:nvCxnSpPr>
            <p:spPr>
              <a:xfrm>
                <a:off x="3592937" y="5049180"/>
                <a:ext cx="0" cy="918102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Přímá spojnice 113"/>
              <p:cNvCxnSpPr/>
              <p:nvPr/>
            </p:nvCxnSpPr>
            <p:spPr>
              <a:xfrm>
                <a:off x="5047544" y="5049180"/>
                <a:ext cx="0" cy="91436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5" name="Ovál 124"/>
              <p:cNvSpPr/>
              <p:nvPr/>
            </p:nvSpPr>
            <p:spPr>
              <a:xfrm>
                <a:off x="4104485" y="5005221"/>
                <a:ext cx="108012" cy="10801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8" name="Ovál 127"/>
              <p:cNvSpPr/>
              <p:nvPr/>
            </p:nvSpPr>
            <p:spPr>
              <a:xfrm>
                <a:off x="4395802" y="5005221"/>
                <a:ext cx="108012" cy="10801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0" name="Přímá spojnice 129"/>
              <p:cNvCxnSpPr/>
              <p:nvPr/>
            </p:nvCxnSpPr>
            <p:spPr>
              <a:xfrm flipV="1">
                <a:off x="4166374" y="4851305"/>
                <a:ext cx="324036" cy="165754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Přímá spojnice 131"/>
              <p:cNvCxnSpPr>
                <a:stCxn id="128" idx="6"/>
              </p:cNvCxnSpPr>
              <p:nvPr/>
            </p:nvCxnSpPr>
            <p:spPr>
              <a:xfrm>
                <a:off x="4503814" y="5059227"/>
                <a:ext cx="543730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4" name="Přímá spojnice 133"/>
              <p:cNvCxnSpPr>
                <a:stCxn id="125" idx="2"/>
              </p:cNvCxnSpPr>
              <p:nvPr/>
            </p:nvCxnSpPr>
            <p:spPr>
              <a:xfrm flipH="1">
                <a:off x="3592937" y="5059227"/>
                <a:ext cx="511548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7" name="Přímá spojnice 156"/>
              <p:cNvCxnSpPr/>
              <p:nvPr/>
            </p:nvCxnSpPr>
            <p:spPr>
              <a:xfrm>
                <a:off x="3931624" y="5779823"/>
                <a:ext cx="144016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Přímá spojnice 158"/>
              <p:cNvCxnSpPr/>
              <p:nvPr/>
            </p:nvCxnSpPr>
            <p:spPr>
              <a:xfrm>
                <a:off x="4313349" y="5789187"/>
                <a:ext cx="0" cy="432048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2" name="Přímá spojnice 161"/>
              <p:cNvCxnSpPr/>
              <p:nvPr/>
            </p:nvCxnSpPr>
            <p:spPr>
              <a:xfrm>
                <a:off x="4547375" y="5693582"/>
                <a:ext cx="0" cy="16517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Přímá spojnice 163"/>
              <p:cNvCxnSpPr/>
              <p:nvPr/>
            </p:nvCxnSpPr>
            <p:spPr>
              <a:xfrm flipH="1">
                <a:off x="4313349" y="5967282"/>
                <a:ext cx="734195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8" name="Přímá spojnice 167"/>
              <p:cNvCxnSpPr/>
              <p:nvPr/>
            </p:nvCxnSpPr>
            <p:spPr>
              <a:xfrm>
                <a:off x="3592937" y="5963546"/>
                <a:ext cx="626719" cy="373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82" name="Skupina 181"/>
          <p:cNvGrpSpPr/>
          <p:nvPr/>
        </p:nvGrpSpPr>
        <p:grpSpPr>
          <a:xfrm>
            <a:off x="1883937" y="4905164"/>
            <a:ext cx="1454607" cy="1296143"/>
            <a:chOff x="1285664" y="4905164"/>
            <a:chExt cx="1454607" cy="1296143"/>
          </a:xfrm>
        </p:grpSpPr>
        <p:sp>
          <p:nvSpPr>
            <p:cNvPr id="59" name="Vývojový diagram: sumační spojení 58"/>
            <p:cNvSpPr/>
            <p:nvPr/>
          </p:nvSpPr>
          <p:spPr>
            <a:xfrm>
              <a:off x="1887610" y="4905164"/>
              <a:ext cx="288032" cy="288032"/>
            </a:xfrm>
            <a:prstGeom prst="flowChartSummingJunction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2" name="Přímá spojnice 61"/>
            <p:cNvCxnSpPr>
              <a:stCxn id="59" idx="2"/>
            </p:cNvCxnSpPr>
            <p:nvPr/>
          </p:nvCxnSpPr>
          <p:spPr>
            <a:xfrm flipH="1">
              <a:off x="1285664" y="5049180"/>
              <a:ext cx="601946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nice 63"/>
            <p:cNvCxnSpPr>
              <a:stCxn id="59" idx="6"/>
            </p:cNvCxnSpPr>
            <p:nvPr/>
          </p:nvCxnSpPr>
          <p:spPr>
            <a:xfrm>
              <a:off x="2175642" y="5049180"/>
              <a:ext cx="550182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nice 65"/>
            <p:cNvCxnSpPr/>
            <p:nvPr/>
          </p:nvCxnSpPr>
          <p:spPr>
            <a:xfrm>
              <a:off x="1285664" y="5049180"/>
              <a:ext cx="0" cy="91810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Přímá spojnice 66"/>
            <p:cNvCxnSpPr/>
            <p:nvPr/>
          </p:nvCxnSpPr>
          <p:spPr>
            <a:xfrm>
              <a:off x="2740271" y="5049180"/>
              <a:ext cx="0" cy="91436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Ovál 48"/>
            <p:cNvSpPr/>
            <p:nvPr/>
          </p:nvSpPr>
          <p:spPr>
            <a:xfrm>
              <a:off x="2063957" y="5913276"/>
              <a:ext cx="108012" cy="10801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2355274" y="5913276"/>
              <a:ext cx="108012" cy="10801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2" name="Přímá spojnice 51"/>
            <p:cNvCxnSpPr/>
            <p:nvPr/>
          </p:nvCxnSpPr>
          <p:spPr>
            <a:xfrm flipV="1">
              <a:off x="2441999" y="5959810"/>
              <a:ext cx="288032" cy="373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Přímá spojnice 79"/>
            <p:cNvCxnSpPr/>
            <p:nvPr/>
          </p:nvCxnSpPr>
          <p:spPr>
            <a:xfrm>
              <a:off x="2117963" y="5913276"/>
              <a:ext cx="25163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Přímá spojnice 172"/>
            <p:cNvCxnSpPr/>
            <p:nvPr/>
          </p:nvCxnSpPr>
          <p:spPr>
            <a:xfrm>
              <a:off x="1637827" y="5897199"/>
              <a:ext cx="0" cy="21602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Přímá spojnice 173"/>
            <p:cNvCxnSpPr/>
            <p:nvPr/>
          </p:nvCxnSpPr>
          <p:spPr>
            <a:xfrm>
              <a:off x="1430204" y="5759895"/>
              <a:ext cx="144016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75" name="Skupina 174"/>
            <p:cNvGrpSpPr/>
            <p:nvPr/>
          </p:nvGrpSpPr>
          <p:grpSpPr>
            <a:xfrm>
              <a:off x="1739921" y="5673654"/>
              <a:ext cx="324036" cy="527653"/>
              <a:chOff x="6267997" y="2132856"/>
              <a:chExt cx="324036" cy="527653"/>
            </a:xfrm>
          </p:grpSpPr>
          <p:cxnSp>
            <p:nvCxnSpPr>
              <p:cNvPr id="176" name="Přímá spojnice 175"/>
              <p:cNvCxnSpPr/>
              <p:nvPr/>
            </p:nvCxnSpPr>
            <p:spPr>
              <a:xfrm>
                <a:off x="6267997" y="2228461"/>
                <a:ext cx="0" cy="432048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7" name="Přímá spojnice 176"/>
              <p:cNvCxnSpPr/>
              <p:nvPr/>
            </p:nvCxnSpPr>
            <p:spPr>
              <a:xfrm>
                <a:off x="6267997" y="2420888"/>
                <a:ext cx="324036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8" name="Přímá spojnice 177"/>
              <p:cNvCxnSpPr/>
              <p:nvPr/>
            </p:nvCxnSpPr>
            <p:spPr>
              <a:xfrm>
                <a:off x="6412013" y="2228461"/>
                <a:ext cx="180020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9" name="Přímá spojnice 178"/>
              <p:cNvCxnSpPr/>
              <p:nvPr/>
            </p:nvCxnSpPr>
            <p:spPr>
              <a:xfrm>
                <a:off x="6502023" y="2132856"/>
                <a:ext cx="0" cy="16517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81" name="Přímá spojnice 180"/>
            <p:cNvCxnSpPr/>
            <p:nvPr/>
          </p:nvCxnSpPr>
          <p:spPr>
            <a:xfrm>
              <a:off x="1285664" y="5985283"/>
              <a:ext cx="360564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>
                <a:solidFill>
                  <a:srgbClr val="0000FF"/>
                </a:solidFill>
              </a:rPr>
              <a:t>Elektrický obvod, </a:t>
            </a:r>
            <a:r>
              <a:rPr lang="cs-CZ" sz="2000" b="1" u="sng" dirty="0" smtClean="0">
                <a:solidFill>
                  <a:srgbClr val="0000FF"/>
                </a:solidFill>
              </a:rPr>
              <a:t>test – List </a:t>
            </a:r>
            <a:r>
              <a:rPr lang="cs-CZ" sz="2000" b="1" u="sng" dirty="0">
                <a:solidFill>
                  <a:srgbClr val="0000FF"/>
                </a:solidFill>
              </a:rPr>
              <a:t>2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Nabídka odpovědí</a:t>
            </a:r>
            <a:r>
              <a:rPr lang="cs-CZ" sz="2000" dirty="0" smtClean="0">
                <a:latin typeface="Calibri"/>
              </a:rPr>
              <a:t>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3.</a:t>
            </a:r>
            <a:r>
              <a:rPr lang="cs-CZ" sz="2000" b="1" dirty="0" smtClean="0">
                <a:latin typeface="Calibri"/>
              </a:rPr>
              <a:t>          </a:t>
            </a:r>
            <a:r>
              <a:rPr lang="cs-CZ" sz="2000" dirty="0">
                <a:latin typeface="Calibri"/>
              </a:rPr>
              <a:t>Ve kterém místě (A, B, C, D )         </a:t>
            </a:r>
            <a:r>
              <a:rPr lang="cs-CZ" sz="2000" dirty="0" smtClean="0">
                <a:latin typeface="Calibri"/>
              </a:rPr>
              <a:t>                  </a:t>
            </a:r>
            <a:r>
              <a:rPr lang="cs-CZ" sz="2000" b="1" dirty="0" smtClean="0">
                <a:latin typeface="Calibri"/>
              </a:rPr>
              <a:t>A                B</a:t>
            </a:r>
            <a:r>
              <a:rPr lang="cs-CZ" sz="2000" dirty="0" smtClean="0">
                <a:latin typeface="Calibri"/>
              </a:rPr>
              <a:t>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je zapojen elektrický zvonek ?</a:t>
            </a:r>
            <a:r>
              <a:rPr lang="cs-CZ" sz="2000" b="1" dirty="0">
                <a:latin typeface="Calibri"/>
              </a:rPr>
              <a:t>    </a:t>
            </a:r>
            <a:r>
              <a:rPr lang="cs-CZ" sz="2000" b="1" dirty="0" smtClean="0">
                <a:latin typeface="Calibri"/>
              </a:rPr>
              <a:t>                  </a:t>
            </a:r>
            <a:r>
              <a:rPr lang="cs-CZ" sz="2000" b="1" dirty="0" smtClean="0">
                <a:latin typeface="Calibri"/>
              </a:rPr>
              <a:t>                       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</a:t>
            </a: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C                       D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4</a:t>
            </a:r>
            <a:r>
              <a:rPr lang="cs-CZ" sz="2000" dirty="0" smtClean="0">
                <a:latin typeface="Calibri"/>
              </a:rPr>
              <a:t>.</a:t>
            </a:r>
            <a:r>
              <a:rPr lang="cs-CZ" sz="2000" b="1" dirty="0" smtClean="0">
                <a:latin typeface="Calibri"/>
              </a:rPr>
              <a:t>         </a:t>
            </a:r>
            <a:r>
              <a:rPr lang="cs-CZ" sz="2000" b="1" dirty="0" smtClean="0">
                <a:latin typeface="Calibri"/>
              </a:rPr>
              <a:t>   </a:t>
            </a:r>
            <a:r>
              <a:rPr lang="cs-CZ" sz="2000" dirty="0" smtClean="0">
                <a:latin typeface="Calibri"/>
              </a:rPr>
              <a:t>Napětí </a:t>
            </a:r>
            <a:r>
              <a:rPr lang="cs-CZ" sz="2000" dirty="0" smtClean="0">
                <a:latin typeface="Calibri"/>
              </a:rPr>
              <a:t>elektrického článku je :                                    </a:t>
            </a:r>
            <a:r>
              <a:rPr lang="cs-CZ" sz="2000" b="1" dirty="0" smtClean="0">
                <a:latin typeface="Calibri"/>
              </a:rPr>
              <a:t>A </a:t>
            </a:r>
            <a:r>
              <a:rPr lang="cs-CZ" sz="2000" dirty="0" smtClean="0">
                <a:latin typeface="Calibri"/>
              </a:rPr>
              <a:t> 1,5,V                     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2 V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4,5 V 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6 V     </a:t>
            </a:r>
            <a:r>
              <a:rPr lang="cs-CZ" sz="2000" dirty="0" smtClean="0">
                <a:latin typeface="Calibri"/>
              </a:rPr>
              <a:t>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AutoNum type="arabicPeriod" startAt="5"/>
            </a:pPr>
            <a:r>
              <a:rPr lang="cs-CZ" sz="2000" dirty="0" smtClean="0">
                <a:latin typeface="Calibri"/>
              </a:rPr>
              <a:t>       Hlavní částí tepelné pojistky je :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skleněná trubička</a:t>
            </a:r>
            <a:r>
              <a:rPr lang="cs-CZ" sz="2000" dirty="0" smtClean="0">
                <a:latin typeface="Calibri"/>
              </a:rPr>
              <a:t>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keramický obal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  C  </a:t>
            </a:r>
            <a:r>
              <a:rPr lang="cs-CZ" sz="2000" dirty="0" smtClean="0">
                <a:latin typeface="Calibri"/>
              </a:rPr>
              <a:t>tavný drátek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kovové kontakty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Skupina 12"/>
          <p:cNvGrpSpPr/>
          <p:nvPr/>
        </p:nvGrpSpPr>
        <p:grpSpPr>
          <a:xfrm>
            <a:off x="5554294" y="1456157"/>
            <a:ext cx="2444306" cy="1488585"/>
            <a:chOff x="5508104" y="2162166"/>
            <a:chExt cx="2444306" cy="1488585"/>
          </a:xfrm>
        </p:grpSpPr>
        <p:cxnSp>
          <p:nvCxnSpPr>
            <p:cNvPr id="81" name="Přímá spojnice 80"/>
            <p:cNvCxnSpPr/>
            <p:nvPr/>
          </p:nvCxnSpPr>
          <p:spPr>
            <a:xfrm>
              <a:off x="6154857" y="3285234"/>
              <a:ext cx="0" cy="21602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nice 65"/>
            <p:cNvCxnSpPr/>
            <p:nvPr/>
          </p:nvCxnSpPr>
          <p:spPr>
            <a:xfrm>
              <a:off x="5902829" y="3217586"/>
              <a:ext cx="0" cy="432048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" name="Skupina 11"/>
            <p:cNvGrpSpPr/>
            <p:nvPr/>
          </p:nvGrpSpPr>
          <p:grpSpPr>
            <a:xfrm>
              <a:off x="5508104" y="2162166"/>
              <a:ext cx="2444306" cy="1488585"/>
              <a:chOff x="5508104" y="2162166"/>
              <a:chExt cx="2444306" cy="1488585"/>
            </a:xfrm>
          </p:grpSpPr>
          <p:grpSp>
            <p:nvGrpSpPr>
              <p:cNvPr id="24" name="Skupina 23"/>
              <p:cNvGrpSpPr/>
              <p:nvPr/>
            </p:nvGrpSpPr>
            <p:grpSpPr>
              <a:xfrm>
                <a:off x="6073050" y="2162166"/>
                <a:ext cx="468052" cy="345028"/>
                <a:chOff x="2843808" y="3068960"/>
                <a:chExt cx="936104" cy="792088"/>
              </a:xfrm>
            </p:grpSpPr>
            <p:sp>
              <p:nvSpPr>
                <p:cNvPr id="4" name="Oblouk 3"/>
                <p:cNvSpPr/>
                <p:nvPr/>
              </p:nvSpPr>
              <p:spPr>
                <a:xfrm>
                  <a:off x="2843808" y="3068960"/>
                  <a:ext cx="936104" cy="792088"/>
                </a:xfrm>
                <a:prstGeom prst="arc">
                  <a:avLst>
                    <a:gd name="adj1" fmla="val 11176336"/>
                    <a:gd name="adj2" fmla="val 0"/>
                  </a:avLst>
                </a:prstGeom>
                <a:ln w="190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6" name="Přímá spojnice 5"/>
                <p:cNvCxnSpPr>
                  <a:stCxn id="4" idx="0"/>
                  <a:endCxn id="4" idx="2"/>
                </p:cNvCxnSpPr>
                <p:nvPr/>
              </p:nvCxnSpPr>
              <p:spPr>
                <a:xfrm>
                  <a:off x="2847707" y="3413988"/>
                  <a:ext cx="932205" cy="51016"/>
                </a:xfrm>
                <a:prstGeom prst="line">
                  <a:avLst/>
                </a:prstGeom>
                <a:ln w="190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" name="Přímá spojnice 13"/>
                <p:cNvCxnSpPr/>
                <p:nvPr/>
              </p:nvCxnSpPr>
              <p:spPr>
                <a:xfrm>
                  <a:off x="3203848" y="3439496"/>
                  <a:ext cx="0" cy="349544"/>
                </a:xfrm>
                <a:prstGeom prst="line">
                  <a:avLst/>
                </a:prstGeom>
                <a:ln w="190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Přímá spojnice 39"/>
                <p:cNvCxnSpPr/>
                <p:nvPr/>
              </p:nvCxnSpPr>
              <p:spPr>
                <a:xfrm>
                  <a:off x="3423926" y="3439496"/>
                  <a:ext cx="0" cy="349544"/>
                </a:xfrm>
                <a:prstGeom prst="line">
                  <a:avLst/>
                </a:prstGeom>
                <a:ln w="190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42" name="Vývojový diagram: sumační spojení 41"/>
              <p:cNvSpPr/>
              <p:nvPr/>
            </p:nvSpPr>
            <p:spPr>
              <a:xfrm>
                <a:off x="7031733" y="2334680"/>
                <a:ext cx="311008" cy="288032"/>
              </a:xfrm>
              <a:prstGeom prst="flowChartSummingJunction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3" name="Přímá spojnice 42"/>
              <p:cNvCxnSpPr>
                <a:stCxn id="42" idx="2"/>
              </p:cNvCxnSpPr>
              <p:nvPr/>
            </p:nvCxnSpPr>
            <p:spPr>
              <a:xfrm flipH="1" flipV="1">
                <a:off x="6363109" y="2475828"/>
                <a:ext cx="668624" cy="2868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Přímá spojnice 43"/>
              <p:cNvCxnSpPr>
                <a:stCxn id="42" idx="6"/>
              </p:cNvCxnSpPr>
              <p:nvPr/>
            </p:nvCxnSpPr>
            <p:spPr>
              <a:xfrm>
                <a:off x="7342741" y="2478696"/>
                <a:ext cx="594069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Přímá spojnice 46"/>
              <p:cNvCxnSpPr/>
              <p:nvPr/>
            </p:nvCxnSpPr>
            <p:spPr>
              <a:xfrm>
                <a:off x="5508104" y="2478696"/>
                <a:ext cx="0" cy="918102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Přímá spojnice 49"/>
              <p:cNvCxnSpPr/>
              <p:nvPr/>
            </p:nvCxnSpPr>
            <p:spPr>
              <a:xfrm>
                <a:off x="7952410" y="2478696"/>
                <a:ext cx="0" cy="91436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3" name="Ovál 52"/>
              <p:cNvSpPr/>
              <p:nvPr/>
            </p:nvSpPr>
            <p:spPr>
              <a:xfrm>
                <a:off x="7222147" y="3342792"/>
                <a:ext cx="116628" cy="10801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" name="Ovál 56"/>
              <p:cNvSpPr/>
              <p:nvPr/>
            </p:nvSpPr>
            <p:spPr>
              <a:xfrm>
                <a:off x="7536702" y="3342792"/>
                <a:ext cx="116628" cy="10801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8" name="Přímá spojnice 57"/>
              <p:cNvCxnSpPr/>
              <p:nvPr/>
            </p:nvCxnSpPr>
            <p:spPr>
              <a:xfrm flipV="1">
                <a:off x="7630345" y="3389326"/>
                <a:ext cx="311008" cy="3736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Přímá spojnice 59"/>
              <p:cNvCxnSpPr>
                <a:stCxn id="53" idx="0"/>
              </p:cNvCxnSpPr>
              <p:nvPr/>
            </p:nvCxnSpPr>
            <p:spPr>
              <a:xfrm flipV="1">
                <a:off x="7280461" y="3234780"/>
                <a:ext cx="326622" cy="108012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>
                <a:off x="5508104" y="2475828"/>
                <a:ext cx="744966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Přímá spojnice 61"/>
              <p:cNvCxnSpPr/>
              <p:nvPr/>
            </p:nvCxnSpPr>
            <p:spPr>
              <a:xfrm flipV="1">
                <a:off x="5521104" y="3386126"/>
                <a:ext cx="288032" cy="14524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34" name="Skupina 33"/>
              <p:cNvGrpSpPr/>
              <p:nvPr/>
            </p:nvGrpSpPr>
            <p:grpSpPr>
              <a:xfrm>
                <a:off x="5966152" y="3217904"/>
                <a:ext cx="93693" cy="432048"/>
                <a:chOff x="3909609" y="3404436"/>
                <a:chExt cx="93693" cy="432048"/>
              </a:xfrm>
            </p:grpSpPr>
            <p:cxnSp>
              <p:nvCxnSpPr>
                <p:cNvPr id="72" name="Přímá spojnice 71"/>
                <p:cNvCxnSpPr/>
                <p:nvPr/>
              </p:nvCxnSpPr>
              <p:spPr>
                <a:xfrm>
                  <a:off x="3909609" y="3464646"/>
                  <a:ext cx="0" cy="216024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5" name="Přímá spojnice 74"/>
                <p:cNvCxnSpPr/>
                <p:nvPr/>
              </p:nvCxnSpPr>
              <p:spPr>
                <a:xfrm>
                  <a:off x="4003302" y="3404436"/>
                  <a:ext cx="0" cy="432048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84" name="Přímá spojnice 83"/>
              <p:cNvCxnSpPr/>
              <p:nvPr/>
            </p:nvCxnSpPr>
            <p:spPr>
              <a:xfrm>
                <a:off x="6248550" y="3218703"/>
                <a:ext cx="0" cy="432048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Přímá spojnice 85"/>
              <p:cNvCxnSpPr/>
              <p:nvPr/>
            </p:nvCxnSpPr>
            <p:spPr>
              <a:xfrm>
                <a:off x="6392566" y="3218703"/>
                <a:ext cx="180020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7" name="Přímá spojnice 86"/>
              <p:cNvCxnSpPr/>
              <p:nvPr/>
            </p:nvCxnSpPr>
            <p:spPr>
              <a:xfrm>
                <a:off x="6482576" y="3123098"/>
                <a:ext cx="0" cy="16517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1" name="Přímá spojnice 90"/>
              <p:cNvCxnSpPr/>
              <p:nvPr/>
            </p:nvCxnSpPr>
            <p:spPr>
              <a:xfrm flipH="1">
                <a:off x="5665120" y="3123098"/>
                <a:ext cx="144016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Přímá spojnice 100"/>
              <p:cNvCxnSpPr>
                <a:stCxn id="53" idx="2"/>
              </p:cNvCxnSpPr>
              <p:nvPr/>
            </p:nvCxnSpPr>
            <p:spPr>
              <a:xfrm flipH="1">
                <a:off x="6253070" y="3396798"/>
                <a:ext cx="969077" cy="3851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>
                <a:off x="5809136" y="3288786"/>
                <a:ext cx="0" cy="205352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1177656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Elektrický </a:t>
            </a:r>
            <a:r>
              <a:rPr lang="cs-CZ" sz="2000" b="1" u="sng" dirty="0" smtClean="0">
                <a:solidFill>
                  <a:srgbClr val="0000FF"/>
                </a:solidFill>
              </a:rPr>
              <a:t>obvod</a:t>
            </a:r>
            <a:r>
              <a:rPr lang="cs-CZ" sz="2000" b="1" u="sng" dirty="0" smtClean="0">
                <a:solidFill>
                  <a:srgbClr val="0000FF"/>
                </a:solidFill>
              </a:rPr>
              <a:t>, </a:t>
            </a:r>
            <a:r>
              <a:rPr lang="cs-CZ" sz="2000" b="1" u="sng" dirty="0" smtClean="0">
                <a:solidFill>
                  <a:srgbClr val="0000FF"/>
                </a:solidFill>
              </a:rPr>
              <a:t>test – List </a:t>
            </a:r>
            <a:r>
              <a:rPr lang="cs-CZ" sz="2000" b="1" u="sng" dirty="0">
                <a:solidFill>
                  <a:srgbClr val="0000FF"/>
                </a:solidFill>
              </a:rPr>
              <a:t>3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</a:t>
            </a:r>
            <a:r>
              <a:rPr lang="cs-CZ" sz="1600" b="1" u="sng" dirty="0" smtClean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Nabídka odpovědí </a:t>
            </a:r>
            <a:r>
              <a:rPr lang="cs-CZ" sz="1600" b="1" u="sng" dirty="0" smtClean="0">
                <a:latin typeface="Calibri"/>
              </a:rPr>
              <a:t>, odpovědi                                         </a:t>
            </a:r>
            <a:endParaRPr lang="cs-CZ" sz="1600" b="1" u="sng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6</a:t>
            </a:r>
            <a:r>
              <a:rPr lang="cs-CZ" sz="2000" dirty="0" smtClean="0">
                <a:latin typeface="Calibri"/>
              </a:rPr>
              <a:t>.          </a:t>
            </a:r>
            <a:r>
              <a:rPr lang="cs-CZ" sz="2000" dirty="0" smtClean="0">
                <a:latin typeface="Calibri"/>
              </a:rPr>
              <a:t> Vyber trojici látek, které jsou</a:t>
            </a:r>
            <a:r>
              <a:rPr lang="cs-CZ" sz="2000" dirty="0" smtClean="0">
                <a:latin typeface="Calibri"/>
              </a:rPr>
              <a:t>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železo, porcelán, tuha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</a:t>
            </a:r>
            <a:r>
              <a:rPr lang="cs-CZ" sz="2000" dirty="0" smtClean="0">
                <a:latin typeface="Calibri"/>
              </a:rPr>
              <a:t>všechny vodiči elektrického</a:t>
            </a:r>
            <a:r>
              <a:rPr lang="cs-CZ" sz="2000" b="1" dirty="0" smtClean="0">
                <a:latin typeface="Calibri"/>
              </a:rPr>
              <a:t>                        B  </a:t>
            </a:r>
            <a:r>
              <a:rPr lang="cs-CZ" sz="2000" dirty="0" smtClean="0">
                <a:latin typeface="Calibri"/>
              </a:rPr>
              <a:t>dřevo, olovo, papír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</a:t>
            </a:r>
            <a:r>
              <a:rPr lang="cs-CZ" sz="2000" dirty="0" smtClean="0">
                <a:latin typeface="Calibri"/>
              </a:rPr>
              <a:t> proudu.                                             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měď, ocel, hliník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D  </a:t>
            </a:r>
            <a:r>
              <a:rPr lang="cs-CZ" sz="2000" dirty="0" smtClean="0">
                <a:latin typeface="Calibri"/>
              </a:rPr>
              <a:t>stříbro, zlato, sklo</a:t>
            </a:r>
            <a:r>
              <a:rPr lang="cs-CZ" sz="2000" b="1" dirty="0" smtClean="0">
                <a:latin typeface="Calibri"/>
              </a:rPr>
              <a:t>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7</a:t>
            </a:r>
            <a:r>
              <a:rPr lang="cs-CZ" sz="2000" dirty="0" smtClean="0">
                <a:latin typeface="Calibri"/>
              </a:rPr>
              <a:t>.        V jakých elektrárnách se                                               </a:t>
            </a:r>
            <a:r>
              <a:rPr lang="cs-CZ" sz="2000" b="1" dirty="0" smtClean="0">
                <a:latin typeface="Calibri"/>
              </a:rPr>
              <a:t>A </a:t>
            </a:r>
            <a:r>
              <a:rPr lang="cs-CZ" sz="2000" dirty="0" smtClean="0">
                <a:latin typeface="Calibri"/>
              </a:rPr>
              <a:t>…………………………..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</a:t>
            </a:r>
            <a:r>
              <a:rPr lang="cs-CZ" sz="2000" dirty="0" smtClean="0">
                <a:latin typeface="Calibri"/>
              </a:rPr>
              <a:t>v ČR vyrábí elektřina ?                                        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B </a:t>
            </a:r>
            <a:r>
              <a:rPr lang="cs-CZ" sz="2000" dirty="0" smtClean="0">
                <a:latin typeface="Calibri"/>
              </a:rPr>
              <a:t>………………………….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…………………………..</a:t>
            </a:r>
            <a:r>
              <a:rPr lang="cs-CZ" sz="2000" dirty="0" smtClean="0">
                <a:latin typeface="Calibri"/>
              </a:rPr>
              <a:t>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………………………….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E</a:t>
            </a:r>
            <a:r>
              <a:rPr lang="cs-CZ" sz="2000" dirty="0" smtClean="0">
                <a:latin typeface="Calibri"/>
              </a:rPr>
              <a:t>  ……………………………</a:t>
            </a:r>
            <a:r>
              <a:rPr lang="cs-CZ" sz="2000" dirty="0" smtClean="0">
                <a:latin typeface="Calibri"/>
              </a:rPr>
              <a:t>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C:\Documents and Settings\User\Local Settings\Temporary Internet Files\Content.IE5\FSZOS59Y\MC9001049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839495"/>
            <a:ext cx="1584176" cy="1583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ser\Local Settings\Temporary Internet Files\Content.IE5\5EOL1649\MC9001049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292419"/>
            <a:ext cx="1512168" cy="1508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User\Local Settings\Temporary Internet Files\Content.IE5\FSZOS59Y\MC9001049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183691"/>
            <a:ext cx="1447495" cy="144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User\Local Settings\Temporary Internet Files\Content.IE5\JVGVY6PC\MC9004418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0819" y="5234608"/>
            <a:ext cx="1130424" cy="113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User\Local Settings\Temporary Internet Files\Content.IE5\JVGVY6PC\MC90019783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651" y="3759648"/>
            <a:ext cx="1560459" cy="1065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655346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Elektrický </a:t>
            </a:r>
            <a:r>
              <a:rPr lang="cs-CZ" sz="2000" b="1" u="sng" dirty="0" smtClean="0">
                <a:solidFill>
                  <a:srgbClr val="0000FF"/>
                </a:solidFill>
              </a:rPr>
              <a:t>obvod</a:t>
            </a:r>
            <a:r>
              <a:rPr lang="cs-CZ" sz="2000" b="1" u="sng" dirty="0" smtClean="0">
                <a:solidFill>
                  <a:srgbClr val="0000FF"/>
                </a:solidFill>
              </a:rPr>
              <a:t>, </a:t>
            </a:r>
            <a:r>
              <a:rPr lang="cs-CZ" sz="2000" b="1" u="sng" dirty="0" smtClean="0">
                <a:solidFill>
                  <a:srgbClr val="0000FF"/>
                </a:solidFill>
              </a:rPr>
              <a:t>test – List </a:t>
            </a:r>
            <a:r>
              <a:rPr lang="cs-CZ" sz="2000" b="1" u="sng" dirty="0">
                <a:solidFill>
                  <a:srgbClr val="0000FF"/>
                </a:solidFill>
              </a:rPr>
              <a:t>4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Nabídka odpovědí</a:t>
            </a:r>
            <a:r>
              <a:rPr lang="cs-CZ" sz="2000" dirty="0" smtClean="0">
                <a:latin typeface="Calibri"/>
              </a:rPr>
              <a:t>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8</a:t>
            </a:r>
            <a:r>
              <a:rPr lang="cs-CZ" sz="2000" dirty="0" smtClean="0">
                <a:latin typeface="Calibri"/>
              </a:rPr>
              <a:t>.          </a:t>
            </a:r>
            <a:r>
              <a:rPr lang="cs-CZ" sz="2000" dirty="0" smtClean="0">
                <a:latin typeface="Calibri"/>
              </a:rPr>
              <a:t> Mezi nevodiče ( izolanty)</a:t>
            </a:r>
            <a:r>
              <a:rPr lang="cs-CZ" sz="2000" dirty="0" smtClean="0">
                <a:latin typeface="Calibri"/>
              </a:rPr>
              <a:t>       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plasty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</a:t>
            </a:r>
            <a:r>
              <a:rPr lang="cs-CZ" sz="2000" b="1" dirty="0" smtClean="0">
                <a:latin typeface="Calibri"/>
              </a:rPr>
              <a:t>ne</a:t>
            </a:r>
            <a:r>
              <a:rPr lang="cs-CZ" sz="2000" dirty="0" smtClean="0">
                <a:latin typeface="Calibri"/>
              </a:rPr>
              <a:t>patří :</a:t>
            </a:r>
            <a:r>
              <a:rPr lang="cs-CZ" sz="2000" b="1" dirty="0" smtClean="0">
                <a:latin typeface="Calibri"/>
              </a:rPr>
              <a:t>                                                                 B  </a:t>
            </a:r>
            <a:r>
              <a:rPr lang="cs-CZ" sz="2000" dirty="0" smtClean="0">
                <a:latin typeface="Calibri"/>
              </a:rPr>
              <a:t>tuha</a:t>
            </a:r>
            <a:r>
              <a:rPr lang="cs-CZ" sz="2000" dirty="0" smtClean="0">
                <a:latin typeface="Calibri"/>
              </a:rPr>
              <a:t>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 porcelán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D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sklo</a:t>
            </a:r>
            <a:r>
              <a:rPr lang="cs-CZ" sz="2000" b="1" dirty="0" smtClean="0">
                <a:latin typeface="Calibri"/>
              </a:rPr>
              <a:t>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9</a:t>
            </a:r>
            <a:r>
              <a:rPr lang="cs-CZ" sz="2000" dirty="0" smtClean="0">
                <a:latin typeface="Calibri"/>
              </a:rPr>
              <a:t>.        </a:t>
            </a:r>
            <a:r>
              <a:rPr lang="cs-CZ" sz="2000" dirty="0" smtClean="0">
                <a:latin typeface="Calibri"/>
              </a:rPr>
              <a:t> Po uzavření se rozsvítí nejdříve</a:t>
            </a:r>
            <a:r>
              <a:rPr lang="cs-CZ" sz="2000" dirty="0" smtClean="0">
                <a:latin typeface="Calibri"/>
              </a:rPr>
              <a:t>                                  </a:t>
            </a:r>
            <a:r>
              <a:rPr lang="cs-CZ" sz="2000" b="1" dirty="0" smtClean="0">
                <a:latin typeface="Calibri"/>
              </a:rPr>
              <a:t>A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č. 1</a:t>
            </a:r>
            <a:r>
              <a:rPr lang="cs-CZ" sz="2000" dirty="0" smtClean="0">
                <a:latin typeface="Calibri"/>
              </a:rPr>
              <a:t>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žárovka :</a:t>
            </a:r>
            <a:r>
              <a:rPr lang="cs-CZ" sz="2000" dirty="0" smtClean="0">
                <a:latin typeface="Calibri"/>
              </a:rPr>
              <a:t>                                2             </a:t>
            </a:r>
            <a:r>
              <a:rPr lang="cs-CZ" sz="2000" b="1" dirty="0" smtClean="0">
                <a:latin typeface="Calibri"/>
              </a:rPr>
              <a:t>                         B  </a:t>
            </a:r>
            <a:r>
              <a:rPr lang="cs-CZ" sz="2000" dirty="0" smtClean="0">
                <a:latin typeface="Calibri"/>
              </a:rPr>
              <a:t>č. 2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č. 3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</a:t>
            </a:r>
            <a:r>
              <a:rPr lang="cs-CZ" sz="2000" dirty="0" smtClean="0">
                <a:latin typeface="Calibri"/>
              </a:rPr>
              <a:t>       1                                                   3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všechny současně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3202529" y="5560180"/>
            <a:ext cx="0" cy="21602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2856808" y="5563732"/>
            <a:ext cx="0" cy="20535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Skupina 79"/>
          <p:cNvGrpSpPr/>
          <p:nvPr/>
        </p:nvGrpSpPr>
        <p:grpSpPr>
          <a:xfrm>
            <a:off x="2401784" y="4318726"/>
            <a:ext cx="2742745" cy="1606971"/>
            <a:chOff x="2401784" y="4318726"/>
            <a:chExt cx="2742745" cy="1606971"/>
          </a:xfrm>
        </p:grpSpPr>
        <p:sp>
          <p:nvSpPr>
            <p:cNvPr id="47" name="Ovál 46"/>
            <p:cNvSpPr/>
            <p:nvPr/>
          </p:nvSpPr>
          <p:spPr>
            <a:xfrm>
              <a:off x="4269819" y="5617738"/>
              <a:ext cx="116628" cy="10801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9" name="Přímá spojnice 38"/>
            <p:cNvCxnSpPr/>
            <p:nvPr/>
          </p:nvCxnSpPr>
          <p:spPr>
            <a:xfrm>
              <a:off x="2950501" y="5492532"/>
              <a:ext cx="0" cy="432048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" name="Skupina 4"/>
            <p:cNvGrpSpPr/>
            <p:nvPr/>
          </p:nvGrpSpPr>
          <p:grpSpPr>
            <a:xfrm>
              <a:off x="2571376" y="4318726"/>
              <a:ext cx="2428706" cy="288032"/>
              <a:chOff x="2555776" y="4609626"/>
              <a:chExt cx="2428706" cy="288032"/>
            </a:xfrm>
          </p:grpSpPr>
          <p:sp>
            <p:nvSpPr>
              <p:cNvPr id="42" name="Vývojový diagram: sumační spojení 41"/>
              <p:cNvSpPr/>
              <p:nvPr/>
            </p:nvSpPr>
            <p:spPr>
              <a:xfrm>
                <a:off x="4079405" y="4609626"/>
                <a:ext cx="311008" cy="288032"/>
              </a:xfrm>
              <a:prstGeom prst="flowChartSummingJunction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3" name="Přímá spojnice 42"/>
              <p:cNvCxnSpPr>
                <a:stCxn id="42" idx="2"/>
              </p:cNvCxnSpPr>
              <p:nvPr/>
            </p:nvCxnSpPr>
            <p:spPr>
              <a:xfrm flipH="1" flipV="1">
                <a:off x="2555776" y="4750774"/>
                <a:ext cx="1523629" cy="2868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Přímá spojnice 43"/>
              <p:cNvCxnSpPr>
                <a:stCxn id="42" idx="6"/>
              </p:cNvCxnSpPr>
              <p:nvPr/>
            </p:nvCxnSpPr>
            <p:spPr>
              <a:xfrm>
                <a:off x="4390413" y="4753642"/>
                <a:ext cx="594069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5" name="Přímá spojnice 44"/>
            <p:cNvCxnSpPr/>
            <p:nvPr/>
          </p:nvCxnSpPr>
          <p:spPr>
            <a:xfrm>
              <a:off x="2555776" y="5085184"/>
              <a:ext cx="0" cy="58656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>
              <a:off x="4994553" y="5229200"/>
              <a:ext cx="5529" cy="43880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Ovál 47"/>
            <p:cNvSpPr/>
            <p:nvPr/>
          </p:nvSpPr>
          <p:spPr>
            <a:xfrm>
              <a:off x="4584374" y="5617738"/>
              <a:ext cx="116628" cy="10801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9" name="Přímá spojnice 48"/>
            <p:cNvCxnSpPr/>
            <p:nvPr/>
          </p:nvCxnSpPr>
          <p:spPr>
            <a:xfrm flipV="1">
              <a:off x="4678017" y="5664272"/>
              <a:ext cx="311008" cy="3736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>
              <a:stCxn id="47" idx="0"/>
            </p:cNvCxnSpPr>
            <p:nvPr/>
          </p:nvCxnSpPr>
          <p:spPr>
            <a:xfrm flipV="1">
              <a:off x="4328133" y="5509726"/>
              <a:ext cx="326622" cy="10801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nice 51"/>
            <p:cNvCxnSpPr/>
            <p:nvPr/>
          </p:nvCxnSpPr>
          <p:spPr>
            <a:xfrm flipV="1">
              <a:off x="2568776" y="5661072"/>
              <a:ext cx="288032" cy="1452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3" name="Skupina 52"/>
            <p:cNvGrpSpPr/>
            <p:nvPr/>
          </p:nvGrpSpPr>
          <p:grpSpPr>
            <a:xfrm>
              <a:off x="3013824" y="5492850"/>
              <a:ext cx="93693" cy="432048"/>
              <a:chOff x="3909609" y="3404436"/>
              <a:chExt cx="93693" cy="432048"/>
            </a:xfrm>
          </p:grpSpPr>
          <p:cxnSp>
            <p:nvCxnSpPr>
              <p:cNvPr id="60" name="Přímá spojnice 59"/>
              <p:cNvCxnSpPr/>
              <p:nvPr/>
            </p:nvCxnSpPr>
            <p:spPr>
              <a:xfrm>
                <a:off x="3909609" y="3464646"/>
                <a:ext cx="0" cy="216024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Přímá spojnice 60"/>
              <p:cNvCxnSpPr/>
              <p:nvPr/>
            </p:nvCxnSpPr>
            <p:spPr>
              <a:xfrm>
                <a:off x="4003302" y="3404436"/>
                <a:ext cx="0" cy="432048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54" name="Přímá spojnice 53"/>
            <p:cNvCxnSpPr/>
            <p:nvPr/>
          </p:nvCxnSpPr>
          <p:spPr>
            <a:xfrm>
              <a:off x="3296222" y="5493649"/>
              <a:ext cx="0" cy="432048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nice 54"/>
            <p:cNvCxnSpPr/>
            <p:nvPr/>
          </p:nvCxnSpPr>
          <p:spPr>
            <a:xfrm>
              <a:off x="3440238" y="5493649"/>
              <a:ext cx="18002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>
              <a:off x="3530248" y="5398044"/>
              <a:ext cx="0" cy="165179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nice 56"/>
            <p:cNvCxnSpPr/>
            <p:nvPr/>
          </p:nvCxnSpPr>
          <p:spPr>
            <a:xfrm flipH="1">
              <a:off x="2712792" y="5398044"/>
              <a:ext cx="144016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>
              <a:stCxn id="47" idx="2"/>
            </p:cNvCxnSpPr>
            <p:nvPr/>
          </p:nvCxnSpPr>
          <p:spPr>
            <a:xfrm flipH="1">
              <a:off x="3300742" y="5671744"/>
              <a:ext cx="969077" cy="3851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Vývojový diagram: sumační spojení 73"/>
            <p:cNvSpPr/>
            <p:nvPr/>
          </p:nvSpPr>
          <p:spPr>
            <a:xfrm>
              <a:off x="2401784" y="4797152"/>
              <a:ext cx="311008" cy="288032"/>
            </a:xfrm>
            <a:prstGeom prst="flowChartSummingJunction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Vývojový diagram: sumační spojení 76"/>
            <p:cNvSpPr/>
            <p:nvPr/>
          </p:nvSpPr>
          <p:spPr>
            <a:xfrm>
              <a:off x="4833521" y="4930522"/>
              <a:ext cx="311008" cy="288032"/>
            </a:xfrm>
            <a:prstGeom prst="flowChartSummingJunction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9" name="Přímá spojnice 68"/>
            <p:cNvCxnSpPr>
              <a:endCxn id="77" idx="0"/>
            </p:cNvCxnSpPr>
            <p:nvPr/>
          </p:nvCxnSpPr>
          <p:spPr>
            <a:xfrm>
              <a:off x="4989025" y="4459874"/>
              <a:ext cx="0" cy="47064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Přímá spojnice 77"/>
            <p:cNvCxnSpPr>
              <a:endCxn id="74" idx="0"/>
            </p:cNvCxnSpPr>
            <p:nvPr/>
          </p:nvCxnSpPr>
          <p:spPr>
            <a:xfrm flipH="1">
              <a:off x="2557288" y="4459874"/>
              <a:ext cx="11488" cy="33727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7595732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188641"/>
            <a:ext cx="8229600" cy="720079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Elektrický </a:t>
            </a:r>
            <a:r>
              <a:rPr lang="cs-CZ" sz="2000" b="1" u="sng" dirty="0" smtClean="0">
                <a:solidFill>
                  <a:srgbClr val="0000FF"/>
                </a:solidFill>
              </a:rPr>
              <a:t>obvod</a:t>
            </a:r>
            <a:r>
              <a:rPr lang="cs-CZ" sz="2000" b="1" u="sng" dirty="0" smtClean="0">
                <a:solidFill>
                  <a:srgbClr val="0000FF"/>
                </a:solidFill>
              </a:rPr>
              <a:t>, </a:t>
            </a:r>
            <a:r>
              <a:rPr lang="cs-CZ" sz="2000" b="1" u="sng" dirty="0" smtClean="0">
                <a:solidFill>
                  <a:srgbClr val="0000FF"/>
                </a:solidFill>
              </a:rPr>
              <a:t>test – List </a:t>
            </a:r>
            <a:r>
              <a:rPr lang="cs-CZ" sz="2000" b="1" u="sng" dirty="0">
                <a:solidFill>
                  <a:srgbClr val="0000FF"/>
                </a:solidFill>
              </a:rPr>
              <a:t>5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692696"/>
            <a:ext cx="8229600" cy="597666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</a:t>
            </a:r>
            <a:r>
              <a:rPr lang="cs-CZ" sz="1600" b="1" u="sng" dirty="0" smtClean="0">
                <a:latin typeface="Calibri"/>
              </a:rPr>
              <a:t>       </a:t>
            </a:r>
            <a:r>
              <a:rPr lang="cs-CZ" sz="1600" b="1" u="sng" dirty="0" smtClean="0">
                <a:latin typeface="Calibri"/>
              </a:rPr>
              <a:t>Nabídka odpovědí</a:t>
            </a:r>
            <a:r>
              <a:rPr lang="cs-CZ" sz="2000" dirty="0" smtClean="0">
                <a:latin typeface="Calibri"/>
              </a:rPr>
              <a:t>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10</a:t>
            </a:r>
            <a:r>
              <a:rPr lang="cs-CZ" sz="2000" dirty="0" smtClean="0">
                <a:latin typeface="Calibri"/>
              </a:rPr>
              <a:t>.          Mezi tepelné elektrické                 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žehlička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spotřebiče nepatří :</a:t>
            </a:r>
            <a:r>
              <a:rPr lang="cs-CZ" sz="2000" b="1" dirty="0" smtClean="0">
                <a:latin typeface="Calibri"/>
              </a:rPr>
              <a:t>                                                    B  </a:t>
            </a:r>
            <a:r>
              <a:rPr lang="cs-CZ" sz="2000" dirty="0" smtClean="0">
                <a:latin typeface="Calibri"/>
              </a:rPr>
              <a:t>lednička</a:t>
            </a:r>
            <a:r>
              <a:rPr lang="cs-CZ" sz="2000" dirty="0" smtClean="0">
                <a:latin typeface="Calibri"/>
              </a:rPr>
              <a:t>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elektrický zvonek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D  </a:t>
            </a:r>
            <a:r>
              <a:rPr lang="cs-CZ" sz="2000" dirty="0" smtClean="0">
                <a:latin typeface="Calibri"/>
              </a:rPr>
              <a:t>vysoušeč vlasů</a:t>
            </a:r>
            <a:r>
              <a:rPr lang="cs-CZ" sz="2000" b="1" dirty="0" smtClean="0">
                <a:latin typeface="Calibri"/>
              </a:rPr>
              <a:t>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11</a:t>
            </a:r>
            <a:r>
              <a:rPr lang="cs-CZ" sz="2000" dirty="0" smtClean="0">
                <a:latin typeface="Calibri"/>
              </a:rPr>
              <a:t>.          Elektrický obvod se chrání       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voltmetrem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proti zkratu : </a:t>
            </a:r>
            <a:r>
              <a:rPr lang="cs-CZ" sz="2000" dirty="0" smtClean="0">
                <a:latin typeface="Calibri"/>
              </a:rPr>
              <a:t>                                                         </a:t>
            </a:r>
            <a:r>
              <a:rPr lang="cs-CZ" sz="2000" b="1" dirty="0" smtClean="0">
                <a:latin typeface="Calibri"/>
              </a:rPr>
              <a:t> B  </a:t>
            </a:r>
            <a:r>
              <a:rPr lang="cs-CZ" sz="2000" dirty="0" smtClean="0">
                <a:latin typeface="Calibri"/>
              </a:rPr>
              <a:t>jističem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ampérmetrem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větráčkem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457200" lvl="0" indent="-45720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AutoNum type="arabicPeriod" startAt="12"/>
            </a:pPr>
            <a:r>
              <a:rPr lang="cs-CZ" sz="2000" dirty="0" smtClean="0">
                <a:latin typeface="Calibri"/>
              </a:rPr>
              <a:t>         Elektrické napětí :      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značka I, jednotka V,</a:t>
            </a:r>
          </a:p>
          <a:p>
            <a:pPr marL="0" lvl="0" indent="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měříme ampérmetrem</a:t>
            </a:r>
          </a:p>
          <a:p>
            <a:pPr marL="0" lvl="0" indent="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značka I, jednotka A,</a:t>
            </a:r>
          </a:p>
          <a:p>
            <a:pPr marL="0" lvl="0" indent="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měříme voltmetrem</a:t>
            </a:r>
          </a:p>
          <a:p>
            <a:pPr marL="0" lvl="0" indent="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značka U, jednotka V,</a:t>
            </a:r>
          </a:p>
          <a:p>
            <a:pPr marL="0" lvl="0" indent="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měříme voltmetrem</a:t>
            </a:r>
          </a:p>
          <a:p>
            <a:pPr marL="0" lvl="0" indent="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značka U, jednotka A,</a:t>
            </a:r>
          </a:p>
          <a:p>
            <a:pPr marL="0" lvl="0" indent="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měříme voltmetrem</a:t>
            </a:r>
            <a:r>
              <a:rPr lang="cs-CZ" sz="1800" dirty="0" smtClean="0">
                <a:latin typeface="Calibri"/>
              </a:rPr>
              <a:t> 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042008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Elektrický obvod,</a:t>
            </a:r>
            <a:r>
              <a:rPr lang="cs-CZ" sz="2000" b="1" u="sng" dirty="0">
                <a:solidFill>
                  <a:srgbClr val="FF0000"/>
                </a:solidFill>
              </a:rPr>
              <a:t> </a:t>
            </a:r>
            <a:r>
              <a:rPr lang="cs-CZ" sz="2000" b="1" u="sng" dirty="0" smtClean="0">
                <a:solidFill>
                  <a:srgbClr val="FF0000"/>
                </a:solidFill>
              </a:rPr>
              <a:t>test </a:t>
            </a:r>
            <a:r>
              <a:rPr lang="cs-CZ" sz="2000" b="1" u="sng" dirty="0" smtClean="0">
                <a:solidFill>
                  <a:srgbClr val="FF0000"/>
                </a:solidFill>
              </a:rPr>
              <a:t>– řešení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052736"/>
            <a:ext cx="8229600" cy="5616624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u="sng" dirty="0" smtClean="0">
                <a:latin typeface="Calibri"/>
              </a:rPr>
              <a:t>Úkol    Správná odpověď                                                                  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1.    </a:t>
            </a:r>
            <a:r>
              <a:rPr lang="cs-CZ" sz="1800" dirty="0" smtClean="0">
                <a:latin typeface="Calibri"/>
              </a:rPr>
              <a:t>     </a:t>
            </a:r>
            <a:r>
              <a:rPr lang="cs-CZ" sz="1800" b="1" dirty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1 b.                                                                    </a:t>
            </a:r>
            <a:endParaRPr lang="cs-CZ" sz="18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2.   </a:t>
            </a:r>
            <a:r>
              <a:rPr lang="cs-CZ" sz="1800" b="1" dirty="0" smtClean="0">
                <a:latin typeface="Calibri"/>
              </a:rPr>
              <a:t> </a:t>
            </a:r>
            <a:r>
              <a:rPr lang="cs-CZ" sz="1800" b="1" dirty="0" smtClean="0">
                <a:latin typeface="Calibri"/>
              </a:rPr>
              <a:t>    B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                                                                    </a:t>
            </a:r>
            <a:endParaRPr lang="cs-CZ" sz="1800" dirty="0" smtClean="0">
              <a:solidFill>
                <a:srgbClr val="00B0F0"/>
              </a:solidFill>
              <a:latin typeface="Calibri"/>
            </a:endParaRP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3.    </a:t>
            </a:r>
            <a:r>
              <a:rPr lang="cs-CZ" sz="1800" dirty="0" smtClean="0">
                <a:latin typeface="Calibri"/>
              </a:rPr>
              <a:t>    </a:t>
            </a:r>
            <a:r>
              <a:rPr lang="cs-CZ" sz="1800" b="1" dirty="0" smtClean="0">
                <a:latin typeface="Calibri"/>
              </a:rPr>
              <a:t>A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4.  </a:t>
            </a:r>
            <a:r>
              <a:rPr lang="cs-CZ" sz="1800" dirty="0" smtClean="0">
                <a:latin typeface="Calibri"/>
              </a:rPr>
              <a:t>     </a:t>
            </a:r>
            <a:r>
              <a:rPr lang="cs-CZ" sz="1800" b="1" dirty="0" smtClean="0">
                <a:latin typeface="Calibri"/>
              </a:rPr>
              <a:t> </a:t>
            </a:r>
            <a:r>
              <a:rPr lang="cs-CZ" sz="1800" b="1" dirty="0" smtClean="0">
                <a:latin typeface="Calibri"/>
              </a:rPr>
              <a:t>A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 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5.  </a:t>
            </a:r>
            <a:r>
              <a:rPr lang="cs-CZ" sz="1800" dirty="0" smtClean="0">
                <a:latin typeface="Calibri"/>
              </a:rPr>
              <a:t>      </a:t>
            </a:r>
            <a:r>
              <a:rPr lang="cs-CZ" sz="1800" b="1" dirty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6.   </a:t>
            </a:r>
            <a:r>
              <a:rPr lang="cs-CZ" sz="1800" dirty="0" smtClean="0">
                <a:latin typeface="Calibri"/>
              </a:rPr>
              <a:t>     </a:t>
            </a:r>
            <a:r>
              <a:rPr lang="cs-CZ" sz="1800" b="1" dirty="0">
                <a:latin typeface="Calibri"/>
              </a:rPr>
              <a:t>C</a:t>
            </a:r>
            <a:r>
              <a:rPr lang="cs-CZ" sz="1800" b="1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7.    </a:t>
            </a:r>
            <a:r>
              <a:rPr lang="cs-CZ" sz="1800" dirty="0" smtClean="0">
                <a:latin typeface="Calibri"/>
              </a:rPr>
              <a:t>         </a:t>
            </a:r>
            <a:r>
              <a:rPr lang="cs-CZ" sz="1800" dirty="0">
                <a:latin typeface="Calibri"/>
              </a:rPr>
              <a:t>5</a:t>
            </a:r>
            <a:r>
              <a:rPr lang="cs-CZ" sz="1800" dirty="0" smtClean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b.</a:t>
            </a:r>
            <a:r>
              <a:rPr lang="cs-CZ" sz="1800" b="1" dirty="0" smtClean="0">
                <a:latin typeface="Calibri"/>
              </a:rPr>
              <a:t>  </a:t>
            </a:r>
            <a:r>
              <a:rPr lang="cs-CZ" sz="1800" dirty="0" smtClean="0">
                <a:latin typeface="Calibri"/>
              </a:rPr>
              <a:t>(</a:t>
            </a:r>
            <a:r>
              <a:rPr lang="cs-CZ" sz="1800" dirty="0" smtClean="0">
                <a:latin typeface="Calibri"/>
              </a:rPr>
              <a:t>v</a:t>
            </a:r>
            <a:r>
              <a:rPr lang="cs-CZ" sz="1800" dirty="0" smtClean="0">
                <a:latin typeface="Calibri"/>
              </a:rPr>
              <a:t>odní, tepelné, jaderné, větrné, solární)</a:t>
            </a:r>
            <a:endParaRPr lang="cs-CZ" sz="1800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8.    </a:t>
            </a:r>
            <a:r>
              <a:rPr lang="cs-CZ" sz="1800" dirty="0" smtClean="0">
                <a:latin typeface="Calibri"/>
              </a:rPr>
              <a:t>    </a:t>
            </a:r>
            <a:r>
              <a:rPr lang="cs-CZ" sz="1800" b="1" dirty="0" smtClean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9.    </a:t>
            </a:r>
            <a:r>
              <a:rPr lang="cs-CZ" sz="1800" dirty="0" smtClean="0">
                <a:latin typeface="Calibri"/>
              </a:rPr>
              <a:t>    </a:t>
            </a:r>
            <a:r>
              <a:rPr lang="cs-CZ" sz="1800" b="1" dirty="0" smtClean="0">
                <a:latin typeface="Calibri"/>
              </a:rPr>
              <a:t>D</a:t>
            </a:r>
            <a:r>
              <a:rPr lang="cs-CZ" sz="1800" dirty="0" smtClean="0">
                <a:latin typeface="Calibri"/>
              </a:rPr>
              <a:t>    </a:t>
            </a:r>
            <a:r>
              <a:rPr lang="cs-CZ" sz="1800" dirty="0" smtClean="0">
                <a:latin typeface="Calibri"/>
              </a:rPr>
              <a:t>1 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10.   </a:t>
            </a:r>
            <a:r>
              <a:rPr lang="cs-CZ" sz="1800" dirty="0" smtClean="0">
                <a:latin typeface="Calibri"/>
              </a:rPr>
              <a:t>     </a:t>
            </a:r>
            <a:r>
              <a:rPr lang="cs-CZ" sz="1800" b="1" dirty="0" smtClean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  1 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11.    </a:t>
            </a:r>
            <a:r>
              <a:rPr lang="cs-CZ" sz="1800" dirty="0" smtClean="0">
                <a:latin typeface="Calibri"/>
              </a:rPr>
              <a:t>    </a:t>
            </a:r>
            <a:r>
              <a:rPr lang="cs-CZ" sz="1800" b="1" dirty="0" smtClean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  </a:t>
            </a:r>
            <a:r>
              <a:rPr lang="cs-CZ" sz="1800" dirty="0" smtClean="0">
                <a:latin typeface="Calibri"/>
              </a:rPr>
              <a:t>1 b.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12.  </a:t>
            </a:r>
            <a:r>
              <a:rPr lang="cs-CZ" sz="1800" dirty="0" smtClean="0">
                <a:latin typeface="Calibri"/>
              </a:rPr>
              <a:t>      </a:t>
            </a:r>
            <a:r>
              <a:rPr lang="cs-CZ" sz="1800" b="1" dirty="0" smtClean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  </a:t>
            </a:r>
            <a:r>
              <a:rPr lang="cs-CZ" sz="1800" dirty="0">
                <a:latin typeface="Calibri"/>
              </a:rPr>
              <a:t>1</a:t>
            </a:r>
            <a:r>
              <a:rPr lang="cs-CZ" sz="1800" dirty="0" smtClean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b.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</a:t>
            </a:r>
            <a:r>
              <a:rPr lang="cs-CZ" sz="2000" dirty="0" smtClean="0">
                <a:latin typeface="Calibri"/>
              </a:rPr>
              <a:t>                                                 </a:t>
            </a:r>
            <a:endParaRPr lang="cs-CZ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902351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Elektrický obvod, </a:t>
            </a:r>
            <a:r>
              <a:rPr lang="cs-CZ" sz="2000" b="1" u="sng" dirty="0" smtClean="0">
                <a:solidFill>
                  <a:srgbClr val="FF0000"/>
                </a:solidFill>
              </a:rPr>
              <a:t>test </a:t>
            </a:r>
            <a:r>
              <a:rPr lang="cs-CZ" sz="2000" b="1" u="sng" dirty="0" smtClean="0">
                <a:solidFill>
                  <a:srgbClr val="FF0000"/>
                </a:solidFill>
              </a:rPr>
              <a:t>– návrh hodnocení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196752"/>
            <a:ext cx="8229600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u="sng" dirty="0">
                <a:latin typeface="Calibri"/>
              </a:rPr>
              <a:t> </a:t>
            </a:r>
            <a:r>
              <a:rPr lang="cs-CZ" sz="2000" b="1" u="sng" dirty="0" smtClean="0">
                <a:latin typeface="Calibri"/>
              </a:rPr>
              <a:t>          Počet bodů            známka</a:t>
            </a:r>
            <a:r>
              <a:rPr lang="cs-CZ" sz="2000" b="1" u="sng" dirty="0" smtClean="0">
                <a:latin typeface="Calibri"/>
              </a:rPr>
              <a:t>                                                  </a:t>
            </a:r>
            <a:endParaRPr lang="cs-CZ" sz="20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</a:t>
            </a:r>
            <a:r>
              <a:rPr lang="cs-CZ" sz="2000" dirty="0" smtClean="0">
                <a:latin typeface="Calibri"/>
              </a:rPr>
              <a:t>16 </a:t>
            </a:r>
            <a:r>
              <a:rPr lang="cs-CZ" sz="2000" dirty="0" smtClean="0">
                <a:latin typeface="Calibri"/>
              </a:rPr>
              <a:t>b. –  </a:t>
            </a:r>
            <a:r>
              <a:rPr lang="cs-CZ" sz="2000" dirty="0" smtClean="0">
                <a:latin typeface="Calibri"/>
              </a:rPr>
              <a:t>14 </a:t>
            </a:r>
            <a:r>
              <a:rPr lang="cs-CZ" sz="2000" dirty="0" smtClean="0">
                <a:latin typeface="Calibri"/>
              </a:rPr>
              <a:t>b.        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1</a:t>
            </a: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13 </a:t>
            </a:r>
            <a:r>
              <a:rPr lang="cs-CZ" sz="2000" dirty="0">
                <a:latin typeface="Calibri"/>
              </a:rPr>
              <a:t>b. </a:t>
            </a:r>
            <a:r>
              <a:rPr lang="cs-CZ" sz="2000" dirty="0" smtClean="0">
                <a:latin typeface="Calibri"/>
              </a:rPr>
              <a:t>–  </a:t>
            </a:r>
            <a:r>
              <a:rPr lang="cs-CZ" sz="2000" dirty="0" smtClean="0">
                <a:latin typeface="Calibri"/>
              </a:rPr>
              <a:t>12  </a:t>
            </a:r>
            <a:r>
              <a:rPr lang="cs-CZ" sz="2000" dirty="0">
                <a:latin typeface="Calibri"/>
              </a:rPr>
              <a:t>b. </a:t>
            </a:r>
            <a:r>
              <a:rPr lang="cs-CZ" sz="2000" b="1" dirty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     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2  </a:t>
            </a:r>
            <a:r>
              <a:rPr lang="cs-CZ" sz="2000" b="1" dirty="0" smtClean="0">
                <a:latin typeface="Calibri"/>
              </a:rPr>
              <a:t>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</a:t>
            </a:r>
            <a:r>
              <a:rPr lang="cs-CZ" sz="2000" dirty="0" smtClean="0">
                <a:latin typeface="Calibri"/>
              </a:rPr>
              <a:t>11 </a:t>
            </a:r>
            <a:r>
              <a:rPr lang="cs-CZ" sz="2000" dirty="0" smtClean="0">
                <a:latin typeface="Calibri"/>
              </a:rPr>
              <a:t>b. –  </a:t>
            </a:r>
            <a:r>
              <a:rPr lang="cs-CZ" sz="2000" dirty="0" smtClean="0">
                <a:latin typeface="Calibri"/>
              </a:rPr>
              <a:t> 7  </a:t>
            </a:r>
            <a:r>
              <a:rPr lang="cs-CZ" sz="2000" dirty="0" smtClean="0">
                <a:latin typeface="Calibri"/>
              </a:rPr>
              <a:t>b.</a:t>
            </a:r>
            <a:r>
              <a:rPr lang="cs-CZ" sz="2000" b="1" dirty="0" smtClean="0">
                <a:latin typeface="Calibri"/>
              </a:rPr>
              <a:t>        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3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</a:t>
            </a:r>
            <a:r>
              <a:rPr lang="cs-CZ" sz="2000" dirty="0" smtClean="0">
                <a:latin typeface="Calibri"/>
              </a:rPr>
              <a:t>6 </a:t>
            </a:r>
            <a:r>
              <a:rPr lang="cs-CZ" sz="2000" dirty="0" smtClean="0">
                <a:latin typeface="Calibri"/>
              </a:rPr>
              <a:t>b. –  </a:t>
            </a:r>
            <a:r>
              <a:rPr lang="cs-CZ" sz="2000" dirty="0" smtClean="0">
                <a:latin typeface="Calibri"/>
              </a:rPr>
              <a:t> 4  </a:t>
            </a:r>
            <a:r>
              <a:rPr lang="cs-CZ" sz="2000" dirty="0" smtClean="0">
                <a:latin typeface="Calibri"/>
              </a:rPr>
              <a:t>b.        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4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</a:t>
            </a:r>
            <a:r>
              <a:rPr lang="cs-CZ" sz="2000" dirty="0" smtClean="0">
                <a:latin typeface="Calibri"/>
              </a:rPr>
              <a:t>3 </a:t>
            </a:r>
            <a:r>
              <a:rPr lang="cs-CZ" sz="2000" dirty="0" smtClean="0">
                <a:latin typeface="Calibri"/>
              </a:rPr>
              <a:t>b. –  0  b.  </a:t>
            </a:r>
            <a:r>
              <a:rPr lang="cs-CZ" sz="2000" b="1" dirty="0" smtClean="0">
                <a:latin typeface="Calibri"/>
              </a:rPr>
              <a:t>       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5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084816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08000" indent="0">
              <a:buNone/>
            </a:pPr>
            <a:r>
              <a:rPr lang="cs-CZ" dirty="0" smtClean="0"/>
              <a:t>   </a:t>
            </a:r>
          </a:p>
          <a:p>
            <a:r>
              <a:rPr lang="cs-CZ" sz="2800" dirty="0" smtClean="0"/>
              <a:t>Archiv </a:t>
            </a:r>
            <a:r>
              <a:rPr lang="cs-CZ" sz="2800" dirty="0" smtClean="0"/>
              <a:t>autora</a:t>
            </a:r>
          </a:p>
          <a:p>
            <a:pPr marL="108000" indent="0">
              <a:buNone/>
            </a:pPr>
            <a:r>
              <a:rPr lang="cs-CZ" sz="2800" dirty="0" smtClean="0"/>
              <a:t>.  </a:t>
            </a:r>
            <a:r>
              <a:rPr lang="cs-CZ" sz="2800" dirty="0" err="1"/>
              <a:t>Ilustrace:office.microsoft.com</a:t>
            </a:r>
            <a:endParaRPr lang="cs-CZ" sz="2800" dirty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38099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1292</TotalTime>
  <Words>747</Words>
  <Application>Microsoft Office PowerPoint</Application>
  <PresentationFormat>Předvádění na obrazovce (4:3)</PresentationFormat>
  <Paragraphs>152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Elektrický obvod, test – List 1 </vt:lpstr>
      <vt:lpstr>Elektrický obvod, test – List 2</vt:lpstr>
      <vt:lpstr>Elektrický obvod, test – List 3</vt:lpstr>
      <vt:lpstr>Elektrický obvod, test – List 4</vt:lpstr>
      <vt:lpstr>Elektrický obvod, test – List 5</vt:lpstr>
      <vt:lpstr>Elektrický obvod, test – řešení</vt:lpstr>
      <vt:lpstr>Elektrický obvod, test – návrh hodnocení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Uživatel</cp:lastModifiedBy>
  <cp:revision>115</cp:revision>
  <dcterms:created xsi:type="dcterms:W3CDTF">2012-06-01T22:10:47Z</dcterms:created>
  <dcterms:modified xsi:type="dcterms:W3CDTF">2013-02-25T21:34:43Z</dcterms:modified>
</cp:coreProperties>
</file>