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3"/>
  </p:notesMasterIdLst>
  <p:sldIdLst>
    <p:sldId id="270" r:id="rId3"/>
    <p:sldId id="271" r:id="rId4"/>
    <p:sldId id="256" r:id="rId5"/>
    <p:sldId id="265" r:id="rId6"/>
    <p:sldId id="266" r:id="rId7"/>
    <p:sldId id="261" r:id="rId8"/>
    <p:sldId id="267" r:id="rId9"/>
    <p:sldId id="268" r:id="rId10"/>
    <p:sldId id="269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VY_52_INOVACE_03_Rychlost rovnoměrného pohybu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Rychlost rovnoměrného pohybu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CFEE59B-3DB8-402C-8AB3-A596C84C7D0B}" type="presOf" srcId="{445C7998-7549-48B0-BD68-D4F0167F02E5}" destId="{BC35EE03-4121-4EF9-923D-7CB6D30D358D}" srcOrd="0" destOrd="0" presId="urn:microsoft.com/office/officeart/2005/8/layout/target3"/>
    <dgm:cxn modelId="{0940E142-6936-41AD-A780-00957530377D}" type="presOf" srcId="{445C7998-7549-48B0-BD68-D4F0167F02E5}" destId="{4D19AB04-24FA-40C2-B203-52AE3D15E171}" srcOrd="1" destOrd="0" presId="urn:microsoft.com/office/officeart/2005/8/layout/target3"/>
    <dgm:cxn modelId="{FEE5E2E0-4003-4718-940B-088E5607BCFB}" type="presOf" srcId="{C73C7642-F245-4585-8F88-243F9FAEF6CA}" destId="{AA41A67C-3D3F-4AE9-9E0F-5D7F7BB2E741}" srcOrd="1" destOrd="0" presId="urn:microsoft.com/office/officeart/2005/8/layout/target3"/>
    <dgm:cxn modelId="{D367C05A-52E5-4CD4-946E-52F14259FC14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C9B3EE7-20CE-4F9F-A0B8-2C6EA9949D6C}" type="presOf" srcId="{C73C7642-F245-4585-8F88-243F9FAEF6CA}" destId="{97289DF2-90F4-4EC2-A9FC-633B00BAB610}" srcOrd="0" destOrd="0" presId="urn:microsoft.com/office/officeart/2005/8/layout/target3"/>
    <dgm:cxn modelId="{0FAF053A-8EEC-4A09-A2C3-4E0F0339B118}" type="presOf" srcId="{019433A1-1324-4DE1-9E6F-32B851095F74}" destId="{E7297F21-D4FD-4A41-AE58-814D01A6B5E7}" srcOrd="1" destOrd="0" presId="urn:microsoft.com/office/officeart/2005/8/layout/target3"/>
    <dgm:cxn modelId="{60C397B8-6310-42D3-9CB1-E50685AD8E14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6BF8275-F70C-4A2D-B57F-D6B8545547F5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B41A065-F855-43C4-BE3D-147C48FAB351}" type="presOf" srcId="{019433A1-1324-4DE1-9E6F-32B851095F74}" destId="{A3817367-F2BC-482F-8832-FA00B51DCCF3}" srcOrd="0" destOrd="0" presId="urn:microsoft.com/office/officeart/2005/8/layout/target3"/>
    <dgm:cxn modelId="{1AC965AF-1D25-4AA5-B2F2-7D7781485008}" type="presOf" srcId="{FBBFC3EA-9D9D-4F3A-BEA6-9C2C0E46BF20}" destId="{832BF48F-0145-4429-9E02-8FCA946CCE9E}" srcOrd="1" destOrd="0" presId="urn:microsoft.com/office/officeart/2005/8/layout/target3"/>
    <dgm:cxn modelId="{0B86555C-F367-43EA-B004-11EB2B8BBDCA}" type="presOf" srcId="{39F8B381-5807-488E-AC22-73DD4140ED4A}" destId="{71045F8C-00FA-488E-A7BD-E2E6753D979D}" srcOrd="0" destOrd="0" presId="urn:microsoft.com/office/officeart/2005/8/layout/target3"/>
    <dgm:cxn modelId="{B27D37B7-28AB-4340-B482-F700CCF8A844}" type="presOf" srcId="{EBC41103-E2E5-4D48-9B4B-425520D3D098}" destId="{F969C235-9271-4D34-B740-D627A121CAD0}" srcOrd="1" destOrd="0" presId="urn:microsoft.com/office/officeart/2005/8/layout/target3"/>
    <dgm:cxn modelId="{690FFFBD-B4B0-415C-A17A-40C2017A75B2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B6A93B-EF58-4339-9F8F-FB5192A991C0}" type="presParOf" srcId="{71045F8C-00FA-488E-A7BD-E2E6753D979D}" destId="{3577EC6B-C980-4F34-8C69-4365E7B8FC8C}" srcOrd="0" destOrd="0" presId="urn:microsoft.com/office/officeart/2005/8/layout/target3"/>
    <dgm:cxn modelId="{A29F2BA7-1FD6-488E-8F95-9C5CF6677DCC}" type="presParOf" srcId="{71045F8C-00FA-488E-A7BD-E2E6753D979D}" destId="{6940EB87-DC1D-4BC3-9408-9AC2E1FFC039}" srcOrd="1" destOrd="0" presId="urn:microsoft.com/office/officeart/2005/8/layout/target3"/>
    <dgm:cxn modelId="{151C16D1-0D2B-413A-96DB-381407965CD4}" type="presParOf" srcId="{71045F8C-00FA-488E-A7BD-E2E6753D979D}" destId="{BC35EE03-4121-4EF9-923D-7CB6D30D358D}" srcOrd="2" destOrd="0" presId="urn:microsoft.com/office/officeart/2005/8/layout/target3"/>
    <dgm:cxn modelId="{A03BB8BD-AEB2-4FF3-8B3F-EAE11E850769}" type="presParOf" srcId="{71045F8C-00FA-488E-A7BD-E2E6753D979D}" destId="{C95EEA27-3CBF-4645-A92D-9D8AF5C1CBFC}" srcOrd="3" destOrd="0" presId="urn:microsoft.com/office/officeart/2005/8/layout/target3"/>
    <dgm:cxn modelId="{1E11DF7A-D2F2-4FDC-B94C-A7EEB5D456B9}" type="presParOf" srcId="{71045F8C-00FA-488E-A7BD-E2E6753D979D}" destId="{851BB866-B6AE-4566-893F-4C635BA974FC}" srcOrd="4" destOrd="0" presId="urn:microsoft.com/office/officeart/2005/8/layout/target3"/>
    <dgm:cxn modelId="{0AEFA0CC-2A2A-4798-9CFB-E3508C510144}" type="presParOf" srcId="{71045F8C-00FA-488E-A7BD-E2E6753D979D}" destId="{643EA938-EDE0-4533-ACCC-D2BD6F3A527C}" srcOrd="5" destOrd="0" presId="urn:microsoft.com/office/officeart/2005/8/layout/target3"/>
    <dgm:cxn modelId="{C0745C4C-DE8E-409B-88D9-EEC90FAE4BA4}" type="presParOf" srcId="{71045F8C-00FA-488E-A7BD-E2E6753D979D}" destId="{92F31B18-D66D-4CC7-89B9-378928DE877D}" srcOrd="6" destOrd="0" presId="urn:microsoft.com/office/officeart/2005/8/layout/target3"/>
    <dgm:cxn modelId="{FA492205-1ECC-4548-8DC1-86EBF0F99E34}" type="presParOf" srcId="{71045F8C-00FA-488E-A7BD-E2E6753D979D}" destId="{902074E1-B931-4618-97F1-FADBE82E9C3C}" srcOrd="7" destOrd="0" presId="urn:microsoft.com/office/officeart/2005/8/layout/target3"/>
    <dgm:cxn modelId="{0FCA3716-2354-45BF-9103-1DC0E327EEC1}" type="presParOf" srcId="{71045F8C-00FA-488E-A7BD-E2E6753D979D}" destId="{A3817367-F2BC-482F-8832-FA00B51DCCF3}" srcOrd="8" destOrd="0" presId="urn:microsoft.com/office/officeart/2005/8/layout/target3"/>
    <dgm:cxn modelId="{7B0BD5DF-D58E-428E-B3F4-9438B56D1513}" type="presParOf" srcId="{71045F8C-00FA-488E-A7BD-E2E6753D979D}" destId="{626ABFF6-56C8-4386-B662-68EC364EED9D}" srcOrd="9" destOrd="0" presId="urn:microsoft.com/office/officeart/2005/8/layout/target3"/>
    <dgm:cxn modelId="{C02242D8-F2B0-4AEC-893C-50D26B3AB849}" type="presParOf" srcId="{71045F8C-00FA-488E-A7BD-E2E6753D979D}" destId="{6DB11F1C-D028-4800-9625-6611CA9DE6D4}" srcOrd="10" destOrd="0" presId="urn:microsoft.com/office/officeart/2005/8/layout/target3"/>
    <dgm:cxn modelId="{02E47C80-B205-4308-8A64-DBA68F03C01B}" type="presParOf" srcId="{71045F8C-00FA-488E-A7BD-E2E6753D979D}" destId="{CDED6FE3-AD8F-4ACC-B6B8-710EDDD97598}" srcOrd="11" destOrd="0" presId="urn:microsoft.com/office/officeart/2005/8/layout/target3"/>
    <dgm:cxn modelId="{A42F57B1-7C4A-494B-891D-1533F4FD9F24}" type="presParOf" srcId="{71045F8C-00FA-488E-A7BD-E2E6753D979D}" destId="{397AC6D7-84A6-4150-958F-83C92D9ACF38}" srcOrd="12" destOrd="0" presId="urn:microsoft.com/office/officeart/2005/8/layout/target3"/>
    <dgm:cxn modelId="{5B31C896-BAED-4607-951C-58C46689A685}" type="presParOf" srcId="{71045F8C-00FA-488E-A7BD-E2E6753D979D}" destId="{D7419528-33A6-416D-9E64-B3F7915C5149}" srcOrd="13" destOrd="0" presId="urn:microsoft.com/office/officeart/2005/8/layout/target3"/>
    <dgm:cxn modelId="{59372607-8360-4B5E-9714-D8BF9A84F752}" type="presParOf" srcId="{71045F8C-00FA-488E-A7BD-E2E6753D979D}" destId="{97289DF2-90F4-4EC2-A9FC-633B00BAB610}" srcOrd="14" destOrd="0" presId="urn:microsoft.com/office/officeart/2005/8/layout/target3"/>
    <dgm:cxn modelId="{423FFC06-3F1A-49A8-9BE4-E1B92D1ACBE5}" type="presParOf" srcId="{71045F8C-00FA-488E-A7BD-E2E6753D979D}" destId="{234EBA9D-95B4-4C20-A84E-6F65F1085DC6}" srcOrd="15" destOrd="0" presId="urn:microsoft.com/office/officeart/2005/8/layout/target3"/>
    <dgm:cxn modelId="{591F40F6-F343-40E2-A2B8-69BF1DF053F8}" type="presParOf" srcId="{71045F8C-00FA-488E-A7BD-E2E6753D979D}" destId="{12255512-213F-41DF-90A6-8B4CD74A2B52}" srcOrd="16" destOrd="0" presId="urn:microsoft.com/office/officeart/2005/8/layout/target3"/>
    <dgm:cxn modelId="{992C1654-23F9-4C9E-BFB1-9B712CAD9DE6}" type="presParOf" srcId="{71045F8C-00FA-488E-A7BD-E2E6753D979D}" destId="{50C2F88D-8688-44C2-A854-691F34009D3B}" srcOrd="17" destOrd="0" presId="urn:microsoft.com/office/officeart/2005/8/layout/target3"/>
    <dgm:cxn modelId="{7E70021B-EB08-461C-9CC0-9A63AACF733E}" type="presParOf" srcId="{71045F8C-00FA-488E-A7BD-E2E6753D979D}" destId="{4D19AB04-24FA-40C2-B203-52AE3D15E171}" srcOrd="18" destOrd="0" presId="urn:microsoft.com/office/officeart/2005/8/layout/target3"/>
    <dgm:cxn modelId="{682B5D4D-A854-4ED8-8B3D-B74735E86660}" type="presParOf" srcId="{71045F8C-00FA-488E-A7BD-E2E6753D979D}" destId="{832BF48F-0145-4429-9E02-8FCA946CCE9E}" srcOrd="19" destOrd="0" presId="urn:microsoft.com/office/officeart/2005/8/layout/target3"/>
    <dgm:cxn modelId="{0007FC94-1ACA-438B-829F-6D2010950808}" type="presParOf" srcId="{71045F8C-00FA-488E-A7BD-E2E6753D979D}" destId="{E7297F21-D4FD-4A41-AE58-814D01A6B5E7}" srcOrd="20" destOrd="0" presId="urn:microsoft.com/office/officeart/2005/8/layout/target3"/>
    <dgm:cxn modelId="{B81E5911-20C4-4D0E-8292-0CD497B356F0}" type="presParOf" srcId="{71045F8C-00FA-488E-A7BD-E2E6753D979D}" destId="{F69A1436-182C-465B-AD7F-FE48E0C090C1}" srcOrd="21" destOrd="0" presId="urn:microsoft.com/office/officeart/2005/8/layout/target3"/>
    <dgm:cxn modelId="{35393442-2DEC-4B60-B178-2DD97E002D53}" type="presParOf" srcId="{71045F8C-00FA-488E-A7BD-E2E6753D979D}" destId="{AA41A67C-3D3F-4AE9-9E0F-5D7F7BB2E741}" srcOrd="22" destOrd="0" presId="urn:microsoft.com/office/officeart/2005/8/layout/target3"/>
    <dgm:cxn modelId="{020C60C6-7CC0-44B0-B44D-A4BD1D090FA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VY_52_INOVACE_03_Rychlost rovnoměrného pohybu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Rychlost rovnoměrného pohybu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205080-8C8B-4F4A-AB7E-7276FFA3AE83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DCF1D-4B68-4D0A-A59B-D87DF95830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185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466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18 km/h; 32,4 km/h; 40 m/s; 15 m/s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390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90 km/h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6443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3 km; 4 minuty  10s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DCF1D-4B68-4D0A-A59B-D87DF958300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509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9165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886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935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4268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266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7147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8166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8601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0059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1688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778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CB013B-3CFC-48AF-9EE2-D20B205CFD6B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0F045-16EB-45DA-A132-31AC3F6130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10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601470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32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873214"/>
              </p:ext>
            </p:extLst>
          </p:nvPr>
        </p:nvGraphicFramePr>
        <p:xfrm>
          <a:off x="1524000" y="1397000"/>
          <a:ext cx="6096000" cy="239268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</a:t>
                      </a:r>
                      <a:r>
                        <a:rPr lang="cs-CZ" baseline="0" dirty="0" smtClean="0"/>
                        <a:t>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/kalkulačka/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výklad a procvičení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------------------------------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6309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2708920"/>
            <a:ext cx="6480720" cy="1702160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/>
              <a:t>Rychlost </a:t>
            </a:r>
            <a:br>
              <a:rPr lang="cs-CZ" sz="4400" b="1" dirty="0" smtClean="0"/>
            </a:br>
            <a:r>
              <a:rPr lang="cs-CZ" sz="4400" b="1" dirty="0" smtClean="0"/>
              <a:t>rovnoměrného pohybu</a:t>
            </a:r>
            <a:endParaRPr lang="cs-CZ" sz="4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7. ročník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9187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28944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budeme ve fyzice chápat pojem rychlost?</a:t>
            </a:r>
          </a:p>
          <a:p>
            <a:endParaRPr lang="cs-CZ" sz="2800" dirty="0"/>
          </a:p>
          <a:p>
            <a:r>
              <a:rPr lang="cs-CZ" sz="2800" dirty="0" smtClean="0"/>
              <a:t>Proč říkáme, že někdo jede rychleji a jiný pomaleji?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3699125"/>
              </p:ext>
            </p:extLst>
          </p:nvPr>
        </p:nvGraphicFramePr>
        <p:xfrm>
          <a:off x="719572" y="2636912"/>
          <a:ext cx="7506113" cy="288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4340"/>
                <a:gridCol w="1883093"/>
                <a:gridCol w="1874340"/>
                <a:gridCol w="1874340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TĚLESO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DRÁHA  s ( m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  ČAS t  ( s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dráha</a:t>
                      </a:r>
                      <a:r>
                        <a:rPr lang="cs-CZ" baseline="0" dirty="0" smtClean="0"/>
                        <a:t> za 1 s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cyklista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m/s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vlak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m/s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nákladní auto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m/s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624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dirty="0" smtClean="0"/>
                  <a:t>    Udává dráhu za 1 sekundu nebo 1 hodinu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Značka: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 v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Vzorec pro výpočet: </a:t>
                </a:r>
              </a:p>
              <a:p>
                <a:pPr marL="457200" lvl="1" indent="0">
                  <a:buNone/>
                </a:pPr>
                <a:r>
                  <a:rPr lang="cs-CZ" sz="3600" b="1" dirty="0" smtClean="0"/>
                  <a:t>                         </a:t>
                </a:r>
                <a:r>
                  <a:rPr lang="cs-CZ" sz="3600" b="1" dirty="0" smtClean="0">
                    <a:solidFill>
                      <a:srgbClr val="FF0000"/>
                    </a:solidFill>
                  </a:rPr>
                  <a:t>v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𝒔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   </a:t>
                </a:r>
              </a:p>
              <a:p>
                <a:pPr marL="457200" lvl="1" indent="0">
                  <a:buNone/>
                </a:pPr>
                <a:endParaRPr lang="cs-CZ" b="1" dirty="0" smtClean="0"/>
              </a:p>
              <a:p>
                <a:pPr marL="457200" lvl="1" indent="0">
                  <a:buNone/>
                </a:pPr>
                <a:r>
                  <a:rPr lang="cs-CZ" sz="2800" dirty="0" smtClean="0"/>
                  <a:t>Jednotky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      1 m/s, 1 km/h, 1 km/s</a:t>
                </a:r>
              </a:p>
              <a:p>
                <a:pPr marL="457200" lvl="1" indent="0">
                  <a:buNone/>
                </a:pPr>
                <a:endParaRPr lang="cs-CZ" sz="2800" dirty="0" smtClean="0">
                  <a:solidFill>
                    <a:srgbClr val="FF0000"/>
                  </a:solidFill>
                </a:endParaRPr>
              </a:p>
              <a:p>
                <a:pPr marL="457200" lvl="1" indent="0">
                  <a:buNone/>
                </a:pPr>
                <a:r>
                  <a:rPr lang="cs-CZ" sz="2800" dirty="0" smtClean="0"/>
                  <a:t>Převodní vztah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1 m/s = 3,6 km/h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348" b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5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8229600" cy="1600200"/>
          </a:xfrm>
        </p:spPr>
        <p:txBody>
          <a:bodyPr/>
          <a:lstStyle/>
          <a:p>
            <a:pPr lvl="0" algn="l"/>
            <a:r>
              <a:rPr lang="cs-CZ" dirty="0" smtClean="0">
                <a:effectLst/>
              </a:rPr>
              <a:t>Procvičení: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5 m/s =                    km/h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         9 m/s =                    km/h</a:t>
            </a:r>
          </a:p>
          <a:p>
            <a:pPr marL="0" indent="0">
              <a:buNone/>
            </a:pPr>
            <a:endParaRPr lang="cs-CZ" sz="28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   144 km/h =                    m/s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     54 km/h =                   m/s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Krejsová\AppData\Local\Microsoft\Windows\Temporary Internet Files\Content.IE5\S7687CZ2\MC9004324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08720"/>
            <a:ext cx="247147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676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980728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Rychlík z Prahy do Plzně jede v určitém úseku rovnoměrným pohybem. Tento úsek je dlouhý 15kilometrů a rychlík jej urazí za 10 minut. Jakou rychlostí se pohybuje?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521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rejsová\AppData\Local\Microsoft\Windows\Temporary Internet Files\Content.IE5\BX2HWUX3\MP9004385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4521">
            <a:off x="1088267" y="4273543"/>
            <a:ext cx="2676547" cy="200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vztahy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704685" y="3861048"/>
                <a:ext cx="5373587" cy="12040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dirty="0" smtClean="0">
                    <a:latin typeface="Cambria Math" pitchFamily="18" charset="0"/>
                    <a:ea typeface="Cambria Math" pitchFamily="18" charset="0"/>
                  </a:rPr>
                  <a:t>        čas          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5400" i="1">
                            <a:latin typeface="Cambria Math" pitchFamily="18" charset="0"/>
                            <a:ea typeface="Cambria Math" pitchFamily="18" charset="0"/>
                          </a:rPr>
                          <m:t>𝑠</m:t>
                        </m:r>
                      </m:num>
                      <m:den>
                        <m:r>
                          <a:rPr lang="cs-CZ" sz="5400" i="1">
                            <a:latin typeface="Cambria Math" pitchFamily="18" charset="0"/>
                            <a:ea typeface="Cambria Math" pitchFamily="18" charset="0"/>
                          </a:rPr>
                          <m:t>𝑣</m:t>
                        </m:r>
                      </m:den>
                    </m:f>
                  </m:oMath>
                </a14:m>
                <a:endParaRPr lang="cs-CZ" sz="5400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685" y="3861048"/>
                <a:ext cx="5373587" cy="1204048"/>
              </a:xfrm>
              <a:prstGeom prst="rect">
                <a:avLst/>
              </a:prstGeom>
              <a:blipFill rotWithShape="1">
                <a:blip r:embed="rId3"/>
                <a:stretch>
                  <a:fillRect t="-7071"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691680" y="2204864"/>
            <a:ext cx="5834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Cambria Math" pitchFamily="18" charset="0"/>
                <a:ea typeface="Cambria Math" pitchFamily="18" charset="0"/>
              </a:rPr>
              <a:t>      dráha         s = v ∙ t</a:t>
            </a:r>
            <a:endParaRPr lang="cs-CZ" sz="4800" dirty="0"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7" name="Šipka ve tvaru U 6"/>
          <p:cNvSpPr/>
          <p:nvPr/>
        </p:nvSpPr>
        <p:spPr>
          <a:xfrm rot="18664512">
            <a:off x="640063" y="2080302"/>
            <a:ext cx="1368152" cy="1080120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00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6947" y="1151745"/>
            <a:ext cx="83503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Motocykl jel po dobu 6 minut rychlostí 30 km/h.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Jakou dráhu ujel?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2024" y="3603891"/>
            <a:ext cx="848020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2. Katka jela na kole rovnoměrným pohybem </a:t>
            </a:r>
          </a:p>
          <a:p>
            <a:r>
              <a:rPr lang="cs-CZ" sz="2800" dirty="0" smtClean="0"/>
              <a:t>    rychlostí 4 m/s. Urči dobu, za kterou by ujela 1km.</a:t>
            </a:r>
            <a:endParaRPr lang="cs-CZ" sz="2800" dirty="0"/>
          </a:p>
        </p:txBody>
      </p:sp>
      <p:pic>
        <p:nvPicPr>
          <p:cNvPr id="2052" name="Picture 4" descr="C:\Users\Krejsová\AppData\Local\Microsoft\Windows\Temporary Internet Files\Content.IE5\DZT9SFDF\MC900311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69" y="2016516"/>
            <a:ext cx="1242125" cy="158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rejsová\AppData\Local\Microsoft\Windows\Temporary Internet Files\Content.IE5\8XSBF7KV\MP9003875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97152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70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Ilustrace, fotografie: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7554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186</TotalTime>
  <Words>314</Words>
  <Application>Microsoft Office PowerPoint</Application>
  <PresentationFormat>Předvádění na obrazovce (4:3)</PresentationFormat>
  <Paragraphs>73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systému Office</vt:lpstr>
      <vt:lpstr>Prezentace aplikace PowerPoint</vt:lpstr>
      <vt:lpstr>Anotace</vt:lpstr>
      <vt:lpstr>Rychlost  rovnoměrného pohybu</vt:lpstr>
      <vt:lpstr>Prezentace aplikace PowerPoint</vt:lpstr>
      <vt:lpstr>RYCHLOST</vt:lpstr>
      <vt:lpstr>Procvičení: </vt:lpstr>
      <vt:lpstr>Prezentace aplikace PowerPoint</vt:lpstr>
      <vt:lpstr>Další vztahy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Opakovací test</dc:title>
  <dc:creator>Krejsová</dc:creator>
  <cp:lastModifiedBy>Krejsová</cp:lastModifiedBy>
  <cp:revision>25</cp:revision>
  <dcterms:created xsi:type="dcterms:W3CDTF">2011-09-26T20:29:32Z</dcterms:created>
  <dcterms:modified xsi:type="dcterms:W3CDTF">2012-03-06T21:09:11Z</dcterms:modified>
</cp:coreProperties>
</file>