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13"/>
  </p:notesMasterIdLst>
  <p:sldIdLst>
    <p:sldId id="256" r:id="rId2"/>
    <p:sldId id="263" r:id="rId3"/>
    <p:sldId id="261" r:id="rId4"/>
    <p:sldId id="265" r:id="rId5"/>
    <p:sldId id="273" r:id="rId6"/>
    <p:sldId id="272" r:id="rId7"/>
    <p:sldId id="274" r:id="rId8"/>
    <p:sldId id="276" r:id="rId9"/>
    <p:sldId id="275" r:id="rId10"/>
    <p:sldId id="27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53DB40-FF9F-4832-9036-84F71A5EB11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84C29C-A2FD-4CD3-BF3F-9121A6C31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A98216-1C8F-48ED-A613-AEF84BF5AE1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3551" y="606438"/>
            <a:ext cx="57594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285851" y="3917963"/>
            <a:ext cx="72009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VY_32_INOVACE_18</a:t>
            </a:r>
            <a:endParaRPr lang="cs-CZ" dirty="0"/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1430314" y="44942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Autor:  Ing. Milana </a:t>
            </a:r>
            <a:r>
              <a:rPr lang="cs-CZ" dirty="0" err="1"/>
              <a:t>Zuhlová</a:t>
            </a:r>
            <a:endParaRPr lang="cs-CZ" dirty="0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1214414" y="5214950"/>
            <a:ext cx="7127875" cy="161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 dirty="0"/>
              <a:t>Anotace:</a:t>
            </a:r>
          </a:p>
          <a:p>
            <a:pPr algn="l"/>
            <a:r>
              <a:rPr lang="cs-CZ" dirty="0" smtClean="0"/>
              <a:t>Tento materiál je možné využít ústní i písemnou formou buď </a:t>
            </a:r>
            <a:r>
              <a:rPr lang="cs-CZ" dirty="0" smtClean="0"/>
              <a:t>                    při </a:t>
            </a:r>
            <a:r>
              <a:rPr lang="cs-CZ" dirty="0" smtClean="0"/>
              <a:t>výkladu nového učiva nebo k opakování a procvičování daného tématu.</a:t>
            </a:r>
            <a:endParaRPr lang="cs-CZ" dirty="0"/>
          </a:p>
          <a:p>
            <a:pPr algn="l">
              <a:spcBef>
                <a:spcPct val="50000"/>
              </a:spcBef>
            </a:pPr>
            <a:endParaRPr lang="cs-CZ" dirty="0"/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2714612" y="3071810"/>
            <a:ext cx="47260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   </a:t>
            </a:r>
          </a:p>
          <a:p>
            <a:r>
              <a:rPr lang="cs-CZ" sz="2400" b="1" smtClean="0"/>
              <a:t>   Perfektum </a:t>
            </a:r>
            <a:r>
              <a:rPr lang="cs-CZ" sz="2400" b="1" dirty="0" smtClean="0"/>
              <a:t>slabých sloves 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71563" y="1500188"/>
          <a:ext cx="664373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6082"/>
                <a:gridCol w="2118896"/>
                <a:gridCol w="1095814"/>
                <a:gridCol w="6429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Ing. Milana </a:t>
                      </a:r>
                      <a:r>
                        <a:rPr lang="cs-CZ" dirty="0" err="1" smtClean="0"/>
                        <a:t>Zuhlová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 17. 11.</a:t>
                      </a:r>
                      <a:r>
                        <a:rPr lang="cs-CZ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21</a:t>
                      </a:r>
                      <a:r>
                        <a:rPr lang="cs-CZ" dirty="0" smtClean="0"/>
                        <a:t>. 1</a:t>
                      </a:r>
                      <a:r>
                        <a:rPr lang="cs-CZ" baseline="0" dirty="0" smtClean="0"/>
                        <a:t>1</a:t>
                      </a:r>
                      <a:r>
                        <a:rPr lang="cs-CZ" dirty="0" smtClean="0"/>
                        <a:t>. 2012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IX.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Německý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Perfektum slabých sloves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Perfektum slabých sloves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Perfektum je </a:t>
            </a:r>
            <a:r>
              <a:rPr lang="cs-CZ" b="1" i="1" dirty="0" smtClean="0"/>
              <a:t>složený minulý čas</a:t>
            </a:r>
          </a:p>
          <a:p>
            <a:r>
              <a:rPr lang="cs-CZ" dirty="0" smtClean="0"/>
              <a:t>Tvoří se podle </a:t>
            </a:r>
            <a:r>
              <a:rPr lang="cs-CZ" b="1" i="1" dirty="0" smtClean="0"/>
              <a:t>vzorce</a:t>
            </a:r>
            <a:r>
              <a:rPr lang="cs-CZ" b="1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FF0000"/>
                </a:solidFill>
              </a:rPr>
              <a:t>     </a:t>
            </a:r>
            <a:r>
              <a:rPr lang="cs-CZ" sz="4000" i="1" dirty="0" err="1" smtClean="0">
                <a:solidFill>
                  <a:srgbClr val="FF0000"/>
                </a:solidFill>
              </a:rPr>
              <a:t>haben</a:t>
            </a:r>
            <a:r>
              <a:rPr lang="cs-CZ" sz="4000" i="1" dirty="0" smtClean="0">
                <a:solidFill>
                  <a:srgbClr val="FF0000"/>
                </a:solidFill>
              </a:rPr>
              <a:t> + příčestí minulé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Používá se v </a:t>
            </a:r>
            <a:r>
              <a:rPr lang="cs-CZ" b="1" i="1" dirty="0" smtClean="0"/>
              <a:t>rozhovoru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Jak tvoříme příčestí minulé?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Příčestí minulé </a:t>
            </a:r>
            <a:r>
              <a:rPr lang="cs-CZ" b="1" i="1" dirty="0" smtClean="0"/>
              <a:t>slabých</a:t>
            </a:r>
            <a:r>
              <a:rPr lang="cs-CZ" b="1" dirty="0" smtClean="0"/>
              <a:t> </a:t>
            </a:r>
            <a:r>
              <a:rPr lang="cs-CZ" b="1" i="1" dirty="0" smtClean="0"/>
              <a:t>sloves</a:t>
            </a:r>
            <a:r>
              <a:rPr lang="cs-CZ" b="1" dirty="0" smtClean="0"/>
              <a:t> </a:t>
            </a:r>
            <a:r>
              <a:rPr lang="cs-CZ" dirty="0" smtClean="0"/>
              <a:t>tvoříme podle </a:t>
            </a:r>
            <a:r>
              <a:rPr lang="cs-CZ" b="1" i="1" dirty="0" smtClean="0"/>
              <a:t>vzorce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sz="4000" b="1" i="1" dirty="0" smtClean="0">
                <a:solidFill>
                  <a:srgbClr val="FF0000"/>
                </a:solidFill>
              </a:rPr>
              <a:t>    </a:t>
            </a:r>
            <a:r>
              <a:rPr lang="cs-CZ" sz="4000" i="1" dirty="0" err="1" smtClean="0"/>
              <a:t>ge</a:t>
            </a:r>
            <a:r>
              <a:rPr lang="cs-CZ" sz="4000" i="1" dirty="0" smtClean="0"/>
              <a:t> </a:t>
            </a:r>
            <a:r>
              <a:rPr lang="cs-CZ" sz="4000" i="1" dirty="0" smtClean="0">
                <a:solidFill>
                  <a:srgbClr val="FF0000"/>
                </a:solidFill>
              </a:rPr>
              <a:t>+ slovesný kmen + </a:t>
            </a:r>
            <a:r>
              <a:rPr lang="cs-CZ" sz="4000" i="1" dirty="0" smtClean="0"/>
              <a:t>(e)t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kochen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</a:t>
            </a:r>
            <a:r>
              <a:rPr lang="cs-CZ" b="1" dirty="0" err="1" smtClean="0"/>
              <a:t>ge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dirty="0" err="1" smtClean="0"/>
              <a:t>koch</a:t>
            </a:r>
            <a:r>
              <a:rPr lang="cs-CZ" dirty="0" smtClean="0"/>
              <a:t> -</a:t>
            </a:r>
            <a:r>
              <a:rPr lang="cs-CZ" b="1" dirty="0" smtClean="0"/>
              <a:t> t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malen</a:t>
            </a:r>
            <a:r>
              <a:rPr lang="cs-CZ" dirty="0" smtClean="0"/>
              <a:t>                    </a:t>
            </a:r>
            <a:r>
              <a:rPr lang="cs-CZ" b="1" dirty="0" err="1" smtClean="0"/>
              <a:t>ge</a:t>
            </a:r>
            <a:r>
              <a:rPr lang="cs-CZ" dirty="0" smtClean="0"/>
              <a:t> - </a:t>
            </a:r>
            <a:r>
              <a:rPr lang="cs-CZ" dirty="0" err="1" smtClean="0"/>
              <a:t>mal</a:t>
            </a:r>
            <a:r>
              <a:rPr lang="cs-CZ" dirty="0" smtClean="0"/>
              <a:t> - </a:t>
            </a:r>
            <a:r>
              <a:rPr lang="cs-CZ" b="1" dirty="0" smtClean="0"/>
              <a:t>t </a:t>
            </a:r>
          </a:p>
          <a:p>
            <a:r>
              <a:rPr lang="cs-CZ" b="1" dirty="0" smtClean="0"/>
              <a:t> </a:t>
            </a:r>
            <a:r>
              <a:rPr lang="cs-CZ" dirty="0" err="1" smtClean="0"/>
              <a:t>turnen</a:t>
            </a:r>
            <a:r>
              <a:rPr lang="cs-CZ" dirty="0" smtClean="0"/>
              <a:t>                    </a:t>
            </a:r>
            <a:r>
              <a:rPr lang="cs-CZ" b="1" dirty="0" err="1" smtClean="0"/>
              <a:t>ge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dirty="0" err="1" smtClean="0"/>
              <a:t>turn</a:t>
            </a:r>
            <a:r>
              <a:rPr lang="cs-CZ" dirty="0" smtClean="0"/>
              <a:t> – </a:t>
            </a:r>
            <a:r>
              <a:rPr lang="cs-CZ" b="1" dirty="0" smtClean="0"/>
              <a:t>t</a:t>
            </a:r>
          </a:p>
          <a:p>
            <a:r>
              <a:rPr lang="cs-CZ" b="1" dirty="0" smtClean="0"/>
              <a:t> </a:t>
            </a:r>
            <a:r>
              <a:rPr lang="cs-CZ" dirty="0" err="1" smtClean="0"/>
              <a:t>arbeiten</a:t>
            </a:r>
            <a:r>
              <a:rPr lang="cs-CZ" b="1" dirty="0" smtClean="0"/>
              <a:t>                 </a:t>
            </a:r>
            <a:r>
              <a:rPr lang="cs-CZ" b="1" dirty="0" err="1" smtClean="0"/>
              <a:t>ge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dirty="0" err="1" smtClean="0"/>
              <a:t>arbeit</a:t>
            </a:r>
            <a:r>
              <a:rPr lang="cs-CZ" dirty="0" smtClean="0"/>
              <a:t> – </a:t>
            </a:r>
            <a:r>
              <a:rPr lang="cs-CZ" b="1" dirty="0" err="1" smtClean="0"/>
              <a:t>et</a:t>
            </a:r>
            <a:endParaRPr lang="cs-CZ" b="1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antworten</a:t>
            </a:r>
            <a:r>
              <a:rPr lang="cs-CZ" dirty="0" smtClean="0"/>
              <a:t>              </a:t>
            </a:r>
            <a:r>
              <a:rPr lang="cs-CZ" b="1" dirty="0" err="1" smtClean="0"/>
              <a:t>ge</a:t>
            </a:r>
            <a:r>
              <a:rPr lang="cs-CZ" dirty="0" smtClean="0"/>
              <a:t> - </a:t>
            </a:r>
            <a:r>
              <a:rPr lang="cs-CZ" dirty="0" err="1" smtClean="0"/>
              <a:t>antwort</a:t>
            </a:r>
            <a:r>
              <a:rPr lang="cs-CZ" dirty="0" smtClean="0"/>
              <a:t> - </a:t>
            </a:r>
            <a:r>
              <a:rPr lang="cs-CZ" b="1" dirty="0" err="1" smtClean="0"/>
              <a:t>et</a:t>
            </a:r>
            <a:endParaRPr lang="cs-CZ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Příčestí minulé sloves s neodlučitelnou předponou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Slovesa s </a:t>
            </a:r>
            <a:r>
              <a:rPr lang="cs-CZ" b="1" i="1" dirty="0" smtClean="0"/>
              <a:t>neodlučitelnou předponou</a:t>
            </a:r>
          </a:p>
          <a:p>
            <a:endParaRPr lang="cs-CZ" b="1" i="1" dirty="0" smtClean="0"/>
          </a:p>
          <a:p>
            <a:r>
              <a:rPr lang="cs-CZ" i="1" dirty="0" err="1" smtClean="0">
                <a:solidFill>
                  <a:srgbClr val="FF0000"/>
                </a:solidFill>
              </a:rPr>
              <a:t>be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ge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ent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emp</a:t>
            </a:r>
            <a:r>
              <a:rPr lang="cs-CZ" i="1" dirty="0" smtClean="0">
                <a:solidFill>
                  <a:srgbClr val="FF0000"/>
                </a:solidFill>
              </a:rPr>
              <a:t>- , </a:t>
            </a:r>
            <a:r>
              <a:rPr lang="cs-CZ" i="1" dirty="0" err="1" smtClean="0">
                <a:solidFill>
                  <a:srgbClr val="FF0000"/>
                </a:solidFill>
              </a:rPr>
              <a:t>er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ver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zer</a:t>
            </a:r>
            <a:r>
              <a:rPr lang="cs-CZ" i="1" dirty="0" smtClean="0">
                <a:solidFill>
                  <a:srgbClr val="FF0000"/>
                </a:solidFill>
              </a:rPr>
              <a:t>-</a:t>
            </a:r>
          </a:p>
          <a:p>
            <a:endParaRPr lang="cs-CZ" i="1" dirty="0" smtClean="0"/>
          </a:p>
          <a:p>
            <a:r>
              <a:rPr lang="cs-CZ" i="1" dirty="0" smtClean="0"/>
              <a:t> </a:t>
            </a:r>
            <a:r>
              <a:rPr lang="cs-CZ" dirty="0" smtClean="0"/>
              <a:t>tvoří </a:t>
            </a:r>
            <a:r>
              <a:rPr lang="cs-CZ" b="1" i="1" dirty="0" smtClean="0"/>
              <a:t>příčestí minulé </a:t>
            </a:r>
            <a:r>
              <a:rPr lang="cs-CZ" dirty="0" smtClean="0"/>
              <a:t>bez</a:t>
            </a:r>
            <a:r>
              <a:rPr lang="cs-CZ" i="1" dirty="0" smtClean="0"/>
              <a:t> </a:t>
            </a:r>
            <a:r>
              <a:rPr lang="cs-CZ" b="1" i="1" dirty="0" smtClean="0"/>
              <a:t>předpony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ge</a:t>
            </a:r>
            <a:r>
              <a:rPr lang="cs-CZ" b="1" i="1" dirty="0" smtClean="0">
                <a:solidFill>
                  <a:srgbClr val="FF0000"/>
                </a:solidFill>
              </a:rPr>
              <a:t>-</a:t>
            </a:r>
            <a:r>
              <a:rPr lang="cs-CZ" b="1" dirty="0" smtClean="0"/>
              <a:t>:</a:t>
            </a:r>
          </a:p>
          <a:p>
            <a:endParaRPr lang="cs-CZ" b="1" dirty="0" smtClean="0"/>
          </a:p>
          <a:p>
            <a:r>
              <a:rPr lang="cs-CZ" b="1" dirty="0" smtClean="0"/>
              <a:t>                </a:t>
            </a:r>
            <a:r>
              <a:rPr lang="cs-CZ" sz="4300" i="1" dirty="0" smtClean="0">
                <a:solidFill>
                  <a:srgbClr val="FF0000"/>
                </a:solidFill>
              </a:rPr>
              <a:t>slovesný kmen + </a:t>
            </a:r>
            <a:r>
              <a:rPr lang="cs-CZ" sz="4300" i="1" dirty="0" smtClean="0"/>
              <a:t>t</a:t>
            </a:r>
          </a:p>
          <a:p>
            <a:endParaRPr lang="cs-CZ" b="1" dirty="0" smtClean="0"/>
          </a:p>
          <a:p>
            <a:r>
              <a:rPr lang="cs-CZ" dirty="0" err="1" smtClean="0"/>
              <a:t>besuchen</a:t>
            </a:r>
            <a:r>
              <a:rPr lang="cs-CZ" dirty="0" smtClean="0"/>
              <a:t>               </a:t>
            </a:r>
            <a:r>
              <a:rPr lang="cs-CZ" dirty="0" err="1" smtClean="0"/>
              <a:t>besuch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bestellen</a:t>
            </a:r>
            <a:r>
              <a:rPr lang="cs-CZ" dirty="0" smtClean="0"/>
              <a:t>                </a:t>
            </a:r>
            <a:r>
              <a:rPr lang="cs-CZ" dirty="0" err="1" smtClean="0"/>
              <a:t>bestell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erzählen</a:t>
            </a:r>
            <a:r>
              <a:rPr lang="cs-CZ" dirty="0" smtClean="0"/>
              <a:t>                 </a:t>
            </a:r>
            <a:r>
              <a:rPr lang="cs-CZ" dirty="0" err="1" smtClean="0"/>
              <a:t>erzähl</a:t>
            </a:r>
            <a:r>
              <a:rPr lang="cs-CZ" dirty="0" smtClean="0"/>
              <a:t> -</a:t>
            </a:r>
            <a:r>
              <a:rPr lang="cs-CZ" b="1" dirty="0" smtClean="0"/>
              <a:t> t</a:t>
            </a:r>
          </a:p>
          <a:p>
            <a:r>
              <a:rPr lang="cs-CZ" dirty="0" err="1" smtClean="0"/>
              <a:t>erfüllen</a:t>
            </a:r>
            <a:r>
              <a:rPr lang="cs-CZ" dirty="0" smtClean="0"/>
              <a:t>                   </a:t>
            </a:r>
            <a:r>
              <a:rPr lang="cs-CZ" dirty="0" err="1" smtClean="0"/>
              <a:t>erfüll</a:t>
            </a:r>
            <a:r>
              <a:rPr lang="cs-CZ" dirty="0" smtClean="0"/>
              <a:t> -</a:t>
            </a:r>
            <a:r>
              <a:rPr lang="cs-CZ" b="1" dirty="0" smtClean="0"/>
              <a:t> t</a:t>
            </a:r>
          </a:p>
          <a:p>
            <a:r>
              <a:rPr lang="cs-CZ" dirty="0" err="1" smtClean="0"/>
              <a:t>verkaufen</a:t>
            </a:r>
            <a:r>
              <a:rPr lang="cs-CZ" dirty="0" smtClean="0"/>
              <a:t>               </a:t>
            </a:r>
            <a:r>
              <a:rPr lang="cs-CZ" dirty="0" err="1" smtClean="0"/>
              <a:t>verkauf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Příčestí minulé sloves zakončených </a:t>
            </a:r>
            <a:r>
              <a:rPr lang="cs-CZ" dirty="0" smtClean="0">
                <a:solidFill>
                  <a:srgbClr val="C00000"/>
                </a:solidFill>
              </a:rPr>
              <a:t>                 na   </a:t>
            </a:r>
            <a:r>
              <a:rPr lang="cs-CZ" dirty="0" smtClean="0">
                <a:solidFill>
                  <a:srgbClr val="C00000"/>
                </a:solidFill>
              </a:rPr>
              <a:t>-</a:t>
            </a:r>
            <a:r>
              <a:rPr lang="cs-CZ" i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ieren</a:t>
            </a:r>
            <a:r>
              <a:rPr lang="cs-CZ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Slabá slovesa</a:t>
            </a:r>
            <a:r>
              <a:rPr lang="cs-CZ" dirty="0" smtClean="0"/>
              <a:t> zakončená na </a:t>
            </a:r>
            <a:r>
              <a:rPr lang="cs-CZ" i="1" dirty="0" smtClean="0">
                <a:solidFill>
                  <a:srgbClr val="FF0000"/>
                </a:solidFill>
              </a:rPr>
              <a:t>–</a:t>
            </a:r>
            <a:r>
              <a:rPr lang="cs-CZ" i="1" dirty="0" err="1" smtClean="0">
                <a:solidFill>
                  <a:srgbClr val="FF0000"/>
                </a:solidFill>
              </a:rPr>
              <a:t>ieren</a:t>
            </a:r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tvoří </a:t>
            </a:r>
            <a:r>
              <a:rPr lang="cs-CZ" b="1" i="1" dirty="0" smtClean="0"/>
              <a:t>příčestí minulé</a:t>
            </a:r>
            <a:r>
              <a:rPr lang="cs-CZ" dirty="0" smtClean="0"/>
              <a:t> také bez </a:t>
            </a:r>
            <a:r>
              <a:rPr lang="cs-CZ" b="1" i="1" dirty="0" smtClean="0"/>
              <a:t>předpony</a:t>
            </a:r>
            <a:r>
              <a:rPr lang="cs-CZ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ge</a:t>
            </a:r>
            <a:r>
              <a:rPr lang="cs-CZ" b="1" i="1" dirty="0" smtClean="0">
                <a:solidFill>
                  <a:srgbClr val="FF0000"/>
                </a:solidFill>
              </a:rPr>
              <a:t>-</a:t>
            </a:r>
            <a:r>
              <a:rPr lang="cs-CZ" b="1" dirty="0" smtClean="0"/>
              <a:t>:</a:t>
            </a:r>
          </a:p>
          <a:p>
            <a:endParaRPr lang="cs-CZ" b="1" dirty="0" smtClean="0"/>
          </a:p>
          <a:p>
            <a:r>
              <a:rPr lang="cs-CZ" sz="4300" i="1" dirty="0" smtClean="0">
                <a:solidFill>
                  <a:srgbClr val="FF0000"/>
                </a:solidFill>
              </a:rPr>
              <a:t>       slovesný kmen + </a:t>
            </a:r>
            <a:r>
              <a:rPr lang="cs-CZ" sz="4300" i="1" dirty="0" smtClean="0"/>
              <a:t>t </a:t>
            </a:r>
          </a:p>
          <a:p>
            <a:endParaRPr lang="cs-CZ" sz="4000" i="1" dirty="0" smtClean="0">
              <a:solidFill>
                <a:srgbClr val="FFC000"/>
              </a:solidFill>
            </a:endParaRPr>
          </a:p>
          <a:p>
            <a:r>
              <a:rPr lang="cs-CZ" dirty="0" err="1" smtClean="0"/>
              <a:t>reparieren</a:t>
            </a:r>
            <a:r>
              <a:rPr lang="cs-CZ" dirty="0" smtClean="0"/>
              <a:t>               </a:t>
            </a:r>
            <a:r>
              <a:rPr lang="cs-CZ" dirty="0" err="1" smtClean="0"/>
              <a:t>reparier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gratulieren</a:t>
            </a:r>
            <a:r>
              <a:rPr lang="cs-CZ" dirty="0" smtClean="0"/>
              <a:t>               </a:t>
            </a:r>
            <a:r>
              <a:rPr lang="cs-CZ" dirty="0" err="1" smtClean="0"/>
              <a:t>gratulier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telefonieren</a:t>
            </a:r>
            <a:r>
              <a:rPr lang="cs-CZ" dirty="0" smtClean="0"/>
              <a:t>             </a:t>
            </a:r>
            <a:r>
              <a:rPr lang="cs-CZ" dirty="0" err="1" smtClean="0"/>
              <a:t>telefonier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buchstabieren</a:t>
            </a:r>
            <a:r>
              <a:rPr lang="cs-CZ" dirty="0" smtClean="0"/>
              <a:t>          </a:t>
            </a:r>
            <a:r>
              <a:rPr lang="cs-CZ" dirty="0" err="1" smtClean="0"/>
              <a:t>buchstabier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kontrollieren</a:t>
            </a:r>
            <a:r>
              <a:rPr lang="cs-CZ" dirty="0" smtClean="0"/>
              <a:t>             </a:t>
            </a:r>
            <a:r>
              <a:rPr lang="cs-CZ" dirty="0" err="1" smtClean="0"/>
              <a:t>kontrollier</a:t>
            </a:r>
            <a:r>
              <a:rPr lang="cs-CZ" dirty="0" smtClean="0"/>
              <a:t> - </a:t>
            </a:r>
            <a:r>
              <a:rPr lang="cs-CZ" b="1" dirty="0" smtClean="0"/>
              <a:t>t</a:t>
            </a:r>
          </a:p>
          <a:p>
            <a:endParaRPr lang="cs-CZ" sz="40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Příčestí minulé sloves s odlučitelnou předponou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 sloves s </a:t>
            </a:r>
            <a:r>
              <a:rPr lang="cs-CZ" b="1" i="1" dirty="0" smtClean="0"/>
              <a:t>odlučitelnou předponou</a:t>
            </a:r>
          </a:p>
          <a:p>
            <a:r>
              <a:rPr lang="cs-CZ" i="1" dirty="0" err="1" smtClean="0">
                <a:solidFill>
                  <a:srgbClr val="FF0000"/>
                </a:solidFill>
              </a:rPr>
              <a:t>an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aus</a:t>
            </a:r>
            <a:r>
              <a:rPr lang="cs-CZ" i="1" dirty="0" smtClean="0">
                <a:solidFill>
                  <a:srgbClr val="FF0000"/>
                </a:solidFill>
              </a:rPr>
              <a:t>-, ab-,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-, </a:t>
            </a:r>
            <a:r>
              <a:rPr lang="cs-CZ" i="1" dirty="0" err="1" smtClean="0">
                <a:solidFill>
                  <a:srgbClr val="FF0000"/>
                </a:solidFill>
              </a:rPr>
              <a:t>zu</a:t>
            </a:r>
            <a:r>
              <a:rPr lang="cs-CZ" i="1" dirty="0" smtClean="0">
                <a:solidFill>
                  <a:srgbClr val="FF0000"/>
                </a:solidFill>
              </a:rPr>
              <a:t>-, nach-, </a:t>
            </a:r>
            <a:r>
              <a:rPr lang="cs-CZ" i="1" dirty="0" err="1" smtClean="0">
                <a:solidFill>
                  <a:srgbClr val="FF0000"/>
                </a:solidFill>
              </a:rPr>
              <a:t>mit</a:t>
            </a:r>
            <a:r>
              <a:rPr lang="cs-CZ" i="1" smtClean="0">
                <a:solidFill>
                  <a:srgbClr val="FF0000"/>
                </a:solidFill>
              </a:rPr>
              <a:t>-,…</a:t>
            </a:r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se v </a:t>
            </a:r>
            <a:r>
              <a:rPr lang="cs-CZ" b="1" i="1" dirty="0" smtClean="0"/>
              <a:t>příčestí minulém </a:t>
            </a:r>
            <a:r>
              <a:rPr lang="cs-CZ" dirty="0" smtClean="0"/>
              <a:t>vkládá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</a:t>
            </a:r>
            <a:r>
              <a:rPr lang="cs-CZ" i="1" dirty="0" smtClean="0">
                <a:solidFill>
                  <a:srgbClr val="FF0000"/>
                </a:solidFill>
              </a:rPr>
              <a:t>-</a:t>
            </a:r>
            <a:r>
              <a:rPr lang="cs-CZ" i="1" dirty="0" smtClean="0"/>
              <a:t> mezi </a:t>
            </a:r>
            <a:r>
              <a:rPr lang="cs-CZ" b="1" i="1" dirty="0" smtClean="0"/>
              <a:t>předponu</a:t>
            </a:r>
            <a:r>
              <a:rPr lang="cs-CZ" i="1" dirty="0" smtClean="0"/>
              <a:t> </a:t>
            </a:r>
          </a:p>
          <a:p>
            <a:r>
              <a:rPr lang="cs-CZ" i="1" dirty="0" smtClean="0"/>
              <a:t>a  </a:t>
            </a:r>
            <a:r>
              <a:rPr lang="cs-CZ" b="1" i="1" dirty="0" smtClean="0"/>
              <a:t>slovesný</a:t>
            </a:r>
            <a:r>
              <a:rPr lang="cs-CZ" i="1" dirty="0" smtClean="0"/>
              <a:t> </a:t>
            </a:r>
            <a:r>
              <a:rPr lang="cs-CZ" b="1" i="1" dirty="0" smtClean="0"/>
              <a:t>kmen</a:t>
            </a:r>
            <a:r>
              <a:rPr lang="cs-CZ" b="1" dirty="0" smtClean="0"/>
              <a:t>:</a:t>
            </a:r>
          </a:p>
          <a:p>
            <a:endParaRPr lang="cs-CZ" b="1" dirty="0" smtClean="0"/>
          </a:p>
          <a:p>
            <a:r>
              <a:rPr lang="cs-CZ" sz="3300" i="1" dirty="0" smtClean="0">
                <a:solidFill>
                  <a:srgbClr val="FF0000"/>
                </a:solidFill>
              </a:rPr>
              <a:t> odluč. předpona + </a:t>
            </a:r>
            <a:r>
              <a:rPr lang="cs-CZ" sz="3300" i="1" dirty="0" err="1" smtClean="0"/>
              <a:t>ge</a:t>
            </a:r>
            <a:r>
              <a:rPr lang="cs-CZ" sz="3300" i="1" dirty="0" smtClean="0">
                <a:solidFill>
                  <a:srgbClr val="FF0000"/>
                </a:solidFill>
              </a:rPr>
              <a:t> + slovesný kmen + </a:t>
            </a:r>
            <a:r>
              <a:rPr lang="cs-CZ" sz="3300" i="1" dirty="0" smtClean="0"/>
              <a:t>t</a:t>
            </a:r>
          </a:p>
          <a:p>
            <a:endParaRPr lang="cs-CZ" sz="2800" i="1" dirty="0" smtClean="0">
              <a:solidFill>
                <a:srgbClr val="FFC000"/>
              </a:solidFill>
            </a:endParaRPr>
          </a:p>
          <a:p>
            <a:r>
              <a:rPr lang="cs-CZ" sz="2800" i="1" dirty="0" err="1" smtClean="0"/>
              <a:t>zumachen</a:t>
            </a:r>
            <a:r>
              <a:rPr lang="cs-CZ" sz="2800" i="1" dirty="0" smtClean="0"/>
              <a:t>              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– </a:t>
            </a:r>
            <a:r>
              <a:rPr lang="cs-CZ" sz="2800" i="1" dirty="0" err="1" smtClean="0">
                <a:solidFill>
                  <a:srgbClr val="FF0000"/>
                </a:solidFill>
              </a:rPr>
              <a:t>ge</a:t>
            </a:r>
            <a:r>
              <a:rPr lang="cs-CZ" sz="2800" i="1" dirty="0" smtClean="0"/>
              <a:t> – mach - t</a:t>
            </a:r>
          </a:p>
          <a:p>
            <a:r>
              <a:rPr lang="cs-CZ" sz="2800" i="1" dirty="0" err="1" smtClean="0"/>
              <a:t>einpacken</a:t>
            </a:r>
            <a:r>
              <a:rPr lang="cs-CZ" sz="2800" i="1" dirty="0" smtClean="0"/>
              <a:t>               </a:t>
            </a:r>
            <a:r>
              <a:rPr lang="cs-CZ" sz="2800" i="1" dirty="0" err="1" smtClean="0"/>
              <a:t>ein</a:t>
            </a:r>
            <a:r>
              <a:rPr lang="cs-CZ" sz="2800" i="1" dirty="0" smtClean="0"/>
              <a:t> –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/>
              <a:t>– </a:t>
            </a:r>
            <a:r>
              <a:rPr lang="cs-CZ" sz="2800" i="1" dirty="0" err="1" smtClean="0"/>
              <a:t>pack</a:t>
            </a:r>
            <a:r>
              <a:rPr lang="cs-CZ" sz="2800" i="1" dirty="0" smtClean="0"/>
              <a:t> - t</a:t>
            </a:r>
          </a:p>
          <a:p>
            <a:r>
              <a:rPr lang="cs-CZ" sz="2800" i="1" dirty="0" err="1" smtClean="0"/>
              <a:t>einkaufen</a:t>
            </a:r>
            <a:r>
              <a:rPr lang="cs-CZ" sz="2800" i="1" dirty="0" smtClean="0"/>
              <a:t>                </a:t>
            </a:r>
            <a:r>
              <a:rPr lang="cs-CZ" sz="2800" i="1" dirty="0" err="1" smtClean="0"/>
              <a:t>ein</a:t>
            </a:r>
            <a:r>
              <a:rPr lang="cs-CZ" sz="2800" i="1" dirty="0" smtClean="0"/>
              <a:t> –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/>
              <a:t>– kauf - t</a:t>
            </a:r>
          </a:p>
          <a:p>
            <a:r>
              <a:rPr lang="cs-CZ" sz="2800" i="1" dirty="0" err="1" smtClean="0"/>
              <a:t>aufpassen</a:t>
            </a:r>
            <a:r>
              <a:rPr lang="cs-CZ" sz="2800" i="1" dirty="0" smtClean="0"/>
              <a:t>               </a:t>
            </a:r>
            <a:r>
              <a:rPr lang="cs-CZ" sz="2800" i="1" dirty="0" err="1" smtClean="0"/>
              <a:t>auf</a:t>
            </a:r>
            <a:r>
              <a:rPr lang="cs-CZ" sz="2800" i="1" dirty="0" smtClean="0"/>
              <a:t> – </a:t>
            </a:r>
            <a:r>
              <a:rPr lang="cs-CZ" sz="2800" i="1" dirty="0" err="1" smtClean="0">
                <a:solidFill>
                  <a:srgbClr val="FF0000"/>
                </a:solidFill>
              </a:rPr>
              <a:t>ge</a:t>
            </a:r>
            <a:r>
              <a:rPr lang="cs-CZ" sz="2800" i="1" dirty="0" smtClean="0"/>
              <a:t> – </a:t>
            </a:r>
            <a:r>
              <a:rPr lang="cs-CZ" sz="2800" i="1" dirty="0" err="1" smtClean="0"/>
              <a:t>pass</a:t>
            </a:r>
            <a:r>
              <a:rPr lang="cs-CZ" sz="2800" i="1" dirty="0" smtClean="0"/>
              <a:t> - t</a:t>
            </a:r>
          </a:p>
          <a:p>
            <a:r>
              <a:rPr lang="cs-CZ" sz="2800" i="1" dirty="0" err="1" smtClean="0"/>
              <a:t>abholen</a:t>
            </a:r>
            <a:r>
              <a:rPr lang="cs-CZ" sz="2800" i="1" dirty="0" smtClean="0"/>
              <a:t>                   ab – </a:t>
            </a:r>
            <a:r>
              <a:rPr lang="cs-CZ" sz="2800" i="1" dirty="0" err="1" smtClean="0">
                <a:solidFill>
                  <a:srgbClr val="FF0000"/>
                </a:solidFill>
              </a:rPr>
              <a:t>ge</a:t>
            </a:r>
            <a:r>
              <a:rPr lang="cs-CZ" sz="2800" i="1" dirty="0" smtClean="0"/>
              <a:t> – hol - t</a:t>
            </a:r>
          </a:p>
          <a:p>
            <a:endParaRPr lang="cs-CZ" sz="2800" i="1" dirty="0" smtClean="0">
              <a:solidFill>
                <a:srgbClr val="FFC000"/>
              </a:solidFill>
            </a:endParaRPr>
          </a:p>
          <a:p>
            <a:endParaRPr lang="cs-CZ" sz="28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357166"/>
            <a:ext cx="7467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Vytvoř příčestí minulé od těchto sloves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71612"/>
            <a:ext cx="2357454" cy="4873752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turnen</a:t>
            </a:r>
            <a:r>
              <a:rPr lang="cs-CZ" dirty="0" smtClean="0"/>
              <a:t>                                </a:t>
            </a:r>
          </a:p>
          <a:p>
            <a:r>
              <a:rPr lang="cs-CZ" dirty="0" err="1" smtClean="0"/>
              <a:t>kochen</a:t>
            </a:r>
            <a:r>
              <a:rPr lang="cs-CZ" dirty="0" smtClean="0"/>
              <a:t>                                </a:t>
            </a:r>
          </a:p>
          <a:p>
            <a:r>
              <a:rPr lang="cs-CZ" dirty="0" err="1" smtClean="0"/>
              <a:t>einkaufen</a:t>
            </a:r>
            <a:r>
              <a:rPr lang="cs-CZ" dirty="0" smtClean="0"/>
              <a:t>                            </a:t>
            </a:r>
          </a:p>
          <a:p>
            <a:r>
              <a:rPr lang="cs-CZ" dirty="0" err="1" smtClean="0"/>
              <a:t>zumachen</a:t>
            </a:r>
            <a:r>
              <a:rPr lang="cs-CZ" dirty="0" smtClean="0"/>
              <a:t>                           </a:t>
            </a:r>
          </a:p>
          <a:p>
            <a:r>
              <a:rPr lang="cs-CZ" dirty="0" err="1" smtClean="0"/>
              <a:t>wohnen</a:t>
            </a:r>
            <a:r>
              <a:rPr lang="cs-CZ" dirty="0" smtClean="0"/>
              <a:t>                               </a:t>
            </a:r>
          </a:p>
          <a:p>
            <a:r>
              <a:rPr lang="cs-CZ" dirty="0" err="1" smtClean="0"/>
              <a:t>tanzen</a:t>
            </a:r>
            <a:r>
              <a:rPr lang="cs-CZ" dirty="0" smtClean="0"/>
              <a:t>                                 </a:t>
            </a:r>
          </a:p>
          <a:p>
            <a:r>
              <a:rPr lang="cs-CZ" dirty="0" err="1" smtClean="0"/>
              <a:t>besuchen</a:t>
            </a:r>
            <a:r>
              <a:rPr lang="cs-CZ" dirty="0" smtClean="0"/>
              <a:t>                            </a:t>
            </a:r>
          </a:p>
          <a:p>
            <a:r>
              <a:rPr lang="cs-CZ" dirty="0" err="1" smtClean="0"/>
              <a:t>abholen</a:t>
            </a:r>
            <a:r>
              <a:rPr lang="cs-CZ" dirty="0" smtClean="0"/>
              <a:t>                              </a:t>
            </a:r>
          </a:p>
          <a:p>
            <a:r>
              <a:rPr lang="cs-CZ" dirty="0" err="1" smtClean="0"/>
              <a:t>gratulieren</a:t>
            </a:r>
            <a:r>
              <a:rPr lang="cs-CZ" dirty="0" smtClean="0"/>
              <a:t>                        </a:t>
            </a:r>
          </a:p>
          <a:p>
            <a:r>
              <a:rPr lang="cs-CZ" dirty="0" err="1" smtClean="0"/>
              <a:t>bestellen</a:t>
            </a:r>
            <a:r>
              <a:rPr lang="cs-CZ" dirty="0" smtClean="0"/>
              <a:t>                            </a:t>
            </a:r>
          </a:p>
          <a:p>
            <a:r>
              <a:rPr lang="cs-CZ" dirty="0" err="1" smtClean="0"/>
              <a:t>diktieren</a:t>
            </a:r>
            <a:r>
              <a:rPr lang="cs-CZ" dirty="0" smtClean="0"/>
              <a:t>                            </a:t>
            </a:r>
          </a:p>
          <a:p>
            <a:r>
              <a:rPr lang="cs-CZ" dirty="0" err="1" smtClean="0"/>
              <a:t>fragen</a:t>
            </a:r>
            <a:r>
              <a:rPr lang="cs-CZ" dirty="0" smtClean="0"/>
              <a:t>                                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143372" y="1571612"/>
            <a:ext cx="2571768" cy="487375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geturnt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gekocht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eingekauft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zugemacht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gewohnt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getanzt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besucht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abgeholt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gratuliert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bestellt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diktiert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gefragt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Příčestí minulé ve větách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Příčestí minulé stojí na konci věty a vzniká tak tzv. </a:t>
            </a:r>
            <a:r>
              <a:rPr lang="cs-CZ" b="1" i="1" dirty="0" smtClean="0">
                <a:solidFill>
                  <a:srgbClr val="FF0000"/>
                </a:solidFill>
              </a:rPr>
              <a:t>rámcová konstrukce.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endParaRPr lang="cs-CZ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Převeď věty do perfekta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lerne</a:t>
            </a:r>
            <a:r>
              <a:rPr lang="cs-CZ" dirty="0" smtClean="0"/>
              <a:t> gut.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gut </a:t>
            </a:r>
            <a:r>
              <a:rPr lang="cs-CZ" dirty="0" err="1" smtClean="0"/>
              <a:t>gelernt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telefoniert</a:t>
            </a:r>
            <a:r>
              <a:rPr lang="cs-CZ" dirty="0" smtClean="0"/>
              <a:t> </a:t>
            </a:r>
            <a:r>
              <a:rPr lang="cs-CZ" dirty="0" err="1" smtClean="0"/>
              <a:t>seiner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seiner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telefoniert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machen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 </a:t>
            </a:r>
            <a:r>
              <a:rPr lang="cs-CZ" dirty="0" err="1" smtClean="0"/>
              <a:t>zugemacht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7467600" cy="631844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Použité zdroje: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14422"/>
            <a:ext cx="8229600" cy="44116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KOVÁŘOVÁ, Alena. </a:t>
            </a:r>
            <a:r>
              <a:rPr lang="cs-CZ" sz="1400" i="1" dirty="0" smtClean="0"/>
              <a:t>Německá gramatika v tabulkách</a:t>
            </a:r>
            <a:r>
              <a:rPr lang="cs-CZ" sz="1400" dirty="0" smtClean="0"/>
              <a:t>. 1. Nová škola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Brno, 1999. ISBN 80-85607-45-X.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615</TotalTime>
  <Words>469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Snímek 2</vt:lpstr>
      <vt:lpstr>Perfektum slabých sloves</vt:lpstr>
      <vt:lpstr>Jak tvoříme příčestí minulé?</vt:lpstr>
      <vt:lpstr>Příčestí minulé sloves s neodlučitelnou předponou</vt:lpstr>
      <vt:lpstr>Příčestí minulé sloves zakončených                  na   -ieren </vt:lpstr>
      <vt:lpstr>Příčestí minulé sloves s odlučitelnou předponou</vt:lpstr>
      <vt:lpstr>Vytvoř příčestí minulé od těchto sloves</vt:lpstr>
      <vt:lpstr>Příčestí minulé ve větách</vt:lpstr>
      <vt:lpstr>Převeď věty do perfekta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Syntax - skladba</dc:title>
  <dc:creator>P</dc:creator>
  <cp:lastModifiedBy>Dum</cp:lastModifiedBy>
  <cp:revision>79</cp:revision>
  <dcterms:created xsi:type="dcterms:W3CDTF">2012-01-07T19:15:15Z</dcterms:created>
  <dcterms:modified xsi:type="dcterms:W3CDTF">2013-03-04T15:02:27Z</dcterms:modified>
</cp:coreProperties>
</file>