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57" r:id="rId2"/>
    <p:sldId id="258" r:id="rId3"/>
    <p:sldId id="259" r:id="rId4"/>
    <p:sldId id="270" r:id="rId5"/>
    <p:sldId id="274" r:id="rId6"/>
    <p:sldId id="275" r:id="rId7"/>
    <p:sldId id="269" r:id="rId8"/>
    <p:sldId id="277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84192" autoAdjust="0"/>
  </p:normalViewPr>
  <p:slideViewPr>
    <p:cSldViewPr>
      <p:cViewPr varScale="1">
        <p:scale>
          <a:sx n="91" d="100"/>
          <a:sy n="91" d="100"/>
        </p:scale>
        <p:origin x="-570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smtClean="0"/>
              <a:t>    Název DUM:  </a:t>
            </a:r>
            <a:r>
              <a:rPr lang="cs-CZ" smtClean="0"/>
              <a:t>VY_32_INOVACE_ IX _2_04_Kardinalzahlen</a:t>
            </a:r>
          </a:p>
          <a:p>
            <a:endParaRPr lang="cs-CZ" b="1"/>
          </a:p>
          <a:p>
            <a:r>
              <a:rPr lang="cs-CZ" b="1" smtClean="0"/>
              <a:t>    Šablona číslo:  </a:t>
            </a:r>
            <a:r>
              <a:rPr lang="cs-CZ" smtClean="0"/>
              <a:t>IX</a:t>
            </a:r>
            <a:r>
              <a:rPr lang="cs-CZ" b="1" smtClean="0"/>
              <a:t>         Sada číslo:  </a:t>
            </a:r>
            <a:r>
              <a:rPr lang="cs-CZ"/>
              <a:t>2</a:t>
            </a:r>
            <a:r>
              <a:rPr lang="cs-CZ" smtClean="0"/>
              <a:t> </a:t>
            </a:r>
            <a:r>
              <a:rPr lang="cs-CZ" b="1" smtClean="0"/>
              <a:t>       Pořadové číslo DUM: 04</a:t>
            </a:r>
            <a:endParaRPr lang="cs-CZ" smtClean="0"/>
          </a:p>
          <a:p>
            <a:endParaRPr lang="cs-CZ" b="1" smtClean="0"/>
          </a:p>
          <a:p>
            <a:r>
              <a:rPr lang="cs-CZ" b="1" smtClean="0"/>
              <a:t>    Autor: </a:t>
            </a:r>
            <a:r>
              <a:rPr lang="cs-CZ" smtClean="0"/>
              <a:t>Mgr. Radmila Sálová 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5788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Anotace: Žáci se seznámí se základními číslovkami </a:t>
            </a:r>
            <a:r>
              <a:rPr lang="cs-CZ" dirty="0" smtClean="0"/>
              <a:t>                   a </a:t>
            </a:r>
            <a:r>
              <a:rPr lang="cs-CZ" dirty="0" smtClean="0"/>
              <a:t>jejich tvořením </a:t>
            </a:r>
          </a:p>
          <a:p>
            <a:r>
              <a:rPr lang="cs-CZ" dirty="0" smtClean="0"/>
              <a:t>Očekávaný výstup: Rozumí číslovkám, umí je používat, zvládnou základní početní úkony</a:t>
            </a:r>
          </a:p>
          <a:p>
            <a:r>
              <a:rPr lang="cs-CZ" dirty="0" smtClean="0"/>
              <a:t>Druh učebního materiálu: výklad  a  nácvik </a:t>
            </a:r>
          </a:p>
          <a:p>
            <a:r>
              <a:rPr lang="cs-CZ" dirty="0" smtClean="0"/>
              <a:t>Typická věková skupina: 13 – 14 let</a:t>
            </a:r>
          </a:p>
          <a:p>
            <a:r>
              <a:rPr lang="cs-CZ" dirty="0" smtClean="0"/>
              <a:t>Klíčová slova: </a:t>
            </a:r>
            <a:r>
              <a:rPr lang="cs-CZ" dirty="0" err="1" smtClean="0"/>
              <a:t>Kardinalzahlen</a:t>
            </a:r>
            <a:r>
              <a:rPr lang="cs-CZ" dirty="0" smtClean="0"/>
              <a:t>, plus, minus, </a:t>
            </a:r>
            <a:r>
              <a:rPr lang="cs-CZ" dirty="0" err="1" smtClean="0"/>
              <a:t>mal</a:t>
            </a:r>
            <a:r>
              <a:rPr lang="cs-CZ" dirty="0" smtClean="0"/>
              <a:t>, </a:t>
            </a:r>
            <a:r>
              <a:rPr lang="cs-CZ" dirty="0" err="1" smtClean="0"/>
              <a:t>dividiert</a:t>
            </a:r>
            <a:endParaRPr lang="cs-CZ" dirty="0" smtClean="0"/>
          </a:p>
          <a:p>
            <a:r>
              <a:rPr lang="cs-CZ" dirty="0" smtClean="0"/>
              <a:t>Pomůcky a materiál: interaktivní tabule nebo PC, sešit nebo papír</a:t>
            </a:r>
          </a:p>
          <a:p>
            <a:r>
              <a:rPr lang="cs-CZ" dirty="0" smtClean="0"/>
              <a:t>Ověřeno dne: 10. 1. 2012</a:t>
            </a:r>
          </a:p>
          <a:p>
            <a:r>
              <a:rPr lang="cs-CZ" dirty="0" smtClean="0"/>
              <a:t>Ve třídě: 7.A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9145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/>
              <a:t>Metodické zhodnocení a popis práce </a:t>
            </a:r>
            <a:r>
              <a:rPr lang="cs-CZ" dirty="0" smtClean="0"/>
              <a:t>               s </a:t>
            </a:r>
            <a:r>
              <a:rPr lang="cs-CZ" dirty="0" smtClean="0"/>
              <a:t>digitálním učebním materiálem: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Žáci se </a:t>
            </a:r>
            <a:r>
              <a:rPr lang="cs-CZ" dirty="0"/>
              <a:t>n</a:t>
            </a:r>
            <a:r>
              <a:rPr lang="cs-CZ" dirty="0" smtClean="0"/>
              <a:t>aučí základní číslovky 0 – 12 </a:t>
            </a:r>
            <a:r>
              <a:rPr lang="cs-CZ" dirty="0" smtClean="0"/>
              <a:t>                  a </a:t>
            </a:r>
            <a:r>
              <a:rPr lang="cs-CZ" dirty="0" smtClean="0"/>
              <a:t>další tvary </a:t>
            </a:r>
            <a:r>
              <a:rPr lang="cs-CZ" dirty="0" smtClean="0"/>
              <a:t>(do 1000)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Seznámí se s nejčastěji používaným způsobem obohacování slovní zásoby </a:t>
            </a:r>
            <a:r>
              <a:rPr lang="cs-CZ" dirty="0" err="1" smtClean="0"/>
              <a:t>Nj</a:t>
            </a:r>
            <a:r>
              <a:rPr lang="cs-CZ" dirty="0" smtClean="0"/>
              <a:t> – se skládáním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Dokážou </a:t>
            </a:r>
            <a:r>
              <a:rPr lang="cs-CZ" dirty="0" smtClean="0"/>
              <a:t>spočítat jednoduché příklady </a:t>
            </a:r>
            <a:r>
              <a:rPr lang="cs-CZ" dirty="0" smtClean="0"/>
              <a:t>           a </a:t>
            </a:r>
            <a:r>
              <a:rPr lang="cs-CZ" dirty="0" smtClean="0"/>
              <a:t>uvést své telefonní číslo</a:t>
            </a:r>
          </a:p>
        </p:txBody>
      </p:sp>
    </p:spTree>
    <p:extLst>
      <p:ext uri="{BB962C8B-B14F-4D97-AF65-F5344CB8AC3E}">
        <p14:creationId xmlns:p14="http://schemas.microsoft.com/office/powerpoint/2010/main" xmlns="" val="3513525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988840"/>
            <a:ext cx="7395592" cy="4248472"/>
          </a:xfrm>
        </p:spPr>
        <p:txBody>
          <a:bodyPr numCol="2" anchor="ctr">
            <a:normAutofit/>
          </a:bodyPr>
          <a:lstStyle/>
          <a:p>
            <a:pPr marL="0" indent="0">
              <a:buNone/>
            </a:pPr>
            <a:r>
              <a:rPr lang="cs-CZ" sz="3200" b="1"/>
              <a:t> </a:t>
            </a:r>
            <a:r>
              <a:rPr lang="cs-CZ" sz="3200" b="1" smtClean="0"/>
              <a:t>0   null</a:t>
            </a:r>
          </a:p>
          <a:p>
            <a:pPr marL="0" indent="0">
              <a:buNone/>
            </a:pPr>
            <a:r>
              <a:rPr lang="cs-CZ" sz="3200" b="1"/>
              <a:t> </a:t>
            </a:r>
            <a:r>
              <a:rPr lang="cs-CZ" sz="3200" b="1" smtClean="0"/>
              <a:t>1   eins</a:t>
            </a:r>
          </a:p>
          <a:p>
            <a:pPr marL="0" indent="0">
              <a:buNone/>
            </a:pPr>
            <a:r>
              <a:rPr lang="cs-CZ" sz="3200" b="1"/>
              <a:t> </a:t>
            </a:r>
            <a:r>
              <a:rPr lang="cs-CZ" sz="3200" b="1" smtClean="0"/>
              <a:t>2   zwei</a:t>
            </a:r>
          </a:p>
          <a:p>
            <a:pPr marL="0" indent="0">
              <a:buNone/>
            </a:pPr>
            <a:r>
              <a:rPr lang="cs-CZ" sz="3200" b="1"/>
              <a:t> </a:t>
            </a:r>
            <a:r>
              <a:rPr lang="cs-CZ" sz="3200" b="1" smtClean="0"/>
              <a:t>3   drei</a:t>
            </a:r>
          </a:p>
          <a:p>
            <a:pPr marL="0" indent="0">
              <a:buNone/>
            </a:pPr>
            <a:r>
              <a:rPr lang="cs-CZ" sz="3200" b="1" i="1"/>
              <a:t> </a:t>
            </a:r>
            <a:r>
              <a:rPr lang="cs-CZ" sz="3200" b="1" smtClean="0"/>
              <a:t>4   vier</a:t>
            </a:r>
          </a:p>
          <a:p>
            <a:pPr marL="0" indent="0">
              <a:buNone/>
            </a:pPr>
            <a:r>
              <a:rPr lang="cs-CZ" sz="3200" b="1"/>
              <a:t> </a:t>
            </a:r>
            <a:r>
              <a:rPr lang="cs-CZ" sz="3200" b="1" smtClean="0"/>
              <a:t>5   fünf</a:t>
            </a:r>
          </a:p>
          <a:p>
            <a:pPr marL="0" indent="0">
              <a:buNone/>
            </a:pPr>
            <a:r>
              <a:rPr lang="cs-CZ" sz="3200" b="1"/>
              <a:t> </a:t>
            </a:r>
            <a:r>
              <a:rPr lang="cs-CZ" sz="3200" b="1" smtClean="0"/>
              <a:t>6   sechs</a:t>
            </a:r>
            <a:endParaRPr lang="cs-CZ" sz="3200" b="1"/>
          </a:p>
          <a:p>
            <a:pPr marL="514350" indent="-514350">
              <a:buAutoNum type="arabicPlain" startAt="7"/>
            </a:pPr>
            <a:r>
              <a:rPr lang="cs-CZ" sz="3200" b="1"/>
              <a:t>s</a:t>
            </a:r>
            <a:r>
              <a:rPr lang="cs-CZ" sz="3200" b="1" smtClean="0"/>
              <a:t>ieben</a:t>
            </a:r>
          </a:p>
          <a:p>
            <a:pPr marL="514350" indent="-514350">
              <a:buAutoNum type="arabicPlain" startAt="7"/>
            </a:pPr>
            <a:r>
              <a:rPr lang="cs-CZ" sz="3200" b="1"/>
              <a:t>a</a:t>
            </a:r>
            <a:r>
              <a:rPr lang="cs-CZ" sz="3200" b="1" smtClean="0"/>
              <a:t>cht</a:t>
            </a:r>
          </a:p>
          <a:p>
            <a:pPr marL="514350" indent="-514350">
              <a:buAutoNum type="arabicPlain" startAt="9"/>
            </a:pPr>
            <a:r>
              <a:rPr lang="cs-CZ" sz="3200" b="1"/>
              <a:t>n</a:t>
            </a:r>
            <a:r>
              <a:rPr lang="cs-CZ" sz="3200" b="1" smtClean="0"/>
              <a:t>eun</a:t>
            </a:r>
          </a:p>
          <a:p>
            <a:pPr marL="514350" indent="-514350">
              <a:buAutoNum type="arabicPlain" startAt="9"/>
            </a:pPr>
            <a:r>
              <a:rPr lang="cs-CZ" sz="3200" b="1"/>
              <a:t>z</a:t>
            </a:r>
            <a:r>
              <a:rPr lang="cs-CZ" sz="3200" b="1" smtClean="0"/>
              <a:t>ehn</a:t>
            </a:r>
          </a:p>
          <a:p>
            <a:pPr marL="514350" indent="-514350">
              <a:buAutoNum type="arabicPlain" startAt="9"/>
            </a:pPr>
            <a:r>
              <a:rPr lang="cs-CZ" sz="3200" b="1"/>
              <a:t>e</a:t>
            </a:r>
            <a:r>
              <a:rPr lang="cs-CZ" sz="3200" b="1" smtClean="0"/>
              <a:t>lf</a:t>
            </a:r>
          </a:p>
          <a:p>
            <a:pPr marL="514350" indent="-514350">
              <a:buAutoNum type="arabicPlain" startAt="9"/>
            </a:pPr>
            <a:r>
              <a:rPr lang="cs-CZ" sz="3200" b="1"/>
              <a:t> </a:t>
            </a:r>
            <a:r>
              <a:rPr lang="cs-CZ" sz="3200" b="1" smtClean="0"/>
              <a:t>zwölf</a:t>
            </a:r>
            <a:endParaRPr lang="cs-CZ" sz="3200"/>
          </a:p>
        </p:txBody>
      </p:sp>
      <p:sp>
        <p:nvSpPr>
          <p:cNvPr id="2" name="TextovéPole 1"/>
          <p:cNvSpPr txBox="1"/>
          <p:nvPr/>
        </p:nvSpPr>
        <p:spPr>
          <a:xfrm>
            <a:off x="1403648" y="1196752"/>
            <a:ext cx="48093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err="1" smtClean="0"/>
              <a:t>Kardinalzahlen</a:t>
            </a:r>
            <a:r>
              <a:rPr lang="cs-CZ" sz="3200" b="1" smtClean="0"/>
              <a:t> von 0 bis 12</a:t>
            </a:r>
            <a:endParaRPr lang="cs-CZ" sz="3200" b="1"/>
          </a:p>
        </p:txBody>
      </p:sp>
    </p:spTree>
    <p:extLst>
      <p:ext uri="{BB962C8B-B14F-4D97-AF65-F5344CB8AC3E}">
        <p14:creationId xmlns:p14="http://schemas.microsoft.com/office/powerpoint/2010/main" xmlns="" val="2646403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988840"/>
            <a:ext cx="7395592" cy="4176464"/>
          </a:xfrm>
        </p:spPr>
        <p:txBody>
          <a:bodyPr numCol="2" anchor="ctr">
            <a:noAutofit/>
          </a:bodyPr>
          <a:lstStyle/>
          <a:p>
            <a:pPr marL="0" indent="0">
              <a:buNone/>
            </a:pPr>
            <a:r>
              <a:rPr lang="cs-CZ" sz="2400" b="1"/>
              <a:t> </a:t>
            </a:r>
            <a:r>
              <a:rPr lang="cs-CZ" sz="2400" b="1" smtClean="0"/>
              <a:t>11  elf</a:t>
            </a:r>
          </a:p>
          <a:p>
            <a:pPr marL="0" indent="0">
              <a:buNone/>
            </a:pPr>
            <a:r>
              <a:rPr lang="cs-CZ" sz="2400" b="1"/>
              <a:t> </a:t>
            </a:r>
            <a:r>
              <a:rPr lang="cs-CZ" sz="2400" b="1" smtClean="0"/>
              <a:t>12  zwölf</a:t>
            </a:r>
          </a:p>
          <a:p>
            <a:pPr marL="0" indent="0">
              <a:buNone/>
            </a:pPr>
            <a:r>
              <a:rPr lang="cs-CZ" sz="2400" b="1"/>
              <a:t> </a:t>
            </a:r>
            <a:r>
              <a:rPr lang="cs-CZ" sz="2400" b="1" smtClean="0"/>
              <a:t>13  dreizehn</a:t>
            </a:r>
          </a:p>
          <a:p>
            <a:pPr marL="0" indent="0">
              <a:buNone/>
            </a:pPr>
            <a:r>
              <a:rPr lang="cs-CZ" sz="2400" b="1"/>
              <a:t> </a:t>
            </a:r>
            <a:r>
              <a:rPr lang="cs-CZ" sz="2400" b="1" smtClean="0"/>
              <a:t>14  vierzehn</a:t>
            </a:r>
          </a:p>
          <a:p>
            <a:pPr marL="0" indent="0">
              <a:buNone/>
            </a:pPr>
            <a:r>
              <a:rPr lang="cs-CZ" sz="2400" b="1"/>
              <a:t> </a:t>
            </a:r>
            <a:r>
              <a:rPr lang="cs-CZ" sz="2400" b="1" smtClean="0"/>
              <a:t>15  fünfzehn</a:t>
            </a:r>
          </a:p>
          <a:p>
            <a:pPr marL="0" indent="0">
              <a:buNone/>
            </a:pPr>
            <a:r>
              <a:rPr lang="cs-CZ" sz="2400" b="1"/>
              <a:t> </a:t>
            </a:r>
            <a:r>
              <a:rPr lang="cs-CZ" sz="2400" b="1" smtClean="0"/>
              <a:t>16  sechzehn</a:t>
            </a:r>
          </a:p>
          <a:p>
            <a:pPr marL="0" indent="0">
              <a:buNone/>
            </a:pPr>
            <a:r>
              <a:rPr lang="cs-CZ" sz="2400" b="1"/>
              <a:t> </a:t>
            </a:r>
            <a:r>
              <a:rPr lang="cs-CZ" sz="2400" b="1" smtClean="0"/>
              <a:t>17  siebzehn</a:t>
            </a:r>
          </a:p>
          <a:p>
            <a:pPr marL="0" indent="0">
              <a:buNone/>
            </a:pPr>
            <a:r>
              <a:rPr lang="cs-CZ" sz="2400" b="1" smtClean="0"/>
              <a:t> 18  achtzehn</a:t>
            </a:r>
          </a:p>
          <a:p>
            <a:pPr marL="0" indent="0">
              <a:buNone/>
            </a:pPr>
            <a:r>
              <a:rPr lang="cs-CZ" sz="2400" b="1"/>
              <a:t> </a:t>
            </a:r>
            <a:r>
              <a:rPr lang="cs-CZ" sz="2400" b="1" smtClean="0"/>
              <a:t>19  neunzehn</a:t>
            </a:r>
          </a:p>
          <a:p>
            <a:pPr marL="0" indent="0">
              <a:buNone/>
            </a:pPr>
            <a:r>
              <a:rPr lang="cs-CZ" sz="2400" b="1" smtClean="0"/>
              <a:t> 20  </a:t>
            </a:r>
            <a:r>
              <a:rPr lang="cs-CZ" sz="2400" b="1" u="sng" smtClean="0">
                <a:solidFill>
                  <a:srgbClr val="C00000"/>
                </a:solidFill>
              </a:rPr>
              <a:t>zwanzig</a:t>
            </a:r>
          </a:p>
          <a:p>
            <a:pPr marL="0" indent="0">
              <a:buNone/>
            </a:pPr>
            <a:endParaRPr lang="cs-CZ" sz="2400" b="1"/>
          </a:p>
          <a:p>
            <a:pPr marL="0" indent="0">
              <a:buNone/>
            </a:pPr>
            <a:endParaRPr lang="cs-CZ" sz="2400" b="1" smtClean="0"/>
          </a:p>
          <a:p>
            <a:pPr marL="457200" indent="-457200">
              <a:buAutoNum type="arabicPlain" startAt="21"/>
            </a:pPr>
            <a:r>
              <a:rPr lang="cs-CZ" sz="2400" b="1"/>
              <a:t>e</a:t>
            </a:r>
            <a:r>
              <a:rPr lang="cs-CZ" sz="2400" b="1" smtClean="0"/>
              <a:t>in</a:t>
            </a:r>
            <a:r>
              <a:rPr lang="cs-CZ" sz="2400" b="1" u="sng" smtClean="0"/>
              <a:t>und</a:t>
            </a:r>
            <a:r>
              <a:rPr lang="cs-CZ" sz="2400" b="1" smtClean="0"/>
              <a:t>zwan</a:t>
            </a:r>
            <a:r>
              <a:rPr lang="cs-CZ" sz="2400" b="1" smtClean="0">
                <a:solidFill>
                  <a:srgbClr val="00B050"/>
                </a:solidFill>
              </a:rPr>
              <a:t>zig</a:t>
            </a:r>
          </a:p>
          <a:p>
            <a:pPr marL="457200" indent="-457200">
              <a:buAutoNum type="arabicPlain" startAt="21"/>
            </a:pPr>
            <a:r>
              <a:rPr lang="cs-CZ" sz="2400" b="1"/>
              <a:t>z</a:t>
            </a:r>
            <a:r>
              <a:rPr lang="cs-CZ" sz="2400" b="1" smtClean="0"/>
              <a:t>wei</a:t>
            </a:r>
            <a:r>
              <a:rPr lang="cs-CZ" sz="2400" b="1" u="sng" smtClean="0"/>
              <a:t>und</a:t>
            </a:r>
            <a:r>
              <a:rPr lang="cs-CZ" sz="2400" b="1" smtClean="0"/>
              <a:t>zwan</a:t>
            </a:r>
            <a:r>
              <a:rPr lang="cs-CZ" sz="2400" b="1" smtClean="0">
                <a:solidFill>
                  <a:srgbClr val="00B050"/>
                </a:solidFill>
              </a:rPr>
              <a:t>zig</a:t>
            </a:r>
          </a:p>
          <a:p>
            <a:pPr marL="457200" indent="-457200">
              <a:buAutoNum type="arabicPlain" startAt="21"/>
            </a:pPr>
            <a:r>
              <a:rPr lang="cs-CZ" sz="2400" b="1"/>
              <a:t>d</a:t>
            </a:r>
            <a:r>
              <a:rPr lang="cs-CZ" sz="2400" b="1" smtClean="0"/>
              <a:t>rei</a:t>
            </a:r>
            <a:r>
              <a:rPr lang="cs-CZ" sz="2400" b="1" u="sng" smtClean="0"/>
              <a:t>und</a:t>
            </a:r>
            <a:r>
              <a:rPr lang="cs-CZ" sz="2400" b="1" smtClean="0"/>
              <a:t>zwan</a:t>
            </a:r>
            <a:r>
              <a:rPr lang="cs-CZ" sz="2400" b="1" smtClean="0">
                <a:solidFill>
                  <a:srgbClr val="00B050"/>
                </a:solidFill>
              </a:rPr>
              <a:t>zig</a:t>
            </a:r>
          </a:p>
          <a:p>
            <a:pPr marL="457200" indent="-457200">
              <a:buAutoNum type="arabicPlain" startAt="21"/>
            </a:pPr>
            <a:r>
              <a:rPr lang="cs-CZ" sz="2400" b="1"/>
              <a:t>v</a:t>
            </a:r>
            <a:r>
              <a:rPr lang="cs-CZ" sz="2400" b="1" smtClean="0"/>
              <a:t>ier</a:t>
            </a:r>
            <a:r>
              <a:rPr lang="cs-CZ" sz="2400" b="1" u="sng" smtClean="0"/>
              <a:t>und</a:t>
            </a:r>
            <a:r>
              <a:rPr lang="cs-CZ" sz="2400" b="1" smtClean="0"/>
              <a:t>zwan</a:t>
            </a:r>
            <a:r>
              <a:rPr lang="cs-CZ" sz="2400" b="1" smtClean="0">
                <a:solidFill>
                  <a:srgbClr val="00B050"/>
                </a:solidFill>
              </a:rPr>
              <a:t>zig</a:t>
            </a:r>
          </a:p>
          <a:p>
            <a:pPr marL="457200" indent="-457200">
              <a:buAutoNum type="arabicPlain" startAt="21"/>
            </a:pPr>
            <a:r>
              <a:rPr lang="cs-CZ" sz="2400" b="1"/>
              <a:t>f</a:t>
            </a:r>
            <a:r>
              <a:rPr lang="cs-CZ" sz="2400" b="1" smtClean="0"/>
              <a:t>ünf</a:t>
            </a:r>
            <a:r>
              <a:rPr lang="cs-CZ" sz="2400" b="1" u="sng" smtClean="0"/>
              <a:t>und</a:t>
            </a:r>
            <a:r>
              <a:rPr lang="cs-CZ" sz="2400" b="1" smtClean="0"/>
              <a:t>zwan</a:t>
            </a:r>
            <a:r>
              <a:rPr lang="cs-CZ" sz="2400" b="1" smtClean="0">
                <a:solidFill>
                  <a:srgbClr val="00B050"/>
                </a:solidFill>
              </a:rPr>
              <a:t>zig</a:t>
            </a:r>
          </a:p>
          <a:p>
            <a:pPr marL="457200" indent="-457200">
              <a:buAutoNum type="arabicPlain" startAt="21"/>
            </a:pPr>
            <a:r>
              <a:rPr lang="cs-CZ" sz="2400" b="1"/>
              <a:t>s</a:t>
            </a:r>
            <a:r>
              <a:rPr lang="cs-CZ" sz="2400" b="1" smtClean="0"/>
              <a:t>echs</a:t>
            </a:r>
            <a:r>
              <a:rPr lang="cs-CZ" sz="2400" b="1" u="sng" smtClean="0"/>
              <a:t>und</a:t>
            </a:r>
            <a:r>
              <a:rPr lang="cs-CZ" sz="2400" b="1" smtClean="0"/>
              <a:t>zwan</a:t>
            </a:r>
            <a:r>
              <a:rPr lang="cs-CZ" sz="2400" b="1" smtClean="0">
                <a:solidFill>
                  <a:srgbClr val="00B050"/>
                </a:solidFill>
              </a:rPr>
              <a:t>zig</a:t>
            </a:r>
          </a:p>
          <a:p>
            <a:pPr marL="457200" indent="-457200">
              <a:buAutoNum type="arabicPlain" startAt="21"/>
            </a:pPr>
            <a:r>
              <a:rPr lang="cs-CZ" sz="2400" b="1"/>
              <a:t>s</a:t>
            </a:r>
            <a:r>
              <a:rPr lang="cs-CZ" sz="2400" b="1" smtClean="0"/>
              <a:t>ieben</a:t>
            </a:r>
            <a:r>
              <a:rPr lang="cs-CZ" sz="2400" b="1" u="sng" smtClean="0"/>
              <a:t>und</a:t>
            </a:r>
            <a:r>
              <a:rPr lang="cs-CZ" sz="2400" b="1" smtClean="0"/>
              <a:t>zwan</a:t>
            </a:r>
            <a:r>
              <a:rPr lang="cs-CZ" sz="2400" b="1" smtClean="0">
                <a:solidFill>
                  <a:srgbClr val="00B050"/>
                </a:solidFill>
              </a:rPr>
              <a:t>zig</a:t>
            </a:r>
          </a:p>
          <a:p>
            <a:pPr marL="457200" indent="-457200">
              <a:buAutoNum type="arabicPlain" startAt="21"/>
            </a:pPr>
            <a:r>
              <a:rPr lang="cs-CZ" sz="2400" b="1"/>
              <a:t>a</a:t>
            </a:r>
            <a:r>
              <a:rPr lang="cs-CZ" sz="2400" b="1" smtClean="0"/>
              <a:t>cht</a:t>
            </a:r>
            <a:r>
              <a:rPr lang="cs-CZ" sz="2400" b="1" u="sng" smtClean="0"/>
              <a:t>und</a:t>
            </a:r>
            <a:r>
              <a:rPr lang="cs-CZ" sz="2400" b="1" smtClean="0"/>
              <a:t>zwan</a:t>
            </a:r>
            <a:r>
              <a:rPr lang="cs-CZ" sz="2400" b="1" smtClean="0">
                <a:solidFill>
                  <a:srgbClr val="00B050"/>
                </a:solidFill>
              </a:rPr>
              <a:t>zig</a:t>
            </a:r>
          </a:p>
          <a:p>
            <a:pPr marL="457200" indent="-457200">
              <a:buAutoNum type="arabicPlain" startAt="21"/>
            </a:pPr>
            <a:r>
              <a:rPr lang="cs-CZ" sz="2400" b="1"/>
              <a:t>n</a:t>
            </a:r>
            <a:r>
              <a:rPr lang="cs-CZ" sz="2400" b="1" smtClean="0"/>
              <a:t>eun</a:t>
            </a:r>
            <a:r>
              <a:rPr lang="cs-CZ" sz="2400" b="1" u="sng" smtClean="0">
                <a:solidFill>
                  <a:schemeClr val="tx1"/>
                </a:solidFill>
              </a:rPr>
              <a:t>und</a:t>
            </a:r>
            <a:r>
              <a:rPr lang="cs-CZ" sz="2400" b="1" smtClean="0"/>
              <a:t>zwan</a:t>
            </a:r>
            <a:r>
              <a:rPr lang="cs-CZ" sz="2400" b="1" smtClean="0">
                <a:solidFill>
                  <a:srgbClr val="00B050"/>
                </a:solidFill>
              </a:rPr>
              <a:t>zig</a:t>
            </a:r>
          </a:p>
          <a:p>
            <a:pPr marL="457200" indent="-457200">
              <a:buAutoNum type="arabicPlain" startAt="21"/>
            </a:pPr>
            <a:r>
              <a:rPr lang="cs-CZ" sz="2400" b="1" smtClean="0"/>
              <a:t>drei</a:t>
            </a:r>
            <a:r>
              <a:rPr lang="cs-CZ" sz="2400" b="1" smtClean="0">
                <a:solidFill>
                  <a:srgbClr val="FF0000"/>
                </a:solidFill>
              </a:rPr>
              <a:t>ßig</a:t>
            </a:r>
          </a:p>
          <a:p>
            <a:pPr marL="514350" indent="-514350">
              <a:buAutoNum type="arabicPlain" startAt="21"/>
            </a:pPr>
            <a:endParaRPr lang="cs-CZ" sz="2400" b="1" smtClean="0"/>
          </a:p>
          <a:p>
            <a:pPr marL="0" indent="0">
              <a:buNone/>
            </a:pPr>
            <a:endParaRPr lang="cs-CZ" sz="2400"/>
          </a:p>
        </p:txBody>
      </p:sp>
      <p:sp>
        <p:nvSpPr>
          <p:cNvPr id="2" name="TextovéPole 1"/>
          <p:cNvSpPr txBox="1"/>
          <p:nvPr/>
        </p:nvSpPr>
        <p:spPr>
          <a:xfrm>
            <a:off x="1187624" y="735087"/>
            <a:ext cx="50177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err="1" smtClean="0"/>
              <a:t>Kardinalzahlen</a:t>
            </a:r>
            <a:r>
              <a:rPr lang="cs-CZ" sz="3200" b="1" smtClean="0"/>
              <a:t> von 11 bis 30</a:t>
            </a:r>
            <a:endParaRPr lang="cs-CZ" sz="3200" b="1"/>
          </a:p>
        </p:txBody>
      </p:sp>
    </p:spTree>
    <p:extLst>
      <p:ext uri="{BB962C8B-B14F-4D97-AF65-F5344CB8AC3E}">
        <p14:creationId xmlns:p14="http://schemas.microsoft.com/office/powerpoint/2010/main" xmlns="" val="2994891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7395592" cy="4392488"/>
          </a:xfrm>
        </p:spPr>
        <p:txBody>
          <a:bodyPr numCol="2" anchor="ctr">
            <a:noAutofit/>
          </a:bodyPr>
          <a:lstStyle/>
          <a:p>
            <a:pPr marL="0" indent="0">
              <a:buNone/>
            </a:pPr>
            <a:r>
              <a:rPr lang="cs-CZ" sz="2400" b="1"/>
              <a:t> 3</a:t>
            </a:r>
            <a:r>
              <a:rPr lang="cs-CZ" sz="2400" b="1" smtClean="0"/>
              <a:t>1  einunddrei</a:t>
            </a:r>
            <a:r>
              <a:rPr lang="cs-CZ" sz="2400" b="1" smtClean="0">
                <a:solidFill>
                  <a:srgbClr val="FF0000"/>
                </a:solidFill>
              </a:rPr>
              <a:t>ßig</a:t>
            </a:r>
          </a:p>
          <a:p>
            <a:pPr marL="0" indent="0">
              <a:buNone/>
            </a:pPr>
            <a:r>
              <a:rPr lang="cs-CZ" sz="2400" b="1"/>
              <a:t> 3</a:t>
            </a:r>
            <a:r>
              <a:rPr lang="cs-CZ" sz="2400" b="1" smtClean="0"/>
              <a:t>2  zweiunddrei</a:t>
            </a:r>
            <a:r>
              <a:rPr lang="cs-CZ" sz="2400" b="1" smtClean="0">
                <a:solidFill>
                  <a:srgbClr val="FF0000"/>
                </a:solidFill>
              </a:rPr>
              <a:t>ßig</a:t>
            </a:r>
          </a:p>
          <a:p>
            <a:pPr marL="0" indent="0">
              <a:buNone/>
            </a:pPr>
            <a:r>
              <a:rPr lang="cs-CZ" sz="2400" b="1" smtClean="0"/>
              <a:t> ……….</a:t>
            </a:r>
          </a:p>
          <a:p>
            <a:pPr marL="0" indent="0">
              <a:buNone/>
            </a:pPr>
            <a:r>
              <a:rPr lang="cs-CZ" sz="2400" b="1"/>
              <a:t> </a:t>
            </a:r>
            <a:r>
              <a:rPr lang="cs-CZ" sz="2400" b="1" smtClean="0"/>
              <a:t>40  vier</a:t>
            </a:r>
            <a:r>
              <a:rPr lang="cs-CZ" sz="2400" b="1" smtClean="0">
                <a:solidFill>
                  <a:srgbClr val="00B050"/>
                </a:solidFill>
              </a:rPr>
              <a:t>zig</a:t>
            </a:r>
          </a:p>
          <a:p>
            <a:pPr marL="0" indent="0">
              <a:buNone/>
            </a:pPr>
            <a:r>
              <a:rPr lang="cs-CZ" sz="2400" b="1"/>
              <a:t> </a:t>
            </a:r>
            <a:r>
              <a:rPr lang="cs-CZ" sz="2400" b="1" smtClean="0"/>
              <a:t>50  fünf</a:t>
            </a:r>
            <a:r>
              <a:rPr lang="cs-CZ" sz="2400" b="1" smtClean="0">
                <a:solidFill>
                  <a:srgbClr val="00B050"/>
                </a:solidFill>
              </a:rPr>
              <a:t>zig</a:t>
            </a:r>
          </a:p>
          <a:p>
            <a:pPr marL="0" indent="0">
              <a:buNone/>
            </a:pPr>
            <a:r>
              <a:rPr lang="cs-CZ" sz="2400" b="1"/>
              <a:t> </a:t>
            </a:r>
            <a:r>
              <a:rPr lang="cs-CZ" sz="2400" b="1" smtClean="0"/>
              <a:t>60  sech</a:t>
            </a:r>
            <a:r>
              <a:rPr lang="cs-CZ" sz="2400" b="1" smtClean="0">
                <a:solidFill>
                  <a:srgbClr val="00B050"/>
                </a:solidFill>
              </a:rPr>
              <a:t>zig</a:t>
            </a:r>
          </a:p>
          <a:p>
            <a:pPr marL="0" indent="0">
              <a:buNone/>
            </a:pPr>
            <a:r>
              <a:rPr lang="cs-CZ" sz="2400" b="1" smtClean="0"/>
              <a:t> 70  sieb</a:t>
            </a:r>
            <a:r>
              <a:rPr lang="cs-CZ" sz="2400" b="1" smtClean="0">
                <a:solidFill>
                  <a:srgbClr val="00B050"/>
                </a:solidFill>
              </a:rPr>
              <a:t>zig</a:t>
            </a:r>
          </a:p>
          <a:p>
            <a:pPr marL="0" indent="0">
              <a:buNone/>
            </a:pPr>
            <a:r>
              <a:rPr lang="cs-CZ" sz="2400" b="1"/>
              <a:t> </a:t>
            </a:r>
            <a:r>
              <a:rPr lang="cs-CZ" sz="2400" b="1" smtClean="0"/>
              <a:t>80  acht</a:t>
            </a:r>
            <a:r>
              <a:rPr lang="cs-CZ" sz="2400" b="1" smtClean="0">
                <a:solidFill>
                  <a:srgbClr val="00B050"/>
                </a:solidFill>
              </a:rPr>
              <a:t>zig</a:t>
            </a:r>
          </a:p>
          <a:p>
            <a:pPr marL="0" indent="0">
              <a:buNone/>
            </a:pPr>
            <a:r>
              <a:rPr lang="cs-CZ" sz="2400" b="1" smtClean="0"/>
              <a:t> 90  neun</a:t>
            </a:r>
            <a:r>
              <a:rPr lang="cs-CZ" sz="2400" b="1" smtClean="0">
                <a:solidFill>
                  <a:srgbClr val="00B050"/>
                </a:solidFill>
              </a:rPr>
              <a:t>zig</a:t>
            </a:r>
          </a:p>
          <a:p>
            <a:pPr marL="0" indent="0">
              <a:buNone/>
            </a:pPr>
            <a:r>
              <a:rPr lang="cs-CZ" sz="2400" b="1" smtClean="0">
                <a:solidFill>
                  <a:srgbClr val="0070C0"/>
                </a:solidFill>
              </a:rPr>
              <a:t>100 hundert</a:t>
            </a:r>
          </a:p>
          <a:p>
            <a:pPr marL="0" indent="0">
              <a:buNone/>
            </a:pPr>
            <a:endParaRPr lang="cs-CZ" sz="2400" b="1"/>
          </a:p>
          <a:p>
            <a:pPr marL="0" indent="0">
              <a:buNone/>
            </a:pPr>
            <a:endParaRPr lang="cs-CZ" sz="2400" b="1" smtClean="0"/>
          </a:p>
          <a:p>
            <a:pPr marL="0" indent="0">
              <a:buNone/>
            </a:pPr>
            <a:r>
              <a:rPr lang="cs-CZ" sz="2400" b="1" smtClean="0"/>
              <a:t>101 hunderteins</a:t>
            </a:r>
          </a:p>
          <a:p>
            <a:pPr marL="0" indent="0">
              <a:buNone/>
            </a:pPr>
            <a:r>
              <a:rPr lang="cs-CZ" sz="2400" b="1" smtClean="0"/>
              <a:t>……..</a:t>
            </a:r>
          </a:p>
          <a:p>
            <a:pPr marL="0" indent="0">
              <a:buNone/>
            </a:pPr>
            <a:r>
              <a:rPr lang="cs-CZ" sz="2400" b="1" smtClean="0"/>
              <a:t>200 zweihundert</a:t>
            </a:r>
          </a:p>
          <a:p>
            <a:pPr marL="0" indent="0">
              <a:buNone/>
            </a:pPr>
            <a:r>
              <a:rPr lang="cs-CZ" sz="2400" b="1" smtClean="0"/>
              <a:t>…….</a:t>
            </a:r>
          </a:p>
          <a:p>
            <a:pPr marL="0" indent="0">
              <a:buNone/>
            </a:pPr>
            <a:r>
              <a:rPr lang="cs-CZ" sz="2400" b="1" smtClean="0"/>
              <a:t>315 dreihundertfünfzehn</a:t>
            </a:r>
          </a:p>
          <a:p>
            <a:pPr marL="0" indent="0">
              <a:buNone/>
            </a:pPr>
            <a:r>
              <a:rPr lang="cs-CZ" sz="2400" b="1" smtClean="0"/>
              <a:t>…….</a:t>
            </a:r>
          </a:p>
          <a:p>
            <a:pPr marL="0" indent="0">
              <a:buNone/>
            </a:pPr>
            <a:r>
              <a:rPr lang="cs-CZ" sz="2400" b="1" smtClean="0"/>
              <a:t>600 sechshundert</a:t>
            </a:r>
          </a:p>
          <a:p>
            <a:pPr marL="0" indent="0">
              <a:buNone/>
            </a:pPr>
            <a:r>
              <a:rPr lang="cs-CZ" sz="2400" b="1" smtClean="0"/>
              <a:t>700 siebenhundert</a:t>
            </a:r>
          </a:p>
          <a:p>
            <a:pPr marL="0" indent="0">
              <a:buNone/>
            </a:pPr>
            <a:r>
              <a:rPr lang="cs-CZ" sz="2400" b="1" smtClean="0"/>
              <a:t>……</a:t>
            </a:r>
          </a:p>
          <a:p>
            <a:pPr marL="0" indent="0">
              <a:buNone/>
            </a:pPr>
            <a:r>
              <a:rPr lang="cs-CZ" sz="2400" b="1" smtClean="0">
                <a:solidFill>
                  <a:srgbClr val="7030A0"/>
                </a:solidFill>
              </a:rPr>
              <a:t>1000</a:t>
            </a:r>
            <a:r>
              <a:rPr lang="cs-CZ" sz="2400" b="1" smtClean="0"/>
              <a:t> </a:t>
            </a:r>
            <a:r>
              <a:rPr lang="cs-CZ" sz="2400" b="1" smtClean="0">
                <a:solidFill>
                  <a:srgbClr val="7030A0"/>
                </a:solidFill>
              </a:rPr>
              <a:t>tausend</a:t>
            </a:r>
          </a:p>
          <a:p>
            <a:pPr marL="514350" indent="-514350">
              <a:buAutoNum type="arabicPlain" startAt="21"/>
            </a:pPr>
            <a:endParaRPr lang="cs-CZ" sz="2400" b="1" smtClean="0"/>
          </a:p>
          <a:p>
            <a:pPr marL="0" indent="0">
              <a:buNone/>
            </a:pPr>
            <a:endParaRPr lang="cs-CZ" sz="2400"/>
          </a:p>
        </p:txBody>
      </p:sp>
      <p:sp>
        <p:nvSpPr>
          <p:cNvPr id="2" name="TextovéPole 1"/>
          <p:cNvSpPr txBox="1"/>
          <p:nvPr/>
        </p:nvSpPr>
        <p:spPr>
          <a:xfrm>
            <a:off x="1187624" y="735087"/>
            <a:ext cx="56429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err="1" smtClean="0"/>
              <a:t>Kardinalzahlen</a:t>
            </a:r>
            <a:r>
              <a:rPr lang="cs-CZ" sz="3200" b="1" smtClean="0"/>
              <a:t> von 31 bis 1000</a:t>
            </a:r>
            <a:endParaRPr lang="cs-CZ" sz="3200" b="1"/>
          </a:p>
        </p:txBody>
      </p:sp>
    </p:spTree>
    <p:extLst>
      <p:ext uri="{BB962C8B-B14F-4D97-AF65-F5344CB8AC3E}">
        <p14:creationId xmlns:p14="http://schemas.microsoft.com/office/powerpoint/2010/main" xmlns="" val="1324199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1916832"/>
            <a:ext cx="8064896" cy="41764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mtClean="0"/>
              <a:t> acht minus fünf ist drei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sechzehn plus vier ist zwanzig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drei mal vier ist zwölf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achtzehn durch neun ist zwei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elf plus zwölf ist dreiundzwanzig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vier plus neun ist dreizehn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zwei mal fünf ist zehn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neunzehn plus sechs ist fünfundzwanzig</a:t>
            </a:r>
          </a:p>
          <a:p>
            <a:pPr marL="0" indent="0">
              <a:buNone/>
            </a:pPr>
            <a:r>
              <a:rPr lang="cs-CZ" sz="3200"/>
              <a:t> </a:t>
            </a: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Rechne:      </a:t>
            </a:r>
            <a:r>
              <a:rPr lang="cs-CZ" sz="2000" b="0" i="1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napiš pomocí čísel</a:t>
            </a:r>
            <a:endParaRPr lang="cs-CZ" sz="3200" b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609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1916832"/>
            <a:ext cx="8064896" cy="41764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mtClean="0"/>
              <a:t> 12 + 13 =</a:t>
            </a:r>
            <a:r>
              <a:rPr lang="cs-CZ" sz="3200" smtClean="0"/>
              <a:t> 25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11  -   7 =   4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20  -   1 =  19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17  +  3 =  20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6   x  6 = 36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81  :    9 =   9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7  +  39 = 46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15  x    3 =  45</a:t>
            </a:r>
          </a:p>
          <a:p>
            <a:pPr marL="0" indent="0">
              <a:buNone/>
            </a:pPr>
            <a:r>
              <a:rPr lang="cs-CZ" sz="3200"/>
              <a:t> </a:t>
            </a: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Rechne:      </a:t>
            </a:r>
            <a:r>
              <a:rPr lang="cs-CZ" sz="2000" b="0" i="1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napiš slovy</a:t>
            </a:r>
            <a:endParaRPr lang="cs-CZ" sz="3200" b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381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1844824"/>
            <a:ext cx="8064896" cy="41764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smtClean="0"/>
              <a:t>lef     -                                 wezi    -</a:t>
            </a:r>
          </a:p>
          <a:p>
            <a:pPr marL="0" indent="0">
              <a:buNone/>
            </a:pPr>
            <a:r>
              <a:rPr lang="cs-CZ" sz="3200" smtClean="0"/>
              <a:t>chat  -                                 revi     -</a:t>
            </a:r>
          </a:p>
          <a:p>
            <a:pPr marL="0" indent="0">
              <a:buNone/>
            </a:pPr>
            <a:endParaRPr lang="cs-CZ" sz="3200"/>
          </a:p>
          <a:p>
            <a:pPr marL="0" indent="0">
              <a:buNone/>
            </a:pPr>
            <a:r>
              <a:rPr lang="cs-CZ" sz="3200" smtClean="0"/>
              <a:t>Omas neue Telefonnummer ist 29 56 42 30</a:t>
            </a:r>
          </a:p>
          <a:p>
            <a:pPr marL="514350" indent="-514350">
              <a:buAutoNum type="alphaLcParenR"/>
            </a:pPr>
            <a:r>
              <a:rPr lang="cs-CZ" sz="3200" smtClean="0"/>
              <a:t>neunundzwanzig fünfundsechzig zweiundvierzig dreißig     ODER:</a:t>
            </a:r>
          </a:p>
          <a:p>
            <a:pPr marL="514350" indent="-514350">
              <a:buAutoNum type="alphaLcParenR"/>
            </a:pPr>
            <a:r>
              <a:rPr lang="cs-CZ" sz="3200" smtClean="0"/>
              <a:t>neunundzwanzig sechsundfünfzig zweiundvierzig  dreißig</a:t>
            </a:r>
          </a:p>
          <a:p>
            <a:pPr marL="0" indent="0">
              <a:buNone/>
            </a:pPr>
            <a:endParaRPr lang="cs-CZ" sz="320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Was ist richtig ?</a:t>
            </a:r>
            <a:endParaRPr lang="cs-CZ" sz="3200" b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64492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570</TotalTime>
  <Words>441</Words>
  <Application>Microsoft Office PowerPoint</Application>
  <PresentationFormat>Předvádění na obrazovce (4:3)</PresentationFormat>
  <Paragraphs>111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Thermal</vt:lpstr>
      <vt:lpstr>Snímek 1</vt:lpstr>
      <vt:lpstr>Snímek 2</vt:lpstr>
      <vt:lpstr>Snímek 3</vt:lpstr>
      <vt:lpstr>Snímek 4</vt:lpstr>
      <vt:lpstr>Snímek 5</vt:lpstr>
      <vt:lpstr>Snímek 6</vt:lpstr>
      <vt:lpstr>Rechne:      napiš pomocí čísel</vt:lpstr>
      <vt:lpstr>Rechne:      napiš slovy</vt:lpstr>
      <vt:lpstr>Was ist richtig 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Dum</cp:lastModifiedBy>
  <cp:revision>59</cp:revision>
  <dcterms:created xsi:type="dcterms:W3CDTF">2012-10-28T12:20:09Z</dcterms:created>
  <dcterms:modified xsi:type="dcterms:W3CDTF">2013-03-04T14:57:41Z</dcterms:modified>
</cp:coreProperties>
</file>