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handoutMasterIdLst>
    <p:handoutMasterId r:id="rId12"/>
  </p:handoutMasterIdLst>
  <p:sldIdLst>
    <p:sldId id="257" r:id="rId2"/>
    <p:sldId id="258" r:id="rId3"/>
    <p:sldId id="259" r:id="rId4"/>
    <p:sldId id="269" r:id="rId5"/>
    <p:sldId id="279" r:id="rId6"/>
    <p:sldId id="280" r:id="rId7"/>
    <p:sldId id="281" r:id="rId8"/>
    <p:sldId id="282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41" autoAdjust="0"/>
    <p:restoredTop sz="84192" autoAdjust="0"/>
  </p:normalViewPr>
  <p:slideViewPr>
    <p:cSldViewPr>
      <p:cViewPr varScale="1">
        <p:scale>
          <a:sx n="61" d="100"/>
          <a:sy n="61" d="100"/>
        </p:scale>
        <p:origin x="-16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smtClean="0"/>
              <a:t>    Název DUM:  </a:t>
            </a:r>
            <a:r>
              <a:rPr lang="cs-CZ" smtClean="0"/>
              <a:t>VY_32_INOVACE_ IX _2_05_Slovosled</a:t>
            </a:r>
          </a:p>
          <a:p>
            <a:endParaRPr lang="cs-CZ" b="1"/>
          </a:p>
          <a:p>
            <a:r>
              <a:rPr lang="cs-CZ" b="1" smtClean="0"/>
              <a:t>    Šablona číslo:  </a:t>
            </a:r>
            <a:r>
              <a:rPr lang="cs-CZ" smtClean="0"/>
              <a:t>IX</a:t>
            </a:r>
            <a:r>
              <a:rPr lang="cs-CZ" b="1" smtClean="0"/>
              <a:t>         Sada číslo:  </a:t>
            </a:r>
            <a:r>
              <a:rPr lang="cs-CZ"/>
              <a:t>2</a:t>
            </a:r>
            <a:r>
              <a:rPr lang="cs-CZ" smtClean="0"/>
              <a:t> </a:t>
            </a:r>
            <a:r>
              <a:rPr lang="cs-CZ" b="1" smtClean="0"/>
              <a:t>       Pořadové číslo DUM: 05</a:t>
            </a:r>
            <a:endParaRPr lang="cs-CZ" smtClean="0"/>
          </a:p>
          <a:p>
            <a:endParaRPr lang="cs-CZ" b="1" smtClean="0"/>
          </a:p>
          <a:p>
            <a:r>
              <a:rPr lang="cs-CZ" b="1" smtClean="0"/>
              <a:t>    Autor: </a:t>
            </a:r>
            <a:r>
              <a:rPr lang="cs-CZ" smtClean="0"/>
              <a:t>Mgr. Radmila Sálová 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mtClean="0"/>
              <a:t>Anotace: Žáci se seznámí s pořádkem slov  v němčině </a:t>
            </a:r>
          </a:p>
          <a:p>
            <a:r>
              <a:rPr lang="cs-CZ" smtClean="0"/>
              <a:t>Očekávaný výstup: Rozlišují slovosled přímý a nepřímý</a:t>
            </a:r>
          </a:p>
          <a:p>
            <a:r>
              <a:rPr lang="cs-CZ" smtClean="0"/>
              <a:t>Druh učebního materiálu: výklad  </a:t>
            </a:r>
          </a:p>
          <a:p>
            <a:r>
              <a:rPr lang="cs-CZ" smtClean="0"/>
              <a:t>Typická věková skupina: 13 – 14 let</a:t>
            </a:r>
          </a:p>
          <a:p>
            <a:r>
              <a:rPr lang="cs-CZ" smtClean="0"/>
              <a:t>Klíčová slova: Přísudek, podmět, zdůrazněný větný člen</a:t>
            </a:r>
          </a:p>
          <a:p>
            <a:r>
              <a:rPr lang="cs-CZ" smtClean="0"/>
              <a:t>Pomůcky a materiál: interaktivní tabule nebo PC, sešit </a:t>
            </a:r>
          </a:p>
          <a:p>
            <a:r>
              <a:rPr lang="cs-CZ" smtClean="0"/>
              <a:t>Ověřeno dne: 21. </a:t>
            </a:r>
            <a:r>
              <a:rPr lang="cs-CZ"/>
              <a:t>2</a:t>
            </a:r>
            <a:r>
              <a:rPr lang="cs-CZ" smtClean="0"/>
              <a:t>. 2012</a:t>
            </a:r>
          </a:p>
          <a:p>
            <a:r>
              <a:rPr lang="cs-CZ" smtClean="0"/>
              <a:t>Ve třídě: 7.A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Žáci se seznámí s pořádkem slov v německých větách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Rozlišují věty oznamovací a otázky zjišťovací a doplňovací</a:t>
            </a:r>
          </a:p>
          <a:p>
            <a:pPr>
              <a:buFont typeface="Arial" pitchFamily="34" charset="0"/>
              <a:buChar char="•"/>
            </a:pPr>
            <a:r>
              <a:rPr lang="cs-CZ" smtClean="0"/>
              <a:t>Dokáží správně utvořit větu oznamovací, tázací i větu se zdůrazněným větným členem</a:t>
            </a:r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-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používá se ve větách oznamovacích</a:t>
            </a:r>
          </a:p>
          <a:p>
            <a:pPr marL="0" indent="0">
              <a:buNone/>
            </a:pPr>
            <a:r>
              <a:rPr lang="cs-CZ" smtClean="0"/>
              <a:t> </a:t>
            </a:r>
            <a:r>
              <a:rPr lang="cs-CZ">
                <a:solidFill>
                  <a:srgbClr val="FF0000"/>
                </a:solidFill>
              </a:rPr>
              <a:t>p</a:t>
            </a:r>
            <a:r>
              <a:rPr lang="cs-CZ" smtClean="0">
                <a:solidFill>
                  <a:srgbClr val="FF0000"/>
                </a:solidFill>
              </a:rPr>
              <a:t>odmět</a:t>
            </a:r>
            <a:r>
              <a:rPr lang="cs-CZ" smtClean="0"/>
              <a:t> + </a:t>
            </a:r>
            <a:r>
              <a:rPr lang="cs-CZ" smtClean="0">
                <a:solidFill>
                  <a:srgbClr val="0070C0"/>
                </a:solidFill>
              </a:rPr>
              <a:t>přísudek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ostatní větné členy</a:t>
            </a:r>
            <a:r>
              <a:rPr lang="cs-CZ" smtClean="0">
                <a:solidFill>
                  <a:srgbClr val="0070C0"/>
                </a:solidFill>
              </a:rPr>
              <a:t> </a:t>
            </a:r>
            <a:endParaRPr lang="cs-CZ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r>
              <a:rPr lang="cs-CZ" sz="3200" smtClean="0">
                <a:solidFill>
                  <a:srgbClr val="FF0000"/>
                </a:solidFill>
              </a:rPr>
              <a:t>Oma</a:t>
            </a:r>
            <a:r>
              <a:rPr lang="cs-CZ" sz="3200" smtClean="0"/>
              <a:t> </a:t>
            </a:r>
            <a:r>
              <a:rPr lang="cs-CZ" sz="3200" smtClean="0">
                <a:solidFill>
                  <a:srgbClr val="0070C0"/>
                </a:solidFill>
              </a:rPr>
              <a:t>kocht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eine Suppe.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rgbClr val="FF0000"/>
                </a:solidFill>
              </a:rPr>
              <a:t>Ingrid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rgbClr val="0070C0"/>
                </a:solidFill>
              </a:rPr>
              <a:t>spielt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Tischtennis.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rgbClr val="FF0000"/>
                </a:solidFill>
              </a:rPr>
              <a:t>Franz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rgbClr val="0070C0"/>
                </a:solidFill>
              </a:rPr>
              <a:t>wohnt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in Bremen.</a:t>
            </a:r>
          </a:p>
          <a:p>
            <a:pPr marL="0" indent="0">
              <a:buNone/>
            </a:pP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smtClean="0">
                <a:solidFill>
                  <a:srgbClr val="FF0000"/>
                </a:solidFill>
              </a:rPr>
              <a:t>Manfred und Ute </a:t>
            </a:r>
            <a:r>
              <a:rPr lang="cs-CZ" sz="3200" smtClean="0">
                <a:solidFill>
                  <a:srgbClr val="0070C0"/>
                </a:solidFill>
              </a:rPr>
              <a:t>gehen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in die Schule.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Slovosled přímý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1.  -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používá se ve větách oznamovacích se zdůrazněným větným členem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zdůrazněný VČ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/>
              <a:t> </a:t>
            </a:r>
            <a:r>
              <a:rPr lang="cs-CZ" smtClean="0">
                <a:solidFill>
                  <a:srgbClr val="0070C0"/>
                </a:solidFill>
              </a:rPr>
              <a:t>přísudek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rgbClr val="FF0000"/>
                </a:solidFill>
              </a:rPr>
              <a:t>podmět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+ostatní VČ</a:t>
            </a:r>
          </a:p>
          <a:p>
            <a:pPr marL="0" indent="0">
              <a:buNone/>
            </a:pPr>
            <a:endParaRPr lang="cs-CZ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Heute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0070C0"/>
                </a:solidFill>
              </a:rPr>
              <a:t>gehe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ich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ins Kino.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Am Nachmittag </a:t>
            </a:r>
            <a:r>
              <a:rPr lang="cs-CZ" smtClean="0">
                <a:solidFill>
                  <a:srgbClr val="0070C0"/>
                </a:solidFill>
              </a:rPr>
              <a:t>bleibt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Peter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zu Hause.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Deutsch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0070C0"/>
                </a:solidFill>
              </a:rPr>
              <a:t>sprichst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du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noch nicht gut.</a:t>
            </a:r>
          </a:p>
          <a:p>
            <a:pPr marL="0" indent="0">
              <a:buNone/>
            </a:pPr>
            <a:r>
              <a:rPr lang="cs-CZ" smtClean="0">
                <a:solidFill>
                  <a:srgbClr val="00B050"/>
                </a:solidFill>
              </a:rPr>
              <a:t>In Hannover </a:t>
            </a:r>
            <a:r>
              <a:rPr lang="cs-CZ" smtClean="0">
                <a:solidFill>
                  <a:srgbClr val="0070C0"/>
                </a:solidFill>
              </a:rPr>
              <a:t>wohnen</a:t>
            </a:r>
            <a:r>
              <a:rPr lang="cs-CZ" smtClean="0">
                <a:solidFill>
                  <a:srgbClr val="FF0000"/>
                </a:solidFill>
              </a:rPr>
              <a:t> meine Großeltern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Slovosled nepřímý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2250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514350" indent="-514350">
              <a:buAutoNum type="arabicPeriod" startAt="2"/>
            </a:pPr>
            <a:r>
              <a:rPr lang="cs-CZ" smtClean="0"/>
              <a:t>-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používá se ve větách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tázacích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a) v otázkách zjišťovacích  (Ja-Nein Frage)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přísudek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rgbClr val="FF0000"/>
                </a:solidFill>
              </a:rPr>
              <a:t>podmět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+ostatní VČ</a:t>
            </a:r>
          </a:p>
          <a:p>
            <a:pPr marL="0" indent="0">
              <a:buNone/>
            </a:pPr>
            <a:endParaRPr lang="cs-CZ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Gehst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du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heute ins Kino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Bleibt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Peter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am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Nachmittag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zu Hause?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0070C0"/>
                </a:solidFill>
              </a:rPr>
              <a:t>Rechnest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du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schon gut ?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>
                <a:solidFill>
                  <a:srgbClr val="0070C0"/>
                </a:solidFill>
              </a:rPr>
              <a:t>W</a:t>
            </a:r>
            <a:r>
              <a:rPr lang="cs-CZ" smtClean="0">
                <a:solidFill>
                  <a:srgbClr val="0070C0"/>
                </a:solidFill>
              </a:rPr>
              <a:t>ohnen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>
                <a:solidFill>
                  <a:srgbClr val="FF0000"/>
                </a:solidFill>
              </a:rPr>
              <a:t>d</a:t>
            </a:r>
            <a:r>
              <a:rPr lang="cs-CZ" smtClean="0">
                <a:solidFill>
                  <a:srgbClr val="FF0000"/>
                </a:solidFill>
              </a:rPr>
              <a:t>eine Großeltern</a:t>
            </a: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in Berlin oder in Bonn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Slovosled nepřímý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0422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514350" indent="-514350">
              <a:buAutoNum type="arabicPeriod" startAt="2"/>
            </a:pPr>
            <a:r>
              <a:rPr lang="cs-CZ" smtClean="0"/>
              <a:t>-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používá se ve větách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tázacích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) v otázkách doplňovacích  (W-Frage)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tázací slovo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rgbClr val="0070C0"/>
                </a:solidFill>
              </a:rPr>
              <a:t>přísudek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rgbClr val="FF0000"/>
                </a:solidFill>
              </a:rPr>
              <a:t>podmět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+ostatní VČ</a:t>
            </a:r>
          </a:p>
          <a:p>
            <a:pPr marL="0" indent="0">
              <a:buNone/>
            </a:pPr>
            <a:endParaRPr lang="cs-CZ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Wann </a:t>
            </a:r>
            <a:r>
              <a:rPr lang="cs-CZ">
                <a:solidFill>
                  <a:srgbClr val="0070C0"/>
                </a:solidFill>
              </a:rPr>
              <a:t>g</a:t>
            </a:r>
            <a:r>
              <a:rPr lang="cs-CZ" smtClean="0">
                <a:solidFill>
                  <a:srgbClr val="0070C0"/>
                </a:solidFill>
              </a:rPr>
              <a:t>ehst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du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ins Kino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Wo </a:t>
            </a:r>
            <a:r>
              <a:rPr lang="cs-CZ">
                <a:solidFill>
                  <a:srgbClr val="0070C0"/>
                </a:solidFill>
              </a:rPr>
              <a:t>b</a:t>
            </a:r>
            <a:r>
              <a:rPr lang="cs-CZ" smtClean="0">
                <a:solidFill>
                  <a:srgbClr val="0070C0"/>
                </a:solidFill>
              </a:rPr>
              <a:t>leibt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Peter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am Nachmittag? 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Wie </a:t>
            </a:r>
            <a:r>
              <a:rPr lang="cs-CZ">
                <a:solidFill>
                  <a:srgbClr val="0070C0"/>
                </a:solidFill>
              </a:rPr>
              <a:t>r</a:t>
            </a:r>
            <a:r>
              <a:rPr lang="cs-CZ" smtClean="0">
                <a:solidFill>
                  <a:srgbClr val="0070C0"/>
                </a:solidFill>
              </a:rPr>
              <a:t>echnest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rgbClr val="FF0000"/>
                </a:solidFill>
              </a:rPr>
              <a:t>du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?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7030A0"/>
                </a:solidFill>
              </a:rPr>
              <a:t>Woher </a:t>
            </a:r>
            <a:r>
              <a:rPr lang="cs-CZ" smtClean="0">
                <a:solidFill>
                  <a:srgbClr val="0070C0"/>
                </a:solidFill>
              </a:rPr>
              <a:t>kommt</a:t>
            </a:r>
            <a:r>
              <a:rPr lang="cs-CZ" smtClean="0">
                <a:solidFill>
                  <a:srgbClr val="FF0000"/>
                </a:solidFill>
              </a:rPr>
              <a:t> </a:t>
            </a:r>
            <a:r>
              <a:rPr lang="cs-CZ">
                <a:solidFill>
                  <a:srgbClr val="FF0000"/>
                </a:solidFill>
              </a:rPr>
              <a:t>d</a:t>
            </a:r>
            <a:r>
              <a:rPr lang="cs-CZ" smtClean="0">
                <a:solidFill>
                  <a:srgbClr val="FF0000"/>
                </a:solidFill>
              </a:rPr>
              <a:t>eine Tante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endParaRPr lang="cs-CZ" sz="3200" smtClean="0"/>
          </a:p>
          <a:p>
            <a:pPr marL="0" indent="0">
              <a:buNone/>
            </a:pPr>
            <a:r>
              <a:rPr lang="cs-CZ" sz="3200"/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Slovosled nepřímý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49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514350" indent="-514350">
              <a:buAutoNum type="arabicPeriod" startAt="2"/>
            </a:pPr>
            <a:r>
              <a:rPr lang="cs-CZ" smtClean="0"/>
              <a:t>-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používá se ve větách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tázacích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c) v otázkách doplňovacích  (W-Frage),</a:t>
            </a:r>
          </a:p>
          <a:p>
            <a:pPr marL="0" indent="0">
              <a:buNone/>
            </a:pPr>
            <a:r>
              <a:rPr lang="cs-CZ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  ptáme – li se na podmět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 wer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rgbClr val="0070C0"/>
                </a:solidFill>
              </a:rPr>
              <a:t>přísudek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+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ostatní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VČ</a:t>
            </a:r>
          </a:p>
          <a:p>
            <a:pPr marL="0" indent="0">
              <a:buNone/>
            </a:pP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Wer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0070C0"/>
                </a:solidFill>
              </a:rPr>
              <a:t>geht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heute ins Kino?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Wer</a:t>
            </a:r>
            <a:r>
              <a:rPr lang="cs-CZ" smtClean="0">
                <a:solidFill>
                  <a:srgbClr val="0070C0"/>
                </a:solidFill>
              </a:rPr>
              <a:t> bleibt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am Nachmittag zu Hause? </a:t>
            </a:r>
          </a:p>
          <a:p>
            <a:pPr marL="0" indent="0">
              <a:buNone/>
            </a:pPr>
            <a:r>
              <a:rPr lang="cs-CZ" smtClean="0">
                <a:solidFill>
                  <a:srgbClr val="FF0000"/>
                </a:solidFill>
              </a:rPr>
              <a:t>Wer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0070C0"/>
                </a:solidFill>
              </a:rPr>
              <a:t>wohnt</a:t>
            </a:r>
            <a:r>
              <a:rPr lang="cs-CZ" smtClean="0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in Hannover?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 </a:t>
            </a:r>
            <a:endParaRPr lang="cs-CZ" sz="320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Slovosled nepřímý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6395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1916832"/>
            <a:ext cx="8064896" cy="41764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a) hier – neu – Kurt – ist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b) heißt – wie – ?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c) gern – ich – Fußball – spiele.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d) gehe – ins Kino – ich – Heute.</a:t>
            </a: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e) aus England – Willi – kommt.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f) du – gut – rechnest?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g) ich – in Jičín – wohne.</a:t>
            </a:r>
          </a:p>
          <a:p>
            <a:pPr marL="0" indent="0">
              <a:buNone/>
            </a:pP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h) deine – Monika – heißt – Schwester?</a:t>
            </a:r>
          </a:p>
          <a:p>
            <a:pPr marL="0" indent="0">
              <a:buNone/>
            </a:pPr>
            <a:endParaRPr lang="cs-CZ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sz="3200" smtClean="0"/>
              <a:t> </a:t>
            </a:r>
            <a:endParaRPr lang="cs-CZ" sz="320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Sestav věty se správným slovosledem:</a:t>
            </a:r>
            <a:r>
              <a:rPr lang="cs-CZ" sz="2000" b="0" i="1" smtClean="0"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cs-CZ" sz="3200" b="0">
              <a:solidFill>
                <a:schemeClr val="tx2"/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0980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659</TotalTime>
  <Words>477</Words>
  <Application>Microsoft Office PowerPoint</Application>
  <PresentationFormat>Předvádění na obrazovce (4:3)</PresentationFormat>
  <Paragraphs>87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Prezentace aplikace PowerPoint</vt:lpstr>
      <vt:lpstr>Prezentace aplikace PowerPoint</vt:lpstr>
      <vt:lpstr>Prezentace aplikace PowerPoint</vt:lpstr>
      <vt:lpstr>Slovosled přímý</vt:lpstr>
      <vt:lpstr>Slovosled nepřímý</vt:lpstr>
      <vt:lpstr>Slovosled nepřímý</vt:lpstr>
      <vt:lpstr>Slovosled nepřímý</vt:lpstr>
      <vt:lpstr>Slovosled nepřímý</vt:lpstr>
      <vt:lpstr>Sestav věty se správným slovosledem: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68</cp:revision>
  <dcterms:created xsi:type="dcterms:W3CDTF">2012-10-28T12:20:09Z</dcterms:created>
  <dcterms:modified xsi:type="dcterms:W3CDTF">2013-02-26T01:33:04Z</dcterms:modified>
</cp:coreProperties>
</file>