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6" r:id="rId4"/>
    <p:sldId id="259" r:id="rId5"/>
    <p:sldId id="260" r:id="rId6"/>
    <p:sldId id="261" r:id="rId7"/>
    <p:sldId id="262" r:id="rId8"/>
    <p:sldId id="263" r:id="rId9"/>
    <p:sldId id="267" r:id="rId10"/>
    <p:sldId id="269" r:id="rId11"/>
    <p:sldId id="270" r:id="rId12"/>
    <p:sldId id="272" r:id="rId13"/>
    <p:sldId id="273" r:id="rId14"/>
    <p:sldId id="274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FC21062-7232-416B-BD38-C58F5B16E8D5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8EB4E25-5FD1-4BF4-9EF1-A1F6E3F2CD1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657828"/>
            <a:ext cx="4968552" cy="1254001"/>
          </a:xfrm>
        </p:spPr>
        <p:txBody>
          <a:bodyPr/>
          <a:lstStyle/>
          <a:p>
            <a:r>
              <a:rPr lang="cs-CZ" dirty="0" smtClean="0"/>
              <a:t>Sloveso To be</a:t>
            </a: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726" y="5373216"/>
            <a:ext cx="4526522" cy="881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07704" y="3429000"/>
            <a:ext cx="576064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Název školy:  Základní škola Karla Klíče Hostinné</a:t>
            </a:r>
          </a:p>
          <a:p>
            <a:r>
              <a:rPr lang="cs-CZ" sz="2000" b="1" dirty="0"/>
              <a:t>Autor:  Mgr. </a:t>
            </a:r>
            <a:r>
              <a:rPr lang="cs-CZ" sz="2000" b="1" dirty="0" smtClean="0"/>
              <a:t>Soňa Dvořáková</a:t>
            </a:r>
            <a:endParaRPr lang="cs-CZ" sz="2000" b="1" dirty="0"/>
          </a:p>
          <a:p>
            <a:r>
              <a:rPr lang="cs-CZ" sz="2000" b="1" dirty="0"/>
              <a:t>Název:  </a:t>
            </a:r>
            <a:r>
              <a:rPr lang="cs-CZ" sz="2000" b="1" dirty="0" smtClean="0"/>
              <a:t>VY_32_INOVACE_13_C_18_Sloveso To be</a:t>
            </a:r>
            <a:endParaRPr lang="cs-CZ" sz="2000" b="1" dirty="0"/>
          </a:p>
          <a:p>
            <a:r>
              <a:rPr lang="cs-CZ" sz="2000" b="1" dirty="0"/>
              <a:t>Téma: </a:t>
            </a:r>
            <a:r>
              <a:rPr lang="cs-CZ" sz="2000" b="1" dirty="0" smtClean="0"/>
              <a:t> Komunikace a slovní zásoba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>Číslo </a:t>
            </a:r>
            <a:r>
              <a:rPr lang="cs-CZ" sz="2000" b="1" dirty="0"/>
              <a:t>projektu</a:t>
            </a:r>
            <a:r>
              <a:rPr lang="cs-CZ" sz="2000" b="1" dirty="0" smtClean="0"/>
              <a:t>: CZ.1.07/1.4.00/21.2131</a:t>
            </a:r>
            <a:endParaRPr lang="cs-CZ" sz="2000" b="1" dirty="0"/>
          </a:p>
        </p:txBody>
      </p:sp>
      <p:pic>
        <p:nvPicPr>
          <p:cNvPr id="8" name="Picture 4" descr="C:\Users\pc\AppData\Local\Microsoft\Windows\Temporary Internet Files\Content.IE5\67SQ8JOC\MC9002328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2232248" cy="234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87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925941"/>
              </p:ext>
            </p:extLst>
          </p:nvPr>
        </p:nvGraphicFramePr>
        <p:xfrm>
          <a:off x="1187624" y="155679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23.1.2013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24.1.2013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Anglický jazyk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Komunikace a slovní zásoba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Sloveso To be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Tvary slovesa To be, I am, You are, He is, She is, It is,  </a:t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We are, They are, stažené tvary, zápor slovesa To be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4340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772400" cy="796950"/>
          </a:xfrm>
        </p:spPr>
        <p:txBody>
          <a:bodyPr/>
          <a:lstStyle/>
          <a:p>
            <a:r>
              <a:rPr lang="cs-CZ" dirty="0" smtClean="0"/>
              <a:t>Tvary slovesa </a:t>
            </a:r>
            <a:r>
              <a:rPr lang="cs-CZ" b="1" dirty="0" smtClean="0">
                <a:solidFill>
                  <a:srgbClr val="C00000"/>
                </a:solidFill>
              </a:rPr>
              <a:t>To be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2025352"/>
            <a:ext cx="3384376" cy="38164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700" i="1" dirty="0"/>
              <a:t> </a:t>
            </a:r>
            <a:r>
              <a:rPr lang="cs-CZ" sz="3700" i="1" dirty="0" smtClean="0"/>
              <a:t> I</a:t>
            </a:r>
            <a:r>
              <a:rPr lang="cs-CZ" sz="3700" b="1" i="1" dirty="0" smtClean="0"/>
              <a:t>     		 </a:t>
            </a:r>
            <a:r>
              <a:rPr lang="cs-CZ" sz="3700" b="1" dirty="0" smtClean="0"/>
              <a:t>AM  </a:t>
            </a:r>
          </a:p>
          <a:p>
            <a:pPr marL="0" indent="0">
              <a:buNone/>
            </a:pPr>
            <a:r>
              <a:rPr lang="cs-CZ" sz="3700" i="1" dirty="0" smtClean="0"/>
              <a:t>You		</a:t>
            </a:r>
            <a:r>
              <a:rPr lang="cs-CZ" sz="3700" b="1" dirty="0" smtClean="0"/>
              <a:t>ARE	</a:t>
            </a:r>
          </a:p>
          <a:p>
            <a:pPr marL="0" indent="0">
              <a:buNone/>
            </a:pPr>
            <a:r>
              <a:rPr lang="cs-CZ" sz="3700" i="1" dirty="0" smtClean="0"/>
              <a:t>He</a:t>
            </a:r>
            <a:r>
              <a:rPr lang="cs-CZ" sz="3700" i="1" dirty="0"/>
              <a:t>, she, it      </a:t>
            </a:r>
            <a:r>
              <a:rPr lang="cs-CZ" sz="3700" b="1" dirty="0"/>
              <a:t>IS </a:t>
            </a:r>
            <a:r>
              <a:rPr lang="cs-CZ" sz="3700" b="1" dirty="0" smtClean="0"/>
              <a:t>	</a:t>
            </a:r>
          </a:p>
          <a:p>
            <a:pPr marL="0" indent="0">
              <a:buNone/>
            </a:pPr>
            <a:r>
              <a:rPr lang="cs-CZ" sz="3700" i="1" dirty="0" smtClean="0"/>
              <a:t>We</a:t>
            </a:r>
            <a:r>
              <a:rPr lang="cs-CZ" sz="3700" i="1" dirty="0"/>
              <a:t>	</a:t>
            </a:r>
            <a:r>
              <a:rPr lang="cs-CZ" sz="3700" i="1" dirty="0" smtClean="0"/>
              <a:t>	</a:t>
            </a:r>
            <a:r>
              <a:rPr lang="cs-CZ" sz="3700" b="1" dirty="0" smtClean="0"/>
              <a:t>ARE</a:t>
            </a:r>
          </a:p>
          <a:p>
            <a:pPr marL="0" indent="0">
              <a:buNone/>
            </a:pPr>
            <a:r>
              <a:rPr lang="cs-CZ" sz="3700" i="1" dirty="0" smtClean="0"/>
              <a:t>You</a:t>
            </a:r>
            <a:r>
              <a:rPr lang="cs-CZ" sz="3700" b="1" dirty="0" smtClean="0"/>
              <a:t> 		ARE	</a:t>
            </a:r>
            <a:endParaRPr lang="cs-CZ" sz="3700" b="1" dirty="0"/>
          </a:p>
          <a:p>
            <a:pPr marL="0" indent="0">
              <a:buNone/>
            </a:pPr>
            <a:r>
              <a:rPr lang="cs-CZ" sz="3700" i="1" dirty="0" smtClean="0"/>
              <a:t>They</a:t>
            </a:r>
            <a:r>
              <a:rPr lang="cs-CZ" sz="3700" i="1" dirty="0"/>
              <a:t>	</a:t>
            </a:r>
            <a:r>
              <a:rPr lang="cs-CZ" sz="3700" i="1" dirty="0" smtClean="0"/>
              <a:t>	</a:t>
            </a:r>
            <a:r>
              <a:rPr lang="cs-CZ" sz="3700" b="1" dirty="0" smtClean="0"/>
              <a:t>ARE	</a:t>
            </a:r>
            <a:endParaRPr lang="cs-CZ" sz="3700" i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2097360"/>
            <a:ext cx="4032448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já jsem</a:t>
            </a:r>
            <a:r>
              <a:rPr lang="cs-CZ" sz="3600" b="1" dirty="0" smtClean="0"/>
              <a:t>  	     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ty</a:t>
            </a:r>
            <a:r>
              <a:rPr lang="cs-CZ" sz="3600" b="1" dirty="0" smtClean="0"/>
              <a:t> </a:t>
            </a:r>
            <a:r>
              <a:rPr lang="cs-CZ" sz="3600" dirty="0" smtClean="0"/>
              <a:t>jsi</a:t>
            </a:r>
            <a:endParaRPr lang="cs-CZ" sz="3600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on, ona, ono je</a:t>
            </a:r>
            <a:r>
              <a:rPr lang="cs-CZ" sz="3600" b="1" dirty="0" smtClean="0"/>
              <a:t>    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my jsme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vy jste</a:t>
            </a:r>
            <a:r>
              <a:rPr lang="cs-CZ" sz="3600" b="1" dirty="0" smtClean="0"/>
              <a:t>	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 	</a:t>
            </a:r>
            <a:r>
              <a:rPr lang="cs-CZ" sz="3600" dirty="0" smtClean="0"/>
              <a:t>oni jsou</a:t>
            </a:r>
          </a:p>
          <a:p>
            <a:pPr marL="0" indent="0">
              <a:buFont typeface="Wingdings 2"/>
              <a:buNone/>
            </a:pPr>
            <a:endParaRPr lang="cs-CZ" sz="3600" i="1" dirty="0" smtClean="0"/>
          </a:p>
          <a:p>
            <a:endParaRPr lang="cs-CZ" sz="36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987824" y="2060848"/>
            <a:ext cx="1152128" cy="3816424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09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:\Users\pc\AppData\Local\Microsoft\Windows\Temporary Internet Files\Content.IE5\1QVONSF6\MC900232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775" y="2585099"/>
            <a:ext cx="3368257" cy="343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819577" y="1052736"/>
            <a:ext cx="4264591" cy="1296144"/>
          </a:xfrm>
          <a:prstGeom prst="wedgeEllipseCallout">
            <a:avLst>
              <a:gd name="adj1" fmla="val -28513"/>
              <a:gd name="adj2" fmla="val 654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Hello, my name </a:t>
            </a:r>
            <a:r>
              <a:rPr lang="cs-CZ" sz="2000" b="1" i="1" dirty="0" smtClean="0"/>
              <a:t>__</a:t>
            </a:r>
            <a:r>
              <a:rPr lang="cs-CZ" sz="2400" b="1" i="1" dirty="0" smtClean="0"/>
              <a:t> </a:t>
            </a:r>
            <a:r>
              <a:rPr lang="cs-CZ" sz="2400" b="1" i="1" dirty="0" smtClean="0"/>
              <a:t>Lucy </a:t>
            </a:r>
            <a:br>
              <a:rPr lang="cs-CZ" sz="2400" b="1" i="1" dirty="0" smtClean="0"/>
            </a:br>
            <a:r>
              <a:rPr lang="cs-CZ" sz="2400" b="1" i="1" dirty="0" smtClean="0"/>
              <a:t>and I </a:t>
            </a:r>
            <a:r>
              <a:rPr lang="cs-CZ" sz="2400" b="1" i="1" dirty="0" smtClean="0"/>
              <a:t>___</a:t>
            </a:r>
            <a:r>
              <a:rPr lang="cs-CZ" sz="2400" b="1" i="1" dirty="0" smtClean="0"/>
              <a:t> </a:t>
            </a:r>
            <a:r>
              <a:rPr lang="cs-CZ" sz="2400" b="1" i="1" dirty="0" smtClean="0"/>
              <a:t>9 years old.</a:t>
            </a:r>
            <a:endParaRPr lang="cs-CZ" sz="2400" b="1" i="1" dirty="0"/>
          </a:p>
        </p:txBody>
      </p:sp>
      <p:sp>
        <p:nvSpPr>
          <p:cNvPr id="14" name="Oválný popisek 13"/>
          <p:cNvSpPr/>
          <p:nvPr/>
        </p:nvSpPr>
        <p:spPr>
          <a:xfrm>
            <a:off x="4355976" y="2647979"/>
            <a:ext cx="4264591" cy="1296144"/>
          </a:xfrm>
          <a:prstGeom prst="wedgeEllipseCallout">
            <a:avLst>
              <a:gd name="adj1" fmla="val -44757"/>
              <a:gd name="adj2" fmla="val 48338"/>
            </a:avLst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Hello, I </a:t>
            </a:r>
            <a:r>
              <a:rPr lang="cs-CZ" sz="2400" b="1" i="1" dirty="0" smtClean="0">
                <a:solidFill>
                  <a:srgbClr val="C00000"/>
                </a:solidFill>
              </a:rPr>
              <a:t>___</a:t>
            </a:r>
            <a:r>
              <a:rPr lang="cs-CZ" sz="2400" b="1" i="1" dirty="0" smtClean="0">
                <a:solidFill>
                  <a:srgbClr val="C00000"/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Susane</a:t>
            </a:r>
            <a:br>
              <a:rPr lang="cs-CZ" sz="2400" b="1" i="1" dirty="0" smtClean="0">
                <a:solidFill>
                  <a:srgbClr val="C00000"/>
                </a:solidFill>
              </a:rPr>
            </a:br>
            <a:r>
              <a:rPr lang="cs-CZ" sz="2400" b="1" i="1" dirty="0" smtClean="0">
                <a:solidFill>
                  <a:srgbClr val="C00000"/>
                </a:solidFill>
              </a:rPr>
              <a:t>and I </a:t>
            </a:r>
            <a:r>
              <a:rPr lang="cs-CZ" sz="2400" b="1" i="1" dirty="0" smtClean="0">
                <a:solidFill>
                  <a:srgbClr val="C00000"/>
                </a:solidFill>
              </a:rPr>
              <a:t>___</a:t>
            </a:r>
            <a:r>
              <a:rPr lang="cs-CZ" sz="2400" b="1" i="1" dirty="0" smtClean="0">
                <a:solidFill>
                  <a:srgbClr val="C00000"/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6 years old.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979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pc\AppData\Local\Microsoft\Windows\Temporary Internet Files\Content.IE5\1QVONSF6\MC900353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32855"/>
            <a:ext cx="2507517" cy="432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404248" cy="1512168"/>
          </a:xfrm>
        </p:spPr>
        <p:txBody>
          <a:bodyPr>
            <a:normAutofit/>
          </a:bodyPr>
          <a:lstStyle/>
          <a:p>
            <a:r>
              <a:rPr lang="cs-CZ" dirty="0" smtClean="0"/>
              <a:t>Our sister Becky </a:t>
            </a:r>
            <a:r>
              <a:rPr lang="cs-CZ" dirty="0" smtClean="0"/>
              <a:t>__ </a:t>
            </a:r>
            <a:r>
              <a:rPr lang="cs-CZ" dirty="0" smtClean="0"/>
              <a:t>a dancer.</a:t>
            </a:r>
            <a:br>
              <a:rPr lang="cs-CZ" dirty="0" smtClean="0"/>
            </a:br>
            <a:r>
              <a:rPr lang="cs-CZ" dirty="0" smtClean="0"/>
              <a:t>We want to be dancers too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33140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pc\AppData\Local\Microsoft\Windows\Temporary Internet Files\Content.IE5\67SQ8JOC\MC900232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860" y="332656"/>
            <a:ext cx="350035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480120" y="4653136"/>
            <a:ext cx="6620272" cy="15121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And this is our brother Mike.</a:t>
            </a:r>
            <a:br>
              <a:rPr lang="cs-CZ" b="1" dirty="0" smtClean="0"/>
            </a:br>
            <a:r>
              <a:rPr lang="cs-CZ" b="1" dirty="0" smtClean="0"/>
              <a:t>Look it </a:t>
            </a:r>
            <a:r>
              <a:rPr lang="cs-CZ" b="1" dirty="0" smtClean="0"/>
              <a:t>__</a:t>
            </a:r>
            <a:r>
              <a:rPr lang="cs-CZ" b="1" dirty="0" smtClean="0"/>
              <a:t> </a:t>
            </a:r>
            <a:r>
              <a:rPr lang="cs-CZ" b="1" dirty="0" smtClean="0"/>
              <a:t>mike´s birthday today. </a:t>
            </a:r>
            <a:br>
              <a:rPr lang="cs-CZ" b="1" dirty="0" smtClean="0"/>
            </a:br>
            <a:r>
              <a:rPr lang="cs-CZ" b="1" dirty="0" smtClean="0"/>
              <a:t>He </a:t>
            </a:r>
            <a:r>
              <a:rPr lang="cs-CZ" b="1" dirty="0" smtClean="0"/>
              <a:t>__</a:t>
            </a:r>
            <a:r>
              <a:rPr lang="cs-CZ" b="1" dirty="0" smtClean="0"/>
              <a:t> </a:t>
            </a:r>
            <a:r>
              <a:rPr lang="cs-CZ" b="1" dirty="0" smtClean="0"/>
              <a:t>four years old.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091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9816"/>
            <a:ext cx="7772400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Our parents work in the hospital.</a:t>
            </a:r>
            <a:br>
              <a:rPr lang="cs-CZ" dirty="0" smtClean="0"/>
            </a:br>
            <a:r>
              <a:rPr lang="cs-CZ" dirty="0" smtClean="0"/>
              <a:t>What </a:t>
            </a:r>
            <a:r>
              <a:rPr lang="cs-CZ" dirty="0" smtClean="0"/>
              <a:t>__</a:t>
            </a:r>
            <a:r>
              <a:rPr lang="cs-CZ" dirty="0" smtClean="0"/>
              <a:t> </a:t>
            </a:r>
            <a:r>
              <a:rPr lang="cs-CZ" dirty="0" smtClean="0"/>
              <a:t>their job?</a:t>
            </a:r>
            <a:endParaRPr lang="cs-CZ" dirty="0"/>
          </a:p>
        </p:txBody>
      </p:sp>
      <p:pic>
        <p:nvPicPr>
          <p:cNvPr id="5136" name="Picture 16" descr="C:\Users\pc\AppData\Local\Microsoft\Windows\Temporary Internet Files\Content.IE5\HV3QOU8H\MC900056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471" y="2276872"/>
            <a:ext cx="3386929" cy="270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pc\AppData\Local\Microsoft\Windows\Temporary Internet Files\Content.IE5\67SQ8JOC\MC900056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76872"/>
            <a:ext cx="317303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619672" y="5589240"/>
            <a:ext cx="6120680" cy="792088"/>
          </a:xfrm>
          <a:prstGeom prst="rect">
            <a:avLst/>
          </a:prstGeom>
        </p:spPr>
        <p:txBody>
          <a:bodyPr bIns="9144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dirty="0" smtClean="0"/>
              <a:t>They </a:t>
            </a:r>
            <a:r>
              <a:rPr lang="cs-CZ" dirty="0" smtClean="0"/>
              <a:t>___ </a:t>
            </a:r>
            <a:r>
              <a:rPr lang="cs-CZ" dirty="0"/>
              <a:t> </a:t>
            </a:r>
            <a:r>
              <a:rPr lang="cs-CZ" dirty="0" smtClean="0"/>
              <a:t>_________.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56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166320"/>
            <a:ext cx="5616624" cy="1143000"/>
          </a:xfrm>
        </p:spPr>
        <p:txBody>
          <a:bodyPr>
            <a:noAutofit/>
          </a:bodyPr>
          <a:lstStyle/>
          <a:p>
            <a:r>
              <a:rPr lang="cs-CZ" dirty="0" smtClean="0"/>
              <a:t>We live in Great Britian.</a:t>
            </a:r>
            <a:br>
              <a:rPr lang="cs-CZ" dirty="0" smtClean="0"/>
            </a:br>
            <a:r>
              <a:rPr lang="cs-CZ" dirty="0" smtClean="0"/>
              <a:t>And </a:t>
            </a:r>
            <a:r>
              <a:rPr lang="cs-CZ" dirty="0" smtClean="0"/>
              <a:t>where </a:t>
            </a:r>
            <a:r>
              <a:rPr lang="cs-CZ" dirty="0" smtClean="0"/>
              <a:t>___</a:t>
            </a:r>
            <a:r>
              <a:rPr lang="cs-CZ" dirty="0" smtClean="0"/>
              <a:t> </a:t>
            </a:r>
            <a:r>
              <a:rPr lang="cs-CZ" dirty="0" smtClean="0"/>
              <a:t>you from?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67SQ8JOC\MC9002317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7859"/>
            <a:ext cx="3384376" cy="400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81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6304" y="341784"/>
            <a:ext cx="5036096" cy="1143000"/>
          </a:xfrm>
        </p:spPr>
        <p:txBody>
          <a:bodyPr/>
          <a:lstStyle/>
          <a:p>
            <a:r>
              <a:rPr lang="cs-CZ" dirty="0" smtClean="0"/>
              <a:t>Doplňte správné </a:t>
            </a:r>
            <a:r>
              <a:rPr lang="cs-CZ" dirty="0" smtClean="0"/>
              <a:t>tvary: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63688" y="1988840"/>
            <a:ext cx="6912768" cy="6130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i="1" dirty="0" smtClean="0"/>
              <a:t>My jsme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763688" y="2599928"/>
            <a:ext cx="7128792" cy="61304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i="1" dirty="0" smtClean="0"/>
              <a:t>On je	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763688" y="3248000"/>
            <a:ext cx="7272808" cy="61304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i="1" dirty="0" smtClean="0"/>
              <a:t>Já jsem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763688" y="4509120"/>
            <a:ext cx="7128792" cy="61304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i="1" dirty="0" smtClean="0"/>
              <a:t>Oni jsou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63688" y="5194176"/>
            <a:ext cx="7128792" cy="61304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i="1" dirty="0" smtClean="0"/>
              <a:t>To je	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1763688" y="5805264"/>
            <a:ext cx="7128792" cy="61304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600" i="1" dirty="0" smtClean="0"/>
              <a:t>Vy jste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763688" y="3896072"/>
            <a:ext cx="7128792" cy="61304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i="1" dirty="0" smtClean="0"/>
              <a:t>Ty jsi		</a:t>
            </a:r>
            <a:r>
              <a:rPr lang="cs-CZ" sz="2400" i="1" dirty="0" smtClean="0"/>
              <a:t>=      _________________</a:t>
            </a:r>
            <a:endParaRPr lang="cs-CZ" i="1" dirty="0"/>
          </a:p>
        </p:txBody>
      </p:sp>
      <p:pic>
        <p:nvPicPr>
          <p:cNvPr id="1027" name="Picture 3" descr="C:\Users\pc\AppData\Local\Microsoft\Windows\Temporary Internet Files\Content.IE5\67SQ8JOC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0907"/>
            <a:ext cx="1800200" cy="98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17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2"/>
          <p:cNvSpPr txBox="1">
            <a:spLocks/>
          </p:cNvSpPr>
          <p:nvPr/>
        </p:nvSpPr>
        <p:spPr>
          <a:xfrm>
            <a:off x="1187624" y="2025352"/>
            <a:ext cx="2196244" cy="38164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700" i="1" dirty="0" smtClean="0"/>
              <a:t>  I</a:t>
            </a:r>
            <a:r>
              <a:rPr lang="cs-CZ" sz="3700" b="1" i="1" dirty="0" smtClean="0"/>
              <a:t>     		</a:t>
            </a:r>
            <a:endParaRPr lang="cs-CZ" sz="3700" b="1" dirty="0" smtClean="0"/>
          </a:p>
          <a:p>
            <a:pPr marL="0" indent="0">
              <a:buFont typeface="Wingdings 2"/>
              <a:buNone/>
            </a:pPr>
            <a:r>
              <a:rPr lang="cs-CZ" sz="3700" i="1" dirty="0" smtClean="0"/>
              <a:t>You		</a:t>
            </a:r>
            <a:endParaRPr lang="cs-CZ" sz="3700" b="1" dirty="0" smtClean="0"/>
          </a:p>
          <a:p>
            <a:pPr marL="0" indent="0">
              <a:buFont typeface="Wingdings 2"/>
              <a:buNone/>
            </a:pPr>
            <a:r>
              <a:rPr lang="cs-CZ" sz="3700" i="1" dirty="0" smtClean="0"/>
              <a:t>He, she, it</a:t>
            </a:r>
            <a:endParaRPr lang="cs-CZ" sz="3700" b="1" dirty="0" smtClean="0"/>
          </a:p>
          <a:p>
            <a:pPr marL="0" indent="0">
              <a:buFont typeface="Wingdings 2"/>
              <a:buNone/>
            </a:pPr>
            <a:r>
              <a:rPr lang="cs-CZ" sz="3700" i="1" dirty="0" smtClean="0"/>
              <a:t>We		</a:t>
            </a:r>
            <a:endParaRPr lang="cs-CZ" sz="3700" b="1" dirty="0" smtClean="0"/>
          </a:p>
          <a:p>
            <a:pPr marL="0" indent="0">
              <a:buFont typeface="Wingdings 2"/>
              <a:buNone/>
            </a:pPr>
            <a:r>
              <a:rPr lang="cs-CZ" sz="3700" i="1" dirty="0" smtClean="0"/>
              <a:t>You</a:t>
            </a:r>
            <a:r>
              <a:rPr lang="cs-CZ" sz="3700" b="1" dirty="0" smtClean="0"/>
              <a:t> 		</a:t>
            </a:r>
          </a:p>
          <a:p>
            <a:pPr marL="0" indent="0">
              <a:buFont typeface="Wingdings 2"/>
              <a:buNone/>
            </a:pPr>
            <a:r>
              <a:rPr lang="cs-CZ" sz="3700" i="1" dirty="0" smtClean="0"/>
              <a:t>They		</a:t>
            </a:r>
            <a:endParaRPr lang="cs-CZ" sz="3700" i="1" dirty="0"/>
          </a:p>
        </p:txBody>
      </p:sp>
      <p:sp>
        <p:nvSpPr>
          <p:cNvPr id="7" name="Zaoblený obdélník 6"/>
          <p:cNvSpPr/>
          <p:nvPr/>
        </p:nvSpPr>
        <p:spPr>
          <a:xfrm>
            <a:off x="3059832" y="2060848"/>
            <a:ext cx="1152128" cy="3816424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131840" y="2025352"/>
            <a:ext cx="1152128" cy="38164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700" b="1" dirty="0" smtClean="0"/>
              <a:t>´M  </a:t>
            </a:r>
          </a:p>
          <a:p>
            <a:pPr marL="0" indent="0">
              <a:buFont typeface="Wingdings 2"/>
              <a:buNone/>
            </a:pPr>
            <a:r>
              <a:rPr lang="cs-CZ" sz="3700" b="1" dirty="0" smtClean="0"/>
              <a:t>´RE	</a:t>
            </a:r>
          </a:p>
          <a:p>
            <a:pPr marL="0" indent="0">
              <a:buFont typeface="Wingdings 2"/>
              <a:buNone/>
            </a:pPr>
            <a:r>
              <a:rPr lang="cs-CZ" sz="3700" b="1" dirty="0" smtClean="0"/>
              <a:t>´S 	</a:t>
            </a:r>
          </a:p>
          <a:p>
            <a:pPr marL="0" indent="0">
              <a:buFont typeface="Wingdings 2"/>
              <a:buNone/>
            </a:pPr>
            <a:r>
              <a:rPr lang="cs-CZ" sz="3700" b="1" dirty="0" smtClean="0"/>
              <a:t>´RE</a:t>
            </a:r>
          </a:p>
          <a:p>
            <a:pPr marL="0" indent="0">
              <a:buFont typeface="Wingdings 2"/>
              <a:buNone/>
            </a:pPr>
            <a:r>
              <a:rPr lang="cs-CZ" sz="3700" b="1" dirty="0" smtClean="0"/>
              <a:t>´RE	</a:t>
            </a:r>
          </a:p>
          <a:p>
            <a:pPr marL="0" indent="0">
              <a:buFont typeface="Wingdings 2"/>
              <a:buNone/>
            </a:pPr>
            <a:r>
              <a:rPr lang="cs-CZ" sz="3700" b="1" dirty="0" smtClean="0"/>
              <a:t>´RE	</a:t>
            </a:r>
            <a:endParaRPr lang="cs-CZ" sz="3700" i="1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3059832" y="2025352"/>
            <a:ext cx="1152128" cy="38164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700" b="1" dirty="0"/>
              <a:t>A</a:t>
            </a:r>
            <a:r>
              <a:rPr lang="cs-CZ" sz="3700" b="1" dirty="0" smtClean="0"/>
              <a:t>M  </a:t>
            </a:r>
          </a:p>
          <a:p>
            <a:pPr marL="0" indent="0">
              <a:buFont typeface="Wingdings 2"/>
              <a:buNone/>
            </a:pPr>
            <a:r>
              <a:rPr lang="cs-CZ" sz="3700" b="1" dirty="0"/>
              <a:t>A</a:t>
            </a:r>
            <a:r>
              <a:rPr lang="cs-CZ" sz="3700" b="1" dirty="0" smtClean="0"/>
              <a:t>RE	</a:t>
            </a:r>
          </a:p>
          <a:p>
            <a:pPr marL="0" indent="0">
              <a:buFont typeface="Wingdings 2"/>
              <a:buNone/>
            </a:pPr>
            <a:r>
              <a:rPr lang="cs-CZ" sz="3700" b="1" dirty="0"/>
              <a:t>I</a:t>
            </a:r>
            <a:r>
              <a:rPr lang="cs-CZ" sz="3700" b="1" dirty="0" smtClean="0"/>
              <a:t>S 	</a:t>
            </a:r>
          </a:p>
          <a:p>
            <a:pPr marL="0" indent="0">
              <a:buFont typeface="Wingdings 2"/>
              <a:buNone/>
            </a:pPr>
            <a:r>
              <a:rPr lang="cs-CZ" sz="3700" b="1" dirty="0" smtClean="0"/>
              <a:t>ARE</a:t>
            </a:r>
          </a:p>
          <a:p>
            <a:pPr marL="0" indent="0">
              <a:buFont typeface="Wingdings 2"/>
              <a:buNone/>
            </a:pPr>
            <a:r>
              <a:rPr lang="cs-CZ" sz="3700" b="1" dirty="0"/>
              <a:t>A</a:t>
            </a:r>
            <a:r>
              <a:rPr lang="cs-CZ" sz="3700" b="1" dirty="0" smtClean="0"/>
              <a:t>RE	</a:t>
            </a:r>
          </a:p>
          <a:p>
            <a:pPr marL="0" indent="0">
              <a:buFont typeface="Wingdings 2"/>
              <a:buNone/>
            </a:pPr>
            <a:r>
              <a:rPr lang="cs-CZ" sz="3700" b="1" dirty="0"/>
              <a:t>A</a:t>
            </a:r>
            <a:r>
              <a:rPr lang="cs-CZ" sz="3700" b="1" dirty="0" smtClean="0"/>
              <a:t>RE	</a:t>
            </a:r>
            <a:endParaRPr lang="cs-CZ" sz="3700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87834"/>
            <a:ext cx="7772400" cy="796950"/>
          </a:xfrm>
        </p:spPr>
        <p:txBody>
          <a:bodyPr/>
          <a:lstStyle/>
          <a:p>
            <a:r>
              <a:rPr lang="cs-CZ" dirty="0" smtClean="0"/>
              <a:t>Krácení </a:t>
            </a:r>
            <a:r>
              <a:rPr lang="cs-CZ" dirty="0" smtClean="0"/>
              <a:t>slovesa </a:t>
            </a:r>
            <a:r>
              <a:rPr lang="cs-CZ" b="1" dirty="0" smtClean="0">
                <a:solidFill>
                  <a:srgbClr val="C00000"/>
                </a:solidFill>
              </a:rPr>
              <a:t>To be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2097360"/>
            <a:ext cx="4032448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já jsem</a:t>
            </a:r>
            <a:r>
              <a:rPr lang="cs-CZ" sz="3600" b="1" dirty="0" smtClean="0"/>
              <a:t>  	     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ty</a:t>
            </a:r>
            <a:r>
              <a:rPr lang="cs-CZ" sz="3600" b="1" dirty="0" smtClean="0"/>
              <a:t> </a:t>
            </a:r>
            <a:r>
              <a:rPr lang="cs-CZ" sz="3600" dirty="0" smtClean="0"/>
              <a:t>jsi</a:t>
            </a:r>
            <a:endParaRPr lang="cs-CZ" sz="3600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on, ona, ono je</a:t>
            </a:r>
            <a:r>
              <a:rPr lang="cs-CZ" sz="3600" b="1" dirty="0" smtClean="0"/>
              <a:t>    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my jsme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3600" dirty="0" smtClean="0"/>
              <a:t>vy jste</a:t>
            </a:r>
            <a:r>
              <a:rPr lang="cs-CZ" sz="3600" b="1" dirty="0" smtClean="0"/>
              <a:t>	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 	</a:t>
            </a:r>
            <a:r>
              <a:rPr lang="cs-CZ" sz="3600" dirty="0" smtClean="0"/>
              <a:t>oni jsou</a:t>
            </a:r>
          </a:p>
          <a:p>
            <a:pPr marL="0" indent="0">
              <a:buFont typeface="Wingdings 2"/>
              <a:buNone/>
            </a:pPr>
            <a:endParaRPr lang="cs-CZ" sz="3600" i="1" dirty="0" smtClean="0"/>
          </a:p>
          <a:p>
            <a:endParaRPr lang="cs-CZ" sz="36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059832" y="2060848"/>
            <a:ext cx="1152128" cy="3816424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RN5XPZQ\MC900389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864096" cy="1548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85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xit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/>
      <p:bldP spid="16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88640"/>
            <a:ext cx="8363272" cy="79695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Dopište do vět zkrácené tvary slovesa To be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971600" y="1521296"/>
            <a:ext cx="7772400" cy="4572000"/>
          </a:xfrm>
        </p:spPr>
        <p:txBody>
          <a:bodyPr/>
          <a:lstStyle/>
          <a:p>
            <a:pPr marL="0" indent="0">
              <a:buNone/>
            </a:pPr>
            <a:r>
              <a:rPr lang="cs-CZ" sz="2800" i="1" dirty="0" smtClean="0"/>
              <a:t>I ___ eight years old.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				    He __ my grandfather.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They ___ brothers.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				     We __ students.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It __ a beautiful dog. What __ his name?</a:t>
            </a:r>
            <a:endParaRPr lang="cs-CZ" i="1" dirty="0"/>
          </a:p>
        </p:txBody>
      </p:sp>
      <p:pic>
        <p:nvPicPr>
          <p:cNvPr id="2051" name="Picture 3" descr="C:\Users\pc\AppData\Local\Microsoft\Windows\Temporary Internet Files\Content.IE5\BRN5XPZQ\MC900397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109072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67SQ8JOC\MC900089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42" y="3284984"/>
            <a:ext cx="1818742" cy="9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1QVONSF6\MC9002818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647" y="2124604"/>
            <a:ext cx="1238265" cy="1222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67SQ8JOC\MC9000889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462" y="4221088"/>
            <a:ext cx="1912466" cy="118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67SQ8JOC\MC9004079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327" y="5085184"/>
            <a:ext cx="1496001" cy="138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3157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To be – </a:t>
            </a:r>
            <a:r>
              <a:rPr lang="cs-CZ" b="1" dirty="0" smtClean="0">
                <a:solidFill>
                  <a:srgbClr val="C00000"/>
                </a:solidFill>
              </a:rPr>
              <a:t>zápor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2420888"/>
            <a:ext cx="3384376" cy="38164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700" i="1" dirty="0"/>
              <a:t> </a:t>
            </a:r>
            <a:r>
              <a:rPr lang="cs-CZ" sz="3700" i="1" dirty="0" smtClean="0"/>
              <a:t> I</a:t>
            </a:r>
            <a:r>
              <a:rPr lang="cs-CZ" sz="3700" b="1" i="1" dirty="0" smtClean="0"/>
              <a:t>     		 </a:t>
            </a:r>
            <a:r>
              <a:rPr lang="cs-CZ" sz="3700" b="1" dirty="0" smtClean="0"/>
              <a:t>AM  </a:t>
            </a:r>
          </a:p>
          <a:p>
            <a:pPr marL="0" indent="0">
              <a:buNone/>
            </a:pPr>
            <a:r>
              <a:rPr lang="cs-CZ" sz="3700" i="1" dirty="0" smtClean="0"/>
              <a:t>You		</a:t>
            </a:r>
            <a:r>
              <a:rPr lang="cs-CZ" sz="3700" b="1" dirty="0" smtClean="0"/>
              <a:t>ARE	</a:t>
            </a:r>
          </a:p>
          <a:p>
            <a:pPr marL="0" indent="0">
              <a:buNone/>
            </a:pPr>
            <a:r>
              <a:rPr lang="cs-CZ" sz="3700" i="1" dirty="0" smtClean="0"/>
              <a:t>He</a:t>
            </a:r>
            <a:r>
              <a:rPr lang="cs-CZ" sz="3700" i="1" dirty="0"/>
              <a:t>, she, it      </a:t>
            </a:r>
            <a:r>
              <a:rPr lang="cs-CZ" sz="3700" b="1" dirty="0"/>
              <a:t>IS </a:t>
            </a:r>
            <a:r>
              <a:rPr lang="cs-CZ" sz="3700" b="1" dirty="0" smtClean="0"/>
              <a:t>	</a:t>
            </a:r>
          </a:p>
          <a:p>
            <a:pPr marL="0" indent="0">
              <a:buNone/>
            </a:pPr>
            <a:r>
              <a:rPr lang="cs-CZ" sz="3700" i="1" dirty="0" smtClean="0"/>
              <a:t>We</a:t>
            </a:r>
            <a:r>
              <a:rPr lang="cs-CZ" sz="3700" i="1" dirty="0"/>
              <a:t>	</a:t>
            </a:r>
            <a:r>
              <a:rPr lang="cs-CZ" sz="3700" i="1" dirty="0" smtClean="0"/>
              <a:t>	</a:t>
            </a:r>
            <a:r>
              <a:rPr lang="cs-CZ" sz="3700" b="1" dirty="0" smtClean="0"/>
              <a:t>ARE</a:t>
            </a:r>
          </a:p>
          <a:p>
            <a:pPr marL="0" indent="0">
              <a:buNone/>
            </a:pPr>
            <a:r>
              <a:rPr lang="cs-CZ" sz="3700" i="1" dirty="0" smtClean="0"/>
              <a:t>You</a:t>
            </a:r>
            <a:r>
              <a:rPr lang="cs-CZ" sz="3700" b="1" dirty="0" smtClean="0"/>
              <a:t> 		ARE	</a:t>
            </a:r>
            <a:endParaRPr lang="cs-CZ" sz="3700" b="1" dirty="0"/>
          </a:p>
          <a:p>
            <a:pPr marL="0" indent="0">
              <a:buNone/>
            </a:pPr>
            <a:r>
              <a:rPr lang="cs-CZ" sz="3700" i="1" dirty="0" smtClean="0"/>
              <a:t>They</a:t>
            </a:r>
            <a:r>
              <a:rPr lang="cs-CZ" sz="3700" i="1" dirty="0"/>
              <a:t>	</a:t>
            </a:r>
            <a:r>
              <a:rPr lang="cs-CZ" sz="3700" i="1" dirty="0" smtClean="0"/>
              <a:t>	</a:t>
            </a:r>
            <a:r>
              <a:rPr lang="cs-CZ" sz="3700" b="1" dirty="0" smtClean="0"/>
              <a:t>ARE	</a:t>
            </a:r>
            <a:endParaRPr lang="cs-CZ" sz="3700" i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301565" y="2457400"/>
            <a:ext cx="4022963" cy="377991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já </a:t>
            </a:r>
            <a:r>
              <a:rPr lang="cs-CZ" sz="2800" i="1" dirty="0" smtClean="0"/>
              <a:t>nejsem</a:t>
            </a:r>
            <a:r>
              <a:rPr lang="cs-CZ" sz="2800" b="1" i="1" dirty="0" smtClean="0"/>
              <a:t>  </a:t>
            </a:r>
            <a:r>
              <a:rPr lang="cs-CZ" sz="3600" b="1" dirty="0" smtClean="0"/>
              <a:t>	     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ty</a:t>
            </a:r>
            <a:r>
              <a:rPr lang="cs-CZ" sz="2800" b="1" i="1" dirty="0" smtClean="0"/>
              <a:t> </a:t>
            </a:r>
            <a:r>
              <a:rPr lang="cs-CZ" sz="2800" i="1" dirty="0" smtClean="0"/>
              <a:t>nejsi</a:t>
            </a:r>
            <a:endParaRPr lang="cs-CZ" sz="2800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on, ona, ono </a:t>
            </a:r>
            <a:r>
              <a:rPr lang="cs-CZ" sz="2800" i="1" dirty="0" smtClean="0"/>
              <a:t>není</a:t>
            </a:r>
            <a:r>
              <a:rPr lang="cs-CZ" sz="2800" b="1" i="1" dirty="0" smtClean="0"/>
              <a:t>    </a:t>
            </a:r>
            <a:endParaRPr lang="cs-CZ" sz="3600" b="1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my </a:t>
            </a:r>
            <a:r>
              <a:rPr lang="cs-CZ" sz="2800" i="1" dirty="0" smtClean="0"/>
              <a:t>nejsme</a:t>
            </a:r>
            <a:endParaRPr lang="cs-CZ" sz="2800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vy </a:t>
            </a:r>
            <a:r>
              <a:rPr lang="cs-CZ" sz="2800" i="1" dirty="0" smtClean="0"/>
              <a:t>nejste</a:t>
            </a:r>
            <a:r>
              <a:rPr lang="cs-CZ" sz="3600" b="1" dirty="0" smtClean="0"/>
              <a:t>	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 	</a:t>
            </a:r>
            <a:r>
              <a:rPr lang="cs-CZ" sz="2800" i="1" dirty="0" smtClean="0"/>
              <a:t>oni </a:t>
            </a:r>
            <a:r>
              <a:rPr lang="cs-CZ" sz="2800" i="1" dirty="0" smtClean="0"/>
              <a:t>nejsou</a:t>
            </a:r>
            <a:endParaRPr lang="cs-CZ" sz="2800" i="1" dirty="0" smtClean="0"/>
          </a:p>
        </p:txBody>
      </p:sp>
      <p:sp>
        <p:nvSpPr>
          <p:cNvPr id="10" name="Zaoblený obdélník 9"/>
          <p:cNvSpPr/>
          <p:nvPr/>
        </p:nvSpPr>
        <p:spPr>
          <a:xfrm>
            <a:off x="3923928" y="2420888"/>
            <a:ext cx="1152128" cy="3816424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547664" y="1556792"/>
            <a:ext cx="4680520" cy="576064"/>
          </a:xfrm>
          <a:prstGeom prst="rect">
            <a:avLst/>
          </a:prstGeom>
          <a:solidFill>
            <a:schemeClr val="bg1"/>
          </a:solidFill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...tvoříme přidáním částice NOT</a:t>
            </a:r>
            <a:r>
              <a:rPr lang="cs-CZ" sz="3600" b="1" dirty="0" smtClean="0"/>
              <a:t>:</a:t>
            </a:r>
            <a:endParaRPr lang="cs-CZ" sz="3600" dirty="0" smtClean="0"/>
          </a:p>
        </p:txBody>
      </p:sp>
      <p:pic>
        <p:nvPicPr>
          <p:cNvPr id="3075" name="Picture 3" descr="C:\Users\pc\AppData\Local\Microsoft\Windows\Temporary Internet Files\Content.IE5\HV3QOU8H\MC900441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232248" cy="84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ástupný symbol pro obsah 2"/>
          <p:cNvSpPr txBox="1">
            <a:spLocks/>
          </p:cNvSpPr>
          <p:nvPr/>
        </p:nvSpPr>
        <p:spPr>
          <a:xfrm>
            <a:off x="3995936" y="2420888"/>
            <a:ext cx="1440160" cy="38164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700" b="1" dirty="0" smtClean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</p:txBody>
      </p:sp>
    </p:spTree>
    <p:extLst>
      <p:ext uri="{BB962C8B-B14F-4D97-AF65-F5344CB8AC3E}">
        <p14:creationId xmlns:p14="http://schemas.microsoft.com/office/powerpoint/2010/main" val="1446526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75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75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75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75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5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7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75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9" grpId="0"/>
      <p:bldP spid="11" grpId="0" uiExpand="1" build="allAtOnce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To be – zápor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301565" y="2457400"/>
            <a:ext cx="4022963" cy="377991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já </a:t>
            </a:r>
            <a:r>
              <a:rPr lang="cs-CZ" sz="2800" i="1" dirty="0" smtClean="0"/>
              <a:t>nejsem</a:t>
            </a:r>
            <a:r>
              <a:rPr lang="cs-CZ" sz="2800" b="1" i="1" dirty="0" smtClean="0"/>
              <a:t>  </a:t>
            </a:r>
            <a:r>
              <a:rPr lang="cs-CZ" sz="3600" b="1" dirty="0" smtClean="0"/>
              <a:t>	     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ty</a:t>
            </a:r>
            <a:r>
              <a:rPr lang="cs-CZ" sz="2800" b="1" i="1" dirty="0" smtClean="0"/>
              <a:t> </a:t>
            </a:r>
            <a:r>
              <a:rPr lang="cs-CZ" sz="2800" i="1" dirty="0" smtClean="0"/>
              <a:t>nejsi</a:t>
            </a:r>
            <a:endParaRPr lang="cs-CZ" sz="2800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on, ona, ono </a:t>
            </a:r>
            <a:r>
              <a:rPr lang="cs-CZ" sz="2800" i="1" dirty="0" smtClean="0"/>
              <a:t>není</a:t>
            </a:r>
            <a:r>
              <a:rPr lang="cs-CZ" sz="2800" b="1" i="1" dirty="0" smtClean="0"/>
              <a:t>    </a:t>
            </a:r>
            <a:endParaRPr lang="cs-CZ" sz="3600" b="1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my </a:t>
            </a:r>
            <a:r>
              <a:rPr lang="cs-CZ" sz="2800" i="1" dirty="0" smtClean="0"/>
              <a:t>nejsme</a:t>
            </a:r>
            <a:endParaRPr lang="cs-CZ" sz="2800" i="1" dirty="0" smtClean="0"/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	</a:t>
            </a:r>
            <a:r>
              <a:rPr lang="cs-CZ" sz="2800" i="1" dirty="0" smtClean="0"/>
              <a:t>vy </a:t>
            </a:r>
            <a:r>
              <a:rPr lang="cs-CZ" sz="2800" i="1" dirty="0" smtClean="0"/>
              <a:t>nejste</a:t>
            </a:r>
            <a:r>
              <a:rPr lang="cs-CZ" sz="3600" b="1" dirty="0" smtClean="0"/>
              <a:t>	</a:t>
            </a:r>
          </a:p>
          <a:p>
            <a:pPr marL="0" indent="0">
              <a:buFont typeface="Wingdings 2"/>
              <a:buNone/>
            </a:pPr>
            <a:r>
              <a:rPr lang="cs-CZ" sz="3600" b="1" dirty="0" smtClean="0"/>
              <a:t>= 	</a:t>
            </a:r>
            <a:r>
              <a:rPr lang="cs-CZ" sz="2800" i="1" dirty="0" smtClean="0"/>
              <a:t>oni </a:t>
            </a:r>
            <a:r>
              <a:rPr lang="cs-CZ" sz="2800" i="1" dirty="0" smtClean="0"/>
              <a:t>nejsou</a:t>
            </a:r>
            <a:endParaRPr lang="cs-CZ" sz="2800" i="1" dirty="0" smtClean="0"/>
          </a:p>
        </p:txBody>
      </p:sp>
      <p:pic>
        <p:nvPicPr>
          <p:cNvPr id="3075" name="Picture 3" descr="C:\Users\pc\AppData\Local\Microsoft\Windows\Temporary Internet Files\Content.IE5\HV3QOU8H\MC900441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232248" cy="84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1547664" y="1628800"/>
            <a:ext cx="6012668" cy="576064"/>
          </a:xfrm>
          <a:prstGeom prst="rect">
            <a:avLst/>
          </a:prstGeom>
          <a:noFill/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...Opět můžeme použít staženou verzi:</a:t>
            </a:r>
            <a:endParaRPr lang="cs-CZ" sz="3200" dirty="0" smtClean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3995936" y="2420888"/>
            <a:ext cx="1440160" cy="38164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700" b="1" dirty="0" smtClean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  <a:p>
            <a:pPr marL="0" indent="0">
              <a:buNone/>
            </a:pPr>
            <a:r>
              <a:rPr lang="cs-CZ" sz="3700" b="1" dirty="0"/>
              <a:t>NOT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3923928" y="2457400"/>
            <a:ext cx="1152128" cy="3779912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2420888"/>
            <a:ext cx="3384376" cy="38164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700" i="1" dirty="0"/>
              <a:t> </a:t>
            </a:r>
            <a:r>
              <a:rPr lang="cs-CZ" sz="3700" i="1" dirty="0" smtClean="0"/>
              <a:t> I</a:t>
            </a:r>
            <a:r>
              <a:rPr lang="cs-CZ" sz="3700" b="1" i="1" dirty="0" smtClean="0"/>
              <a:t>     		 </a:t>
            </a:r>
            <a:r>
              <a:rPr lang="cs-CZ" sz="3700" b="1" dirty="0" smtClean="0"/>
              <a:t>AM  </a:t>
            </a:r>
          </a:p>
          <a:p>
            <a:pPr marL="0" indent="0">
              <a:buNone/>
            </a:pPr>
            <a:r>
              <a:rPr lang="cs-CZ" sz="3700" i="1" dirty="0" smtClean="0"/>
              <a:t>You		</a:t>
            </a:r>
            <a:r>
              <a:rPr lang="cs-CZ" sz="3700" b="1" dirty="0" smtClean="0"/>
              <a:t>ARE	</a:t>
            </a:r>
          </a:p>
          <a:p>
            <a:pPr marL="0" indent="0">
              <a:buNone/>
            </a:pPr>
            <a:r>
              <a:rPr lang="cs-CZ" sz="3700" i="1" dirty="0" smtClean="0"/>
              <a:t>He</a:t>
            </a:r>
            <a:r>
              <a:rPr lang="cs-CZ" sz="3700" i="1" dirty="0"/>
              <a:t>, she, it      </a:t>
            </a:r>
            <a:r>
              <a:rPr lang="cs-CZ" sz="3700" b="1" dirty="0"/>
              <a:t>IS </a:t>
            </a:r>
            <a:r>
              <a:rPr lang="cs-CZ" sz="3700" b="1" dirty="0" smtClean="0"/>
              <a:t>	</a:t>
            </a:r>
          </a:p>
          <a:p>
            <a:pPr marL="0" indent="0">
              <a:buNone/>
            </a:pPr>
            <a:r>
              <a:rPr lang="cs-CZ" sz="3700" i="1" dirty="0" smtClean="0"/>
              <a:t>We</a:t>
            </a:r>
            <a:r>
              <a:rPr lang="cs-CZ" sz="3700" i="1" dirty="0"/>
              <a:t>	</a:t>
            </a:r>
            <a:r>
              <a:rPr lang="cs-CZ" sz="3700" i="1" dirty="0" smtClean="0"/>
              <a:t>	</a:t>
            </a:r>
            <a:r>
              <a:rPr lang="cs-CZ" sz="3700" b="1" dirty="0" smtClean="0"/>
              <a:t>ARE</a:t>
            </a:r>
          </a:p>
          <a:p>
            <a:pPr marL="0" indent="0">
              <a:buNone/>
            </a:pPr>
            <a:r>
              <a:rPr lang="cs-CZ" sz="3700" i="1" dirty="0" smtClean="0"/>
              <a:t>You</a:t>
            </a:r>
            <a:r>
              <a:rPr lang="cs-CZ" sz="3700" b="1" dirty="0" smtClean="0"/>
              <a:t> 		ARE	</a:t>
            </a:r>
            <a:endParaRPr lang="cs-CZ" sz="3700" b="1" dirty="0"/>
          </a:p>
          <a:p>
            <a:pPr marL="0" indent="0">
              <a:buNone/>
            </a:pPr>
            <a:r>
              <a:rPr lang="cs-CZ" sz="3700" i="1" dirty="0" smtClean="0"/>
              <a:t>They</a:t>
            </a:r>
            <a:r>
              <a:rPr lang="cs-CZ" sz="3700" i="1" dirty="0"/>
              <a:t>	</a:t>
            </a:r>
            <a:r>
              <a:rPr lang="cs-CZ" sz="3700" i="1" dirty="0" smtClean="0"/>
              <a:t>	</a:t>
            </a:r>
            <a:r>
              <a:rPr lang="cs-CZ" sz="3700" b="1" dirty="0" smtClean="0"/>
              <a:t>ARE	</a:t>
            </a:r>
            <a:endParaRPr lang="cs-CZ" sz="3700" i="1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2843808" y="2420888"/>
            <a:ext cx="2520280" cy="396044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700" b="1" dirty="0" smtClean="0"/>
              <a:t>AM NOT</a:t>
            </a:r>
          </a:p>
          <a:p>
            <a:pPr marL="0" indent="0">
              <a:buNone/>
            </a:pPr>
            <a:r>
              <a:rPr lang="cs-CZ" sz="3700" b="1" dirty="0" smtClean="0"/>
              <a:t>AREN´T</a:t>
            </a:r>
            <a:endParaRPr lang="cs-CZ" sz="3700" b="1" dirty="0"/>
          </a:p>
          <a:p>
            <a:pPr marL="0" indent="0">
              <a:buNone/>
            </a:pPr>
            <a:r>
              <a:rPr lang="cs-CZ" sz="3700" b="1" dirty="0" smtClean="0"/>
              <a:t>ISN´T</a:t>
            </a:r>
            <a:endParaRPr lang="cs-CZ" sz="3700" b="1" dirty="0"/>
          </a:p>
          <a:p>
            <a:pPr marL="0" indent="0">
              <a:buNone/>
            </a:pPr>
            <a:r>
              <a:rPr lang="cs-CZ" sz="3700" b="1" dirty="0"/>
              <a:t>AREN´T</a:t>
            </a:r>
          </a:p>
          <a:p>
            <a:pPr marL="0" indent="0">
              <a:buNone/>
            </a:pPr>
            <a:r>
              <a:rPr lang="cs-CZ" sz="3700" b="1" dirty="0" smtClean="0"/>
              <a:t>AREN´T</a:t>
            </a:r>
            <a:endParaRPr lang="cs-CZ" sz="3700" b="1" dirty="0"/>
          </a:p>
          <a:p>
            <a:pPr marL="0" indent="0">
              <a:buNone/>
            </a:pPr>
            <a:r>
              <a:rPr lang="cs-CZ" sz="3700" b="1" dirty="0"/>
              <a:t>AREN´T</a:t>
            </a:r>
            <a:endParaRPr lang="cs-CZ" sz="3700" b="1" dirty="0"/>
          </a:p>
        </p:txBody>
      </p:sp>
    </p:spTree>
    <p:extLst>
      <p:ext uri="{BB962C8B-B14F-4D97-AF65-F5344CB8AC3E}">
        <p14:creationId xmlns:p14="http://schemas.microsoft.com/office/powerpoint/2010/main" val="239635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 descr="C:\Users\pc\AppData\Local\Microsoft\Windows\Temporary Internet Files\Content.IE5\HV3QOU8H\MC9004149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93220" y="5616553"/>
            <a:ext cx="2039020" cy="1124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27794"/>
            <a:ext cx="7772400" cy="79695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vět sloveso To be v záporu: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572000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The ball _____ orange.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			It _______ an elephant.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i="1" dirty="0" smtClean="0"/>
              <a:t>She _____ his brother.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			We _______ singers.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They ______ from the USA.</a:t>
            </a:r>
            <a:r>
              <a:rPr lang="cs-CZ" dirty="0" smtClean="0"/>
              <a:t>			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BRN5XPZQ\MC9003711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42439"/>
            <a:ext cx="1224136" cy="97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67SQ8JOC\MC900356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2016224" cy="96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1QVONSF6\MC90025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99792" y="4515979"/>
            <a:ext cx="603456" cy="956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HV3QOU8H\MC9003341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989" y="4509120"/>
            <a:ext cx="793513" cy="96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BRN5XPZQ\MC9003587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849" y="3358328"/>
            <a:ext cx="883311" cy="115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pc\AppData\Local\Microsoft\Windows\Temporary Internet Files\Content.IE5\E1NHNLGM\MC9000147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6" y="5383503"/>
            <a:ext cx="720080" cy="123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68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431680"/>
              </p:ext>
            </p:extLst>
          </p:nvPr>
        </p:nvGraphicFramePr>
        <p:xfrm>
          <a:off x="395536" y="3861048"/>
          <a:ext cx="8352928" cy="1584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8"/>
              </a:tblGrid>
              <a:tr h="40342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118075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-otevřená galerie Microsoft.com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270526"/>
              </p:ext>
            </p:extLst>
          </p:nvPr>
        </p:nvGraphicFramePr>
        <p:xfrm>
          <a:off x="395536" y="1142425"/>
          <a:ext cx="8352928" cy="2130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8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</a:t>
                      </a:r>
                      <a:r>
                        <a:rPr lang="cs-CZ" sz="1800" baseline="0" dirty="0" smtClean="0"/>
                        <a:t>  Prezentace, která je určená žákům 3. ročníku, se přístupnou formou zaměřuje na sloveso To be a jeho praktické používání. Žáci se nejprve seznamují s tvary slovesa, které poté mají za úkol doplnit do vět v následující aktivitě. V druhé části prezentace žáci překládají sloveso To be ve spojení s osobami.  Poté se žáci učí správně zkracovat tvary slovesa To be a jeho zápor, k čemuž také slouží aktivity, ve které žáci opět doplňují věty, ale tentokrát zkrácenými tvary. </a:t>
                      </a:r>
                      <a:br>
                        <a:rPr lang="cs-CZ" sz="1800" baseline="0" dirty="0" smtClean="0"/>
                      </a:br>
                      <a:r>
                        <a:rPr lang="cs-CZ" sz="1800" baseline="0" dirty="0" smtClean="0"/>
                        <a:t>Prezentace obsahuje animace.</a:t>
                      </a:r>
                      <a:endParaRPr lang="cs-CZ" sz="1800" baseline="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61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964</TotalTime>
  <Words>347</Words>
  <Application>Microsoft Office PowerPoint</Application>
  <PresentationFormat>Předvádění na obrazovce (4:3)</PresentationFormat>
  <Paragraphs>147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Sloveso To be</vt:lpstr>
      <vt:lpstr>Prezentace aplikace PowerPoint</vt:lpstr>
      <vt:lpstr>Tvary slovesa To be:</vt:lpstr>
      <vt:lpstr>Prezentace aplikace PowerPoint</vt:lpstr>
      <vt:lpstr>Our sister Becky __ a dancer. We want to be dancers too.</vt:lpstr>
      <vt:lpstr>And this is our brother Mike. Look it __ mike´s birthday today.  He __ four years old.</vt:lpstr>
      <vt:lpstr>Our parents work in the hospital. What __ their job?</vt:lpstr>
      <vt:lpstr>We live in Great Britian. And where ___ you from?</vt:lpstr>
      <vt:lpstr>Doplňte správné tvary:</vt:lpstr>
      <vt:lpstr>Krácení slovesa To be:</vt:lpstr>
      <vt:lpstr>Dopište do vět zkrácené tvary slovesa To be</vt:lpstr>
      <vt:lpstr>Sloveso To be – zápor</vt:lpstr>
      <vt:lpstr>Sloveso To be – zápor</vt:lpstr>
      <vt:lpstr>Doplňte do vět sloveso To be v záporu: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To be</dc:title>
  <dc:creator>pc</dc:creator>
  <cp:lastModifiedBy>pc</cp:lastModifiedBy>
  <cp:revision>41</cp:revision>
  <dcterms:created xsi:type="dcterms:W3CDTF">2013-02-10T23:36:10Z</dcterms:created>
  <dcterms:modified xsi:type="dcterms:W3CDTF">2013-02-19T18:57:09Z</dcterms:modified>
</cp:coreProperties>
</file>